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3"/>
  </p:notesMasterIdLst>
  <p:sldIdLst>
    <p:sldId id="256" r:id="rId2"/>
    <p:sldId id="320" r:id="rId3"/>
    <p:sldId id="321" r:id="rId4"/>
    <p:sldId id="323" r:id="rId5"/>
    <p:sldId id="324" r:id="rId6"/>
    <p:sldId id="326" r:id="rId7"/>
    <p:sldId id="303" r:id="rId8"/>
    <p:sldId id="304" r:id="rId9"/>
    <p:sldId id="306" r:id="rId10"/>
    <p:sldId id="274" r:id="rId11"/>
    <p:sldId id="273" r:id="rId12"/>
    <p:sldId id="272" r:id="rId13"/>
    <p:sldId id="271" r:id="rId14"/>
    <p:sldId id="270" r:id="rId15"/>
    <p:sldId id="325" r:id="rId16"/>
    <p:sldId id="327" r:id="rId17"/>
    <p:sldId id="277" r:id="rId18"/>
    <p:sldId id="308" r:id="rId19"/>
    <p:sldId id="309" r:id="rId20"/>
    <p:sldId id="311" r:id="rId21"/>
    <p:sldId id="312" r:id="rId22"/>
    <p:sldId id="313" r:id="rId23"/>
    <p:sldId id="314" r:id="rId24"/>
    <p:sldId id="315" r:id="rId25"/>
    <p:sldId id="316" r:id="rId26"/>
    <p:sldId id="317" r:id="rId27"/>
    <p:sldId id="258" r:id="rId28"/>
    <p:sldId id="257" r:id="rId29"/>
    <p:sldId id="297" r:id="rId30"/>
    <p:sldId id="259" r:id="rId31"/>
    <p:sldId id="281" r:id="rId32"/>
    <p:sldId id="260" r:id="rId33"/>
    <p:sldId id="276" r:id="rId34"/>
    <p:sldId id="266" r:id="rId35"/>
    <p:sldId id="268" r:id="rId36"/>
    <p:sldId id="300" r:id="rId37"/>
    <p:sldId id="318" r:id="rId38"/>
    <p:sldId id="299" r:id="rId39"/>
    <p:sldId id="292" r:id="rId40"/>
    <p:sldId id="302" r:id="rId41"/>
    <p:sldId id="301" r:id="rId4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sorterViewPr>
    <p:cViewPr varScale="1">
      <p:scale>
        <a:sx n="1" d="1"/>
        <a:sy n="1" d="1"/>
      </p:scale>
      <p:origin x="0" y="-165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oglio_di_lavoro_di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AFRICA\REPORT_AIC\RBF_SPSS812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AFRICA\REPORT_AIC\RBF_SPSS8120.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Foglio_di_lavoro_di_Microsoft_Excel2.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a:t>Scores by Time at LACOR</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lineChart>
        <c:grouping val="standard"/>
        <c:varyColors val="0"/>
        <c:ser>
          <c:idx val="1"/>
          <c:order val="0"/>
          <c:tx>
            <c:strRef>
              <c:f>ALL!$AI$1</c:f>
              <c:strCache>
                <c:ptCount val="1"/>
                <c:pt idx="0">
                  <c:v>StrMan</c:v>
                </c:pt>
              </c:strCache>
            </c:strRef>
          </c:tx>
          <c:spPr>
            <a:ln w="28575" cap="rnd">
              <a:solidFill>
                <a:schemeClr val="accent2"/>
              </a:solidFill>
              <a:round/>
            </a:ln>
            <a:effectLst/>
          </c:spPr>
          <c:marker>
            <c:symbol val="none"/>
          </c:marker>
          <c:cat>
            <c:numRef>
              <c:f>ALL!$AH$2:$AH$14</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ALL!$AI$2:$AI$14</c:f>
              <c:numCache>
                <c:formatCode>General</c:formatCode>
                <c:ptCount val="13"/>
                <c:pt idx="0">
                  <c:v>13</c:v>
                </c:pt>
                <c:pt idx="1">
                  <c:v>17.5</c:v>
                </c:pt>
                <c:pt idx="2">
                  <c:v>20.5</c:v>
                </c:pt>
                <c:pt idx="3">
                  <c:v>20</c:v>
                </c:pt>
                <c:pt idx="4">
                  <c:v>19.5</c:v>
                </c:pt>
                <c:pt idx="5">
                  <c:v>21</c:v>
                </c:pt>
                <c:pt idx="6">
                  <c:v>20.5</c:v>
                </c:pt>
                <c:pt idx="7">
                  <c:v>22</c:v>
                </c:pt>
                <c:pt idx="8">
                  <c:v>21</c:v>
                </c:pt>
                <c:pt idx="9">
                  <c:v>21</c:v>
                </c:pt>
                <c:pt idx="10">
                  <c:v>21</c:v>
                </c:pt>
                <c:pt idx="11">
                  <c:v>22.7</c:v>
                </c:pt>
                <c:pt idx="12">
                  <c:v>24</c:v>
                </c:pt>
              </c:numCache>
            </c:numRef>
          </c:val>
          <c:smooth val="0"/>
          <c:extLst>
            <c:ext xmlns:c16="http://schemas.microsoft.com/office/drawing/2014/chart" uri="{C3380CC4-5D6E-409C-BE32-E72D297353CC}">
              <c16:uniqueId val="{00000000-9DAA-49BB-890C-CEE667F84F15}"/>
            </c:ext>
          </c:extLst>
        </c:ser>
        <c:ser>
          <c:idx val="2"/>
          <c:order val="1"/>
          <c:tx>
            <c:strRef>
              <c:f>ALL!$AJ$1</c:f>
              <c:strCache>
                <c:ptCount val="1"/>
                <c:pt idx="0">
                  <c:v>Hygiene</c:v>
                </c:pt>
              </c:strCache>
            </c:strRef>
          </c:tx>
          <c:spPr>
            <a:ln w="28575" cap="rnd">
              <a:solidFill>
                <a:schemeClr val="accent3"/>
              </a:solidFill>
              <a:round/>
            </a:ln>
            <a:effectLst/>
          </c:spPr>
          <c:marker>
            <c:symbol val="none"/>
          </c:marker>
          <c:cat>
            <c:numRef>
              <c:f>ALL!$AH$2:$AH$14</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ALL!$AJ$2:$AJ$14</c:f>
              <c:numCache>
                <c:formatCode>General</c:formatCode>
                <c:ptCount val="13"/>
                <c:pt idx="0">
                  <c:v>12</c:v>
                </c:pt>
                <c:pt idx="1">
                  <c:v>14</c:v>
                </c:pt>
                <c:pt idx="2">
                  <c:v>20</c:v>
                </c:pt>
                <c:pt idx="3">
                  <c:v>22.5</c:v>
                </c:pt>
                <c:pt idx="4">
                  <c:v>21</c:v>
                </c:pt>
                <c:pt idx="5">
                  <c:v>22</c:v>
                </c:pt>
                <c:pt idx="6">
                  <c:v>22</c:v>
                </c:pt>
                <c:pt idx="7">
                  <c:v>22</c:v>
                </c:pt>
                <c:pt idx="8">
                  <c:v>23</c:v>
                </c:pt>
                <c:pt idx="9">
                  <c:v>20</c:v>
                </c:pt>
                <c:pt idx="10">
                  <c:v>19.5</c:v>
                </c:pt>
                <c:pt idx="11">
                  <c:v>21.5</c:v>
                </c:pt>
                <c:pt idx="12">
                  <c:v>23</c:v>
                </c:pt>
              </c:numCache>
            </c:numRef>
          </c:val>
          <c:smooth val="0"/>
          <c:extLst>
            <c:ext xmlns:c16="http://schemas.microsoft.com/office/drawing/2014/chart" uri="{C3380CC4-5D6E-409C-BE32-E72D297353CC}">
              <c16:uniqueId val="{00000001-9DAA-49BB-890C-CEE667F84F15}"/>
            </c:ext>
          </c:extLst>
        </c:ser>
        <c:ser>
          <c:idx val="3"/>
          <c:order val="2"/>
          <c:tx>
            <c:strRef>
              <c:f>ALL!$AK$1</c:f>
              <c:strCache>
                <c:ptCount val="1"/>
                <c:pt idx="0">
                  <c:v>Clinical</c:v>
                </c:pt>
              </c:strCache>
            </c:strRef>
          </c:tx>
          <c:spPr>
            <a:ln w="28575" cap="rnd">
              <a:solidFill>
                <a:schemeClr val="accent4"/>
              </a:solidFill>
              <a:round/>
            </a:ln>
            <a:effectLst/>
          </c:spPr>
          <c:marker>
            <c:symbol val="none"/>
          </c:marker>
          <c:trendline>
            <c:spPr>
              <a:ln w="50800" cap="rnd">
                <a:solidFill>
                  <a:schemeClr val="tx1"/>
                </a:solidFill>
                <a:prstDash val="sysDot"/>
              </a:ln>
              <a:effectLst/>
            </c:spPr>
            <c:trendlineType val="poly"/>
            <c:order val="4"/>
            <c:dispRSqr val="0"/>
            <c:dispEq val="1"/>
            <c:trendlineLbl>
              <c:layout>
                <c:manualLayout>
                  <c:x val="-1.4132970319518634E-2"/>
                  <c:y val="-7.5143010118453119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trendlineLbl>
          </c:trendline>
          <c:cat>
            <c:numRef>
              <c:f>ALL!$AH$2:$AH$14</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ALL!$AK$2:$AK$14</c:f>
              <c:numCache>
                <c:formatCode>General</c:formatCode>
                <c:ptCount val="13"/>
                <c:pt idx="0">
                  <c:v>21</c:v>
                </c:pt>
                <c:pt idx="1">
                  <c:v>24.5</c:v>
                </c:pt>
                <c:pt idx="2">
                  <c:v>26</c:v>
                </c:pt>
                <c:pt idx="3">
                  <c:v>27.9</c:v>
                </c:pt>
                <c:pt idx="4">
                  <c:v>28.5</c:v>
                </c:pt>
                <c:pt idx="5">
                  <c:v>26</c:v>
                </c:pt>
                <c:pt idx="6">
                  <c:v>30.2</c:v>
                </c:pt>
                <c:pt idx="7">
                  <c:v>28.5</c:v>
                </c:pt>
                <c:pt idx="8">
                  <c:v>31.67</c:v>
                </c:pt>
                <c:pt idx="9">
                  <c:v>29.67</c:v>
                </c:pt>
                <c:pt idx="10">
                  <c:v>31</c:v>
                </c:pt>
                <c:pt idx="11">
                  <c:v>31.5</c:v>
                </c:pt>
                <c:pt idx="12">
                  <c:v>33</c:v>
                </c:pt>
              </c:numCache>
            </c:numRef>
          </c:val>
          <c:smooth val="0"/>
          <c:extLst>
            <c:ext xmlns:c16="http://schemas.microsoft.com/office/drawing/2014/chart" uri="{C3380CC4-5D6E-409C-BE32-E72D297353CC}">
              <c16:uniqueId val="{00000002-9DAA-49BB-890C-CEE667F84F15}"/>
            </c:ext>
          </c:extLst>
        </c:ser>
        <c:ser>
          <c:idx val="4"/>
          <c:order val="3"/>
          <c:tx>
            <c:strRef>
              <c:f>ALL!$AL$1</c:f>
              <c:strCache>
                <c:ptCount val="1"/>
                <c:pt idx="0">
                  <c:v>Emergency</c:v>
                </c:pt>
              </c:strCache>
            </c:strRef>
          </c:tx>
          <c:spPr>
            <a:ln w="28575" cap="rnd">
              <a:solidFill>
                <a:schemeClr val="accent5"/>
              </a:solidFill>
              <a:round/>
            </a:ln>
            <a:effectLst/>
          </c:spPr>
          <c:marker>
            <c:symbol val="none"/>
          </c:marker>
          <c:cat>
            <c:numRef>
              <c:f>ALL!$AH$2:$AH$14</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ALL!$AL$2:$AL$14</c:f>
              <c:numCache>
                <c:formatCode>General</c:formatCode>
                <c:ptCount val="13"/>
                <c:pt idx="0">
                  <c:v>4</c:v>
                </c:pt>
                <c:pt idx="1">
                  <c:v>8</c:v>
                </c:pt>
                <c:pt idx="2">
                  <c:v>7</c:v>
                </c:pt>
                <c:pt idx="3">
                  <c:v>8</c:v>
                </c:pt>
                <c:pt idx="4">
                  <c:v>7</c:v>
                </c:pt>
                <c:pt idx="5">
                  <c:v>7</c:v>
                </c:pt>
                <c:pt idx="6">
                  <c:v>6</c:v>
                </c:pt>
                <c:pt idx="7">
                  <c:v>7</c:v>
                </c:pt>
                <c:pt idx="8">
                  <c:v>8</c:v>
                </c:pt>
                <c:pt idx="9">
                  <c:v>7</c:v>
                </c:pt>
                <c:pt idx="10">
                  <c:v>8</c:v>
                </c:pt>
                <c:pt idx="11">
                  <c:v>5.5</c:v>
                </c:pt>
                <c:pt idx="12">
                  <c:v>8</c:v>
                </c:pt>
              </c:numCache>
            </c:numRef>
          </c:val>
          <c:smooth val="0"/>
          <c:extLst>
            <c:ext xmlns:c16="http://schemas.microsoft.com/office/drawing/2014/chart" uri="{C3380CC4-5D6E-409C-BE32-E72D297353CC}">
              <c16:uniqueId val="{00000003-9DAA-49BB-890C-CEE667F84F15}"/>
            </c:ext>
          </c:extLst>
        </c:ser>
        <c:ser>
          <c:idx val="5"/>
          <c:order val="4"/>
          <c:tx>
            <c:strRef>
              <c:f>ALL!$AM$1</c:f>
              <c:strCache>
                <c:ptCount val="1"/>
                <c:pt idx="0">
                  <c:v>Training</c:v>
                </c:pt>
              </c:strCache>
            </c:strRef>
          </c:tx>
          <c:spPr>
            <a:ln w="28575" cap="rnd">
              <a:solidFill>
                <a:schemeClr val="accent6"/>
              </a:solidFill>
              <a:round/>
            </a:ln>
            <a:effectLst/>
          </c:spPr>
          <c:marker>
            <c:symbol val="none"/>
          </c:marker>
          <c:cat>
            <c:numRef>
              <c:f>ALL!$AH$2:$AH$14</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ALL!$AM$2:$AM$14</c:f>
              <c:numCache>
                <c:formatCode>General</c:formatCode>
                <c:ptCount val="13"/>
                <c:pt idx="0">
                  <c:v>6</c:v>
                </c:pt>
                <c:pt idx="1">
                  <c:v>6.5</c:v>
                </c:pt>
                <c:pt idx="2">
                  <c:v>5</c:v>
                </c:pt>
                <c:pt idx="3">
                  <c:v>5</c:v>
                </c:pt>
                <c:pt idx="4">
                  <c:v>3</c:v>
                </c:pt>
                <c:pt idx="5">
                  <c:v>1</c:v>
                </c:pt>
                <c:pt idx="6">
                  <c:v>2</c:v>
                </c:pt>
                <c:pt idx="7">
                  <c:v>6</c:v>
                </c:pt>
                <c:pt idx="8">
                  <c:v>5</c:v>
                </c:pt>
                <c:pt idx="11">
                  <c:v>3</c:v>
                </c:pt>
                <c:pt idx="12">
                  <c:v>9</c:v>
                </c:pt>
              </c:numCache>
            </c:numRef>
          </c:val>
          <c:smooth val="0"/>
          <c:extLst>
            <c:ext xmlns:c16="http://schemas.microsoft.com/office/drawing/2014/chart" uri="{C3380CC4-5D6E-409C-BE32-E72D297353CC}">
              <c16:uniqueId val="{00000004-9DAA-49BB-890C-CEE667F84F15}"/>
            </c:ext>
          </c:extLst>
        </c:ser>
        <c:dLbls>
          <c:showLegendKey val="0"/>
          <c:showVal val="0"/>
          <c:showCatName val="0"/>
          <c:showSerName val="0"/>
          <c:showPercent val="0"/>
          <c:showBubbleSize val="0"/>
        </c:dLbls>
        <c:smooth val="0"/>
        <c:axId val="699697376"/>
        <c:axId val="746665296"/>
      </c:lineChart>
      <c:catAx>
        <c:axId val="6996973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THREE MONTLY</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746665296"/>
        <c:crosses val="autoZero"/>
        <c:auto val="1"/>
        <c:lblAlgn val="ctr"/>
        <c:lblOffset val="100"/>
        <c:noMultiLvlLbl val="0"/>
      </c:catAx>
      <c:valAx>
        <c:axId val="746665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6996973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a:t>Scores by time at KALONGO</a:t>
            </a:r>
            <a:r>
              <a:rPr lang="it-IT" sz="1400" b="0" i="0" u="none" strike="noStrike" baseline="0">
                <a:effectLst/>
              </a:rPr>
              <a:t>StrMan</a:t>
            </a:r>
            <a:r>
              <a:rPr lang="it-IT" sz="1400" b="0" i="0" u="none" strike="noStrike" baseline="0"/>
              <a:t> </a:t>
            </a:r>
            <a:r>
              <a:rPr lang="it-IT" sz="1400" b="0" i="0" u="none" strike="noStrike" baseline="0">
                <a:effectLst/>
              </a:rPr>
              <a:t>Hygiene</a:t>
            </a:r>
            <a:r>
              <a:rPr lang="it-IT" sz="1400" b="0" i="0" u="none" strike="noStrike" baseline="0"/>
              <a:t> </a:t>
            </a:r>
            <a:endParaRPr lang="it-IT"/>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manualLayout>
          <c:layoutTarget val="inner"/>
          <c:xMode val="edge"/>
          <c:yMode val="edge"/>
          <c:x val="6.6580927384076991E-2"/>
          <c:y val="0.16708333333333336"/>
          <c:w val="0.90286351706036749"/>
          <c:h val="0.61498432487605714"/>
        </c:manualLayout>
      </c:layout>
      <c:lineChart>
        <c:grouping val="standard"/>
        <c:varyColors val="0"/>
        <c:ser>
          <c:idx val="1"/>
          <c:order val="0"/>
          <c:tx>
            <c:strRef>
              <c:f>ALL!$AI$15</c:f>
              <c:strCache>
                <c:ptCount val="1"/>
                <c:pt idx="0">
                  <c:v>StrMan</c:v>
                </c:pt>
              </c:strCache>
            </c:strRef>
          </c:tx>
          <c:spPr>
            <a:ln w="28575" cap="rnd">
              <a:solidFill>
                <a:schemeClr val="accent2"/>
              </a:solidFill>
              <a:round/>
            </a:ln>
            <a:effectLst/>
          </c:spPr>
          <c:marker>
            <c:symbol val="none"/>
          </c:marker>
          <c:cat>
            <c:numRef>
              <c:f>ALL!$AH$16:$AH$28</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ALL!$AI$16:$AI$28</c:f>
              <c:numCache>
                <c:formatCode>General</c:formatCode>
                <c:ptCount val="13"/>
                <c:pt idx="0">
                  <c:v>7</c:v>
                </c:pt>
                <c:pt idx="1">
                  <c:v>14</c:v>
                </c:pt>
                <c:pt idx="2">
                  <c:v>15</c:v>
                </c:pt>
                <c:pt idx="3">
                  <c:v>20.5</c:v>
                </c:pt>
                <c:pt idx="4">
                  <c:v>20</c:v>
                </c:pt>
                <c:pt idx="5">
                  <c:v>22</c:v>
                </c:pt>
                <c:pt idx="6">
                  <c:v>20.5</c:v>
                </c:pt>
                <c:pt idx="7">
                  <c:v>17</c:v>
                </c:pt>
                <c:pt idx="8">
                  <c:v>20.7</c:v>
                </c:pt>
                <c:pt idx="9">
                  <c:v>21.7</c:v>
                </c:pt>
                <c:pt idx="10">
                  <c:v>19</c:v>
                </c:pt>
                <c:pt idx="11">
                  <c:v>20.55</c:v>
                </c:pt>
                <c:pt idx="12">
                  <c:v>24</c:v>
                </c:pt>
              </c:numCache>
            </c:numRef>
          </c:val>
          <c:smooth val="0"/>
          <c:extLst>
            <c:ext xmlns:c16="http://schemas.microsoft.com/office/drawing/2014/chart" uri="{C3380CC4-5D6E-409C-BE32-E72D297353CC}">
              <c16:uniqueId val="{00000000-884A-4E90-BBF8-C7CE64382C96}"/>
            </c:ext>
          </c:extLst>
        </c:ser>
        <c:ser>
          <c:idx val="2"/>
          <c:order val="1"/>
          <c:tx>
            <c:strRef>
              <c:f>ALL!$AJ$15</c:f>
              <c:strCache>
                <c:ptCount val="1"/>
                <c:pt idx="0">
                  <c:v>Hygiene</c:v>
                </c:pt>
              </c:strCache>
            </c:strRef>
          </c:tx>
          <c:spPr>
            <a:ln w="28575" cap="rnd">
              <a:solidFill>
                <a:schemeClr val="accent3"/>
              </a:solidFill>
              <a:round/>
            </a:ln>
            <a:effectLst/>
          </c:spPr>
          <c:marker>
            <c:symbol val="none"/>
          </c:marker>
          <c:cat>
            <c:numRef>
              <c:f>ALL!$AH$16:$AH$28</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ALL!$AJ$16:$AJ$28</c:f>
              <c:numCache>
                <c:formatCode>General</c:formatCode>
                <c:ptCount val="13"/>
                <c:pt idx="0">
                  <c:v>9</c:v>
                </c:pt>
                <c:pt idx="1">
                  <c:v>19</c:v>
                </c:pt>
                <c:pt idx="2">
                  <c:v>16.75</c:v>
                </c:pt>
                <c:pt idx="3">
                  <c:v>17</c:v>
                </c:pt>
                <c:pt idx="4">
                  <c:v>21</c:v>
                </c:pt>
                <c:pt idx="5">
                  <c:v>20</c:v>
                </c:pt>
                <c:pt idx="6">
                  <c:v>22</c:v>
                </c:pt>
                <c:pt idx="7">
                  <c:v>18</c:v>
                </c:pt>
                <c:pt idx="8">
                  <c:v>23</c:v>
                </c:pt>
                <c:pt idx="9">
                  <c:v>23</c:v>
                </c:pt>
                <c:pt idx="10">
                  <c:v>23</c:v>
                </c:pt>
                <c:pt idx="11">
                  <c:v>21.4</c:v>
                </c:pt>
                <c:pt idx="12">
                  <c:v>23</c:v>
                </c:pt>
              </c:numCache>
            </c:numRef>
          </c:val>
          <c:smooth val="0"/>
          <c:extLst>
            <c:ext xmlns:c16="http://schemas.microsoft.com/office/drawing/2014/chart" uri="{C3380CC4-5D6E-409C-BE32-E72D297353CC}">
              <c16:uniqueId val="{00000001-884A-4E90-BBF8-C7CE64382C96}"/>
            </c:ext>
          </c:extLst>
        </c:ser>
        <c:ser>
          <c:idx val="3"/>
          <c:order val="2"/>
          <c:tx>
            <c:strRef>
              <c:f>ALL!$AK$15</c:f>
              <c:strCache>
                <c:ptCount val="1"/>
                <c:pt idx="0">
                  <c:v>Clinical</c:v>
                </c:pt>
              </c:strCache>
            </c:strRef>
          </c:tx>
          <c:spPr>
            <a:ln w="28575" cap="rnd">
              <a:solidFill>
                <a:schemeClr val="accent4"/>
              </a:solidFill>
              <a:round/>
            </a:ln>
            <a:effectLst/>
          </c:spPr>
          <c:marker>
            <c:symbol val="none"/>
          </c:marker>
          <c:trendline>
            <c:spPr>
              <a:ln w="41275" cap="rnd">
                <a:solidFill>
                  <a:schemeClr val="tx1"/>
                </a:solidFill>
                <a:prstDash val="sysDot"/>
              </a:ln>
              <a:effectLst/>
            </c:spPr>
            <c:trendlineType val="poly"/>
            <c:order val="3"/>
            <c:dispRSqr val="0"/>
            <c:dispEq val="0"/>
          </c:trendline>
          <c:cat>
            <c:numRef>
              <c:f>ALL!$AH$16:$AH$28</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ALL!$AK$16:$AK$28</c:f>
              <c:numCache>
                <c:formatCode>General</c:formatCode>
                <c:ptCount val="13"/>
                <c:pt idx="0">
                  <c:v>11</c:v>
                </c:pt>
                <c:pt idx="1">
                  <c:v>21</c:v>
                </c:pt>
                <c:pt idx="2">
                  <c:v>12.25</c:v>
                </c:pt>
                <c:pt idx="3">
                  <c:v>15.5</c:v>
                </c:pt>
                <c:pt idx="4">
                  <c:v>24</c:v>
                </c:pt>
                <c:pt idx="5">
                  <c:v>7.5</c:v>
                </c:pt>
                <c:pt idx="6">
                  <c:v>16</c:v>
                </c:pt>
                <c:pt idx="7">
                  <c:v>14.5</c:v>
                </c:pt>
                <c:pt idx="8">
                  <c:v>33</c:v>
                </c:pt>
                <c:pt idx="9">
                  <c:v>28</c:v>
                </c:pt>
                <c:pt idx="10">
                  <c:v>30</c:v>
                </c:pt>
                <c:pt idx="11">
                  <c:v>23</c:v>
                </c:pt>
                <c:pt idx="12">
                  <c:v>33</c:v>
                </c:pt>
              </c:numCache>
            </c:numRef>
          </c:val>
          <c:smooth val="0"/>
          <c:extLst>
            <c:ext xmlns:c16="http://schemas.microsoft.com/office/drawing/2014/chart" uri="{C3380CC4-5D6E-409C-BE32-E72D297353CC}">
              <c16:uniqueId val="{00000002-884A-4E90-BBF8-C7CE64382C96}"/>
            </c:ext>
          </c:extLst>
        </c:ser>
        <c:ser>
          <c:idx val="4"/>
          <c:order val="3"/>
          <c:tx>
            <c:strRef>
              <c:f>ALL!$AL$15</c:f>
              <c:strCache>
                <c:ptCount val="1"/>
                <c:pt idx="0">
                  <c:v>Emergency</c:v>
                </c:pt>
              </c:strCache>
            </c:strRef>
          </c:tx>
          <c:spPr>
            <a:ln w="28575" cap="rnd">
              <a:solidFill>
                <a:schemeClr val="accent5"/>
              </a:solidFill>
              <a:round/>
            </a:ln>
            <a:effectLst/>
          </c:spPr>
          <c:marker>
            <c:symbol val="none"/>
          </c:marker>
          <c:cat>
            <c:numRef>
              <c:f>ALL!$AH$16:$AH$28</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ALL!$AL$16:$AL$28</c:f>
              <c:numCache>
                <c:formatCode>General</c:formatCode>
                <c:ptCount val="13"/>
                <c:pt idx="0">
                  <c:v>4</c:v>
                </c:pt>
                <c:pt idx="1">
                  <c:v>4</c:v>
                </c:pt>
                <c:pt idx="2">
                  <c:v>8</c:v>
                </c:pt>
                <c:pt idx="3">
                  <c:v>3.5</c:v>
                </c:pt>
                <c:pt idx="4">
                  <c:v>6</c:v>
                </c:pt>
                <c:pt idx="5">
                  <c:v>6</c:v>
                </c:pt>
                <c:pt idx="6">
                  <c:v>6</c:v>
                </c:pt>
                <c:pt idx="7">
                  <c:v>8</c:v>
                </c:pt>
                <c:pt idx="8">
                  <c:v>8</c:v>
                </c:pt>
                <c:pt idx="9">
                  <c:v>8</c:v>
                </c:pt>
                <c:pt idx="10">
                  <c:v>8</c:v>
                </c:pt>
                <c:pt idx="11">
                  <c:v>8</c:v>
                </c:pt>
                <c:pt idx="12">
                  <c:v>8</c:v>
                </c:pt>
              </c:numCache>
            </c:numRef>
          </c:val>
          <c:smooth val="0"/>
          <c:extLst>
            <c:ext xmlns:c16="http://schemas.microsoft.com/office/drawing/2014/chart" uri="{C3380CC4-5D6E-409C-BE32-E72D297353CC}">
              <c16:uniqueId val="{00000003-884A-4E90-BBF8-C7CE64382C96}"/>
            </c:ext>
          </c:extLst>
        </c:ser>
        <c:ser>
          <c:idx val="5"/>
          <c:order val="4"/>
          <c:tx>
            <c:strRef>
              <c:f>ALL!$AM$15</c:f>
              <c:strCache>
                <c:ptCount val="1"/>
                <c:pt idx="0">
                  <c:v>Training</c:v>
                </c:pt>
              </c:strCache>
            </c:strRef>
          </c:tx>
          <c:spPr>
            <a:ln w="28575" cap="rnd">
              <a:solidFill>
                <a:schemeClr val="accent6"/>
              </a:solidFill>
              <a:round/>
            </a:ln>
            <a:effectLst/>
          </c:spPr>
          <c:marker>
            <c:symbol val="none"/>
          </c:marker>
          <c:cat>
            <c:numRef>
              <c:f>ALL!$AH$16:$AH$28</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ALL!$AM$16:$AM$28</c:f>
              <c:numCache>
                <c:formatCode>General</c:formatCode>
                <c:ptCount val="13"/>
                <c:pt idx="0">
                  <c:v>5</c:v>
                </c:pt>
                <c:pt idx="1">
                  <c:v>7</c:v>
                </c:pt>
                <c:pt idx="2">
                  <c:v>7</c:v>
                </c:pt>
                <c:pt idx="3">
                  <c:v>3</c:v>
                </c:pt>
                <c:pt idx="4">
                  <c:v>2</c:v>
                </c:pt>
                <c:pt idx="5">
                  <c:v>2</c:v>
                </c:pt>
                <c:pt idx="6">
                  <c:v>2</c:v>
                </c:pt>
                <c:pt idx="7">
                  <c:v>3</c:v>
                </c:pt>
                <c:pt idx="8">
                  <c:v>3</c:v>
                </c:pt>
                <c:pt idx="12">
                  <c:v>9</c:v>
                </c:pt>
              </c:numCache>
            </c:numRef>
          </c:val>
          <c:smooth val="0"/>
          <c:extLst>
            <c:ext xmlns:c16="http://schemas.microsoft.com/office/drawing/2014/chart" uri="{C3380CC4-5D6E-409C-BE32-E72D297353CC}">
              <c16:uniqueId val="{00000004-884A-4E90-BBF8-C7CE64382C96}"/>
            </c:ext>
          </c:extLst>
        </c:ser>
        <c:dLbls>
          <c:showLegendKey val="0"/>
          <c:showVal val="0"/>
          <c:showCatName val="0"/>
          <c:showSerName val="0"/>
          <c:showPercent val="0"/>
          <c:showBubbleSize val="0"/>
        </c:dLbls>
        <c:smooth val="0"/>
        <c:axId val="839264032"/>
        <c:axId val="839268192"/>
      </c:lineChart>
      <c:catAx>
        <c:axId val="8392640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THREE MONTHLY</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39268192"/>
        <c:crosses val="autoZero"/>
        <c:auto val="1"/>
        <c:lblAlgn val="ctr"/>
        <c:lblOffset val="100"/>
        <c:noMultiLvlLbl val="0"/>
      </c:catAx>
      <c:valAx>
        <c:axId val="839268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392640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it-IT" sz="2400"/>
              <a:t>Percentage of Maximum Score LACOR</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lineChart>
        <c:grouping val="standard"/>
        <c:varyColors val="0"/>
        <c:ser>
          <c:idx val="1"/>
          <c:order val="0"/>
          <c:tx>
            <c:strRef>
              <c:f>percTOT!$J$2</c:f>
              <c:strCache>
                <c:ptCount val="1"/>
                <c:pt idx="0">
                  <c:v>StrMan</c:v>
                </c:pt>
              </c:strCache>
            </c:strRef>
          </c:tx>
          <c:spPr>
            <a:ln w="28575" cap="rnd">
              <a:solidFill>
                <a:schemeClr val="accent2"/>
              </a:solidFill>
              <a:round/>
            </a:ln>
            <a:effectLst/>
          </c:spPr>
          <c:marker>
            <c:symbol val="none"/>
          </c:marker>
          <c:cat>
            <c:numRef>
              <c:f>percTOT!$I$3:$I$15</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percTOT!$J$3:$J$15</c:f>
              <c:numCache>
                <c:formatCode>0.0</c:formatCode>
                <c:ptCount val="13"/>
                <c:pt idx="0">
                  <c:v>54.166666666666664</c:v>
                </c:pt>
                <c:pt idx="1">
                  <c:v>72.916666666666671</c:v>
                </c:pt>
                <c:pt idx="2">
                  <c:v>85.416666666666671</c:v>
                </c:pt>
                <c:pt idx="3">
                  <c:v>83.333333333333329</c:v>
                </c:pt>
                <c:pt idx="4">
                  <c:v>81.25</c:v>
                </c:pt>
                <c:pt idx="5">
                  <c:v>87.5</c:v>
                </c:pt>
                <c:pt idx="6">
                  <c:v>85.416666666666671</c:v>
                </c:pt>
                <c:pt idx="7">
                  <c:v>91.666666666666671</c:v>
                </c:pt>
                <c:pt idx="8">
                  <c:v>87.5</c:v>
                </c:pt>
                <c:pt idx="9">
                  <c:v>87.5</c:v>
                </c:pt>
                <c:pt idx="10">
                  <c:v>87.5</c:v>
                </c:pt>
                <c:pt idx="11">
                  <c:v>94.583333333333329</c:v>
                </c:pt>
                <c:pt idx="12">
                  <c:v>100</c:v>
                </c:pt>
              </c:numCache>
            </c:numRef>
          </c:val>
          <c:smooth val="0"/>
          <c:extLst>
            <c:ext xmlns:c16="http://schemas.microsoft.com/office/drawing/2014/chart" uri="{C3380CC4-5D6E-409C-BE32-E72D297353CC}">
              <c16:uniqueId val="{00000000-9D0A-4753-9A70-8758F8598F7A}"/>
            </c:ext>
          </c:extLst>
        </c:ser>
        <c:ser>
          <c:idx val="2"/>
          <c:order val="1"/>
          <c:tx>
            <c:strRef>
              <c:f>percTOT!$K$2</c:f>
              <c:strCache>
                <c:ptCount val="1"/>
                <c:pt idx="0">
                  <c:v>Hygiene</c:v>
                </c:pt>
              </c:strCache>
            </c:strRef>
          </c:tx>
          <c:spPr>
            <a:ln w="28575" cap="rnd">
              <a:solidFill>
                <a:schemeClr val="accent3"/>
              </a:solidFill>
              <a:round/>
            </a:ln>
            <a:effectLst/>
          </c:spPr>
          <c:marker>
            <c:symbol val="none"/>
          </c:marker>
          <c:cat>
            <c:numRef>
              <c:f>percTOT!$I$3:$I$15</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percTOT!$K$3:$K$15</c:f>
              <c:numCache>
                <c:formatCode>0.0</c:formatCode>
                <c:ptCount val="13"/>
                <c:pt idx="0">
                  <c:v>52.173913043478258</c:v>
                </c:pt>
                <c:pt idx="1">
                  <c:v>60.869565217391305</c:v>
                </c:pt>
                <c:pt idx="2">
                  <c:v>86.956521739130437</c:v>
                </c:pt>
                <c:pt idx="3">
                  <c:v>97.826086956521735</c:v>
                </c:pt>
                <c:pt idx="4">
                  <c:v>91.304347826086953</c:v>
                </c:pt>
                <c:pt idx="5">
                  <c:v>95.652173913043484</c:v>
                </c:pt>
                <c:pt idx="6">
                  <c:v>95.652173913043484</c:v>
                </c:pt>
                <c:pt idx="7">
                  <c:v>95.652173913043484</c:v>
                </c:pt>
                <c:pt idx="8">
                  <c:v>100</c:v>
                </c:pt>
                <c:pt idx="9">
                  <c:v>86.956521739130437</c:v>
                </c:pt>
                <c:pt idx="10">
                  <c:v>84.782608695652172</c:v>
                </c:pt>
                <c:pt idx="11">
                  <c:v>93.478260869565219</c:v>
                </c:pt>
                <c:pt idx="12">
                  <c:v>100</c:v>
                </c:pt>
              </c:numCache>
            </c:numRef>
          </c:val>
          <c:smooth val="0"/>
          <c:extLst>
            <c:ext xmlns:c16="http://schemas.microsoft.com/office/drawing/2014/chart" uri="{C3380CC4-5D6E-409C-BE32-E72D297353CC}">
              <c16:uniqueId val="{00000001-9D0A-4753-9A70-8758F8598F7A}"/>
            </c:ext>
          </c:extLst>
        </c:ser>
        <c:ser>
          <c:idx val="3"/>
          <c:order val="2"/>
          <c:tx>
            <c:strRef>
              <c:f>percTOT!$L$2</c:f>
              <c:strCache>
                <c:ptCount val="1"/>
                <c:pt idx="0">
                  <c:v>Clinical</c:v>
                </c:pt>
              </c:strCache>
            </c:strRef>
          </c:tx>
          <c:spPr>
            <a:ln w="28575" cap="rnd">
              <a:solidFill>
                <a:schemeClr val="accent4"/>
              </a:solidFill>
              <a:round/>
            </a:ln>
            <a:effectLst/>
          </c:spPr>
          <c:marker>
            <c:symbol val="none"/>
          </c:marker>
          <c:cat>
            <c:numRef>
              <c:f>percTOT!$I$3:$I$15</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percTOT!$L$3:$L$15</c:f>
              <c:numCache>
                <c:formatCode>0.0</c:formatCode>
                <c:ptCount val="13"/>
                <c:pt idx="0">
                  <c:v>63.636363636363633</c:v>
                </c:pt>
                <c:pt idx="1">
                  <c:v>74.242424242424249</c:v>
                </c:pt>
                <c:pt idx="2">
                  <c:v>78.787878787878782</c:v>
                </c:pt>
                <c:pt idx="3">
                  <c:v>84.545454545454547</c:v>
                </c:pt>
                <c:pt idx="4">
                  <c:v>86.36363636363636</c:v>
                </c:pt>
                <c:pt idx="5">
                  <c:v>78.787878787878782</c:v>
                </c:pt>
                <c:pt idx="6">
                  <c:v>91.515151515151516</c:v>
                </c:pt>
                <c:pt idx="7">
                  <c:v>86.36363636363636</c:v>
                </c:pt>
                <c:pt idx="8">
                  <c:v>95.969696969696969</c:v>
                </c:pt>
                <c:pt idx="9">
                  <c:v>89.909090909090907</c:v>
                </c:pt>
                <c:pt idx="10">
                  <c:v>93.939393939393938</c:v>
                </c:pt>
                <c:pt idx="11">
                  <c:v>95.454545454545453</c:v>
                </c:pt>
                <c:pt idx="12">
                  <c:v>100</c:v>
                </c:pt>
              </c:numCache>
            </c:numRef>
          </c:val>
          <c:smooth val="0"/>
          <c:extLst>
            <c:ext xmlns:c16="http://schemas.microsoft.com/office/drawing/2014/chart" uri="{C3380CC4-5D6E-409C-BE32-E72D297353CC}">
              <c16:uniqueId val="{00000002-9D0A-4753-9A70-8758F8598F7A}"/>
            </c:ext>
          </c:extLst>
        </c:ser>
        <c:ser>
          <c:idx val="4"/>
          <c:order val="3"/>
          <c:tx>
            <c:strRef>
              <c:f>percTOT!$M$2</c:f>
              <c:strCache>
                <c:ptCount val="1"/>
                <c:pt idx="0">
                  <c:v>Emergency</c:v>
                </c:pt>
              </c:strCache>
            </c:strRef>
          </c:tx>
          <c:spPr>
            <a:ln w="28575" cap="rnd">
              <a:solidFill>
                <a:schemeClr val="accent5"/>
              </a:solidFill>
              <a:round/>
            </a:ln>
            <a:effectLst/>
          </c:spPr>
          <c:marker>
            <c:symbol val="none"/>
          </c:marker>
          <c:cat>
            <c:numRef>
              <c:f>percTOT!$I$3:$I$15</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percTOT!$M$3:$M$15</c:f>
              <c:numCache>
                <c:formatCode>0.0</c:formatCode>
                <c:ptCount val="13"/>
                <c:pt idx="0">
                  <c:v>50</c:v>
                </c:pt>
                <c:pt idx="1">
                  <c:v>100</c:v>
                </c:pt>
                <c:pt idx="2">
                  <c:v>87.5</c:v>
                </c:pt>
                <c:pt idx="3">
                  <c:v>100</c:v>
                </c:pt>
                <c:pt idx="4">
                  <c:v>87.5</c:v>
                </c:pt>
                <c:pt idx="5">
                  <c:v>87.5</c:v>
                </c:pt>
                <c:pt idx="6">
                  <c:v>75</c:v>
                </c:pt>
                <c:pt idx="7">
                  <c:v>87.5</c:v>
                </c:pt>
                <c:pt idx="8">
                  <c:v>100</c:v>
                </c:pt>
                <c:pt idx="9">
                  <c:v>87.5</c:v>
                </c:pt>
                <c:pt idx="10">
                  <c:v>100</c:v>
                </c:pt>
                <c:pt idx="11">
                  <c:v>68.75</c:v>
                </c:pt>
                <c:pt idx="12">
                  <c:v>100</c:v>
                </c:pt>
              </c:numCache>
            </c:numRef>
          </c:val>
          <c:smooth val="0"/>
          <c:extLst>
            <c:ext xmlns:c16="http://schemas.microsoft.com/office/drawing/2014/chart" uri="{C3380CC4-5D6E-409C-BE32-E72D297353CC}">
              <c16:uniqueId val="{00000003-9D0A-4753-9A70-8758F8598F7A}"/>
            </c:ext>
          </c:extLst>
        </c:ser>
        <c:ser>
          <c:idx val="5"/>
          <c:order val="4"/>
          <c:tx>
            <c:strRef>
              <c:f>percTOT!$N$2</c:f>
              <c:strCache>
                <c:ptCount val="1"/>
                <c:pt idx="0">
                  <c:v>Training</c:v>
                </c:pt>
              </c:strCache>
            </c:strRef>
          </c:tx>
          <c:spPr>
            <a:ln w="28575" cap="rnd">
              <a:solidFill>
                <a:schemeClr val="accent6"/>
              </a:solidFill>
              <a:round/>
            </a:ln>
            <a:effectLst/>
          </c:spPr>
          <c:marker>
            <c:symbol val="none"/>
          </c:marker>
          <c:cat>
            <c:numRef>
              <c:f>percTOT!$I$3:$I$15</c:f>
              <c:numCache>
                <c:formatCode>General</c:formatCode>
                <c:ptCount val="13"/>
                <c:pt idx="0">
                  <c:v>0</c:v>
                </c:pt>
                <c:pt idx="1">
                  <c:v>1</c:v>
                </c:pt>
                <c:pt idx="2">
                  <c:v>2</c:v>
                </c:pt>
                <c:pt idx="3">
                  <c:v>3</c:v>
                </c:pt>
                <c:pt idx="4">
                  <c:v>4</c:v>
                </c:pt>
                <c:pt idx="5">
                  <c:v>5</c:v>
                </c:pt>
                <c:pt idx="6">
                  <c:v>6</c:v>
                </c:pt>
                <c:pt idx="7">
                  <c:v>7</c:v>
                </c:pt>
                <c:pt idx="8">
                  <c:v>8</c:v>
                </c:pt>
                <c:pt idx="9">
                  <c:v>9</c:v>
                </c:pt>
                <c:pt idx="10">
                  <c:v>10</c:v>
                </c:pt>
                <c:pt idx="11">
                  <c:v>11</c:v>
                </c:pt>
                <c:pt idx="12">
                  <c:v>12</c:v>
                </c:pt>
              </c:numCache>
            </c:numRef>
          </c:cat>
          <c:val>
            <c:numRef>
              <c:f>percTOT!$N$3:$N$15</c:f>
              <c:numCache>
                <c:formatCode>0.0</c:formatCode>
                <c:ptCount val="13"/>
                <c:pt idx="0">
                  <c:v>66.666666666666671</c:v>
                </c:pt>
                <c:pt idx="1">
                  <c:v>72.222222222222229</c:v>
                </c:pt>
                <c:pt idx="2">
                  <c:v>55.555555555555557</c:v>
                </c:pt>
                <c:pt idx="3">
                  <c:v>55.555555555555557</c:v>
                </c:pt>
                <c:pt idx="4">
                  <c:v>33.333333333333336</c:v>
                </c:pt>
                <c:pt idx="5">
                  <c:v>11.111111111111111</c:v>
                </c:pt>
                <c:pt idx="6">
                  <c:v>22.222222222222221</c:v>
                </c:pt>
                <c:pt idx="7">
                  <c:v>66.666666666666671</c:v>
                </c:pt>
                <c:pt idx="8">
                  <c:v>55.555555555555557</c:v>
                </c:pt>
                <c:pt idx="9">
                  <c:v>0</c:v>
                </c:pt>
                <c:pt idx="10">
                  <c:v>0</c:v>
                </c:pt>
                <c:pt idx="11">
                  <c:v>33.333333333333336</c:v>
                </c:pt>
                <c:pt idx="12">
                  <c:v>100</c:v>
                </c:pt>
              </c:numCache>
            </c:numRef>
          </c:val>
          <c:smooth val="0"/>
          <c:extLst>
            <c:ext xmlns:c16="http://schemas.microsoft.com/office/drawing/2014/chart" uri="{C3380CC4-5D6E-409C-BE32-E72D297353CC}">
              <c16:uniqueId val="{00000004-9D0A-4753-9A70-8758F8598F7A}"/>
            </c:ext>
          </c:extLst>
        </c:ser>
        <c:dLbls>
          <c:showLegendKey val="0"/>
          <c:showVal val="0"/>
          <c:showCatName val="0"/>
          <c:showSerName val="0"/>
          <c:showPercent val="0"/>
          <c:showBubbleSize val="0"/>
        </c:dLbls>
        <c:smooth val="0"/>
        <c:axId val="839269856"/>
        <c:axId val="839270272"/>
      </c:lineChart>
      <c:catAx>
        <c:axId val="8392698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 -THREE MONTHLY</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39270272"/>
        <c:crosses val="autoZero"/>
        <c:auto val="1"/>
        <c:lblAlgn val="ctr"/>
        <c:lblOffset val="100"/>
        <c:noMultiLvlLbl val="0"/>
      </c:catAx>
      <c:valAx>
        <c:axId val="83927027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392698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it-IT"/>
              <a:t>Percentage of maximum</a:t>
            </a:r>
            <a:r>
              <a:rPr lang="it-IT" baseline="0"/>
              <a:t> score KALONGO</a:t>
            </a:r>
            <a:endParaRPr lang="it-IT"/>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lineChart>
        <c:grouping val="standard"/>
        <c:varyColors val="0"/>
        <c:ser>
          <c:idx val="1"/>
          <c:order val="0"/>
          <c:tx>
            <c:strRef>
              <c:f>percTOT!$J$16</c:f>
              <c:strCache>
                <c:ptCount val="1"/>
                <c:pt idx="0">
                  <c:v>StrMan</c:v>
                </c:pt>
              </c:strCache>
            </c:strRef>
          </c:tx>
          <c:spPr>
            <a:ln w="28575" cap="rnd">
              <a:solidFill>
                <a:schemeClr val="accent2"/>
              </a:solidFill>
              <a:round/>
            </a:ln>
            <a:effectLst/>
          </c:spPr>
          <c:marker>
            <c:symbol val="none"/>
          </c:marker>
          <c:cat>
            <c:numRef>
              <c:f>percTOT!$I$17:$I$29</c:f>
              <c:numCache>
                <c:formatCode>General</c:formatCode>
                <c:ptCount val="12"/>
                <c:pt idx="0">
                  <c:v>0</c:v>
                </c:pt>
                <c:pt idx="1">
                  <c:v>2</c:v>
                </c:pt>
                <c:pt idx="2">
                  <c:v>3</c:v>
                </c:pt>
                <c:pt idx="3">
                  <c:v>4</c:v>
                </c:pt>
                <c:pt idx="4">
                  <c:v>5</c:v>
                </c:pt>
                <c:pt idx="5">
                  <c:v>6</c:v>
                </c:pt>
                <c:pt idx="6">
                  <c:v>7</c:v>
                </c:pt>
                <c:pt idx="7">
                  <c:v>8</c:v>
                </c:pt>
                <c:pt idx="8">
                  <c:v>9</c:v>
                </c:pt>
                <c:pt idx="9">
                  <c:v>10</c:v>
                </c:pt>
                <c:pt idx="10">
                  <c:v>11</c:v>
                </c:pt>
                <c:pt idx="11">
                  <c:v>12</c:v>
                </c:pt>
              </c:numCache>
            </c:numRef>
          </c:cat>
          <c:val>
            <c:numRef>
              <c:f>percTOT!$J$17:$J$29</c:f>
              <c:numCache>
                <c:formatCode>0.0</c:formatCode>
                <c:ptCount val="12"/>
                <c:pt idx="0">
                  <c:v>29.166666666666668</c:v>
                </c:pt>
                <c:pt idx="1">
                  <c:v>62.5</c:v>
                </c:pt>
                <c:pt idx="2">
                  <c:v>85.416666666666671</c:v>
                </c:pt>
                <c:pt idx="3">
                  <c:v>83.333333333333329</c:v>
                </c:pt>
                <c:pt idx="4">
                  <c:v>91.666666666666671</c:v>
                </c:pt>
                <c:pt idx="5">
                  <c:v>85.416666666666671</c:v>
                </c:pt>
                <c:pt idx="6">
                  <c:v>70.833333333333329</c:v>
                </c:pt>
                <c:pt idx="7">
                  <c:v>86.25</c:v>
                </c:pt>
                <c:pt idx="8">
                  <c:v>90.416666666666671</c:v>
                </c:pt>
                <c:pt idx="9">
                  <c:v>79.166666666666671</c:v>
                </c:pt>
                <c:pt idx="10">
                  <c:v>85.625</c:v>
                </c:pt>
                <c:pt idx="11">
                  <c:v>100</c:v>
                </c:pt>
              </c:numCache>
            </c:numRef>
          </c:val>
          <c:smooth val="0"/>
          <c:extLst>
            <c:ext xmlns:c16="http://schemas.microsoft.com/office/drawing/2014/chart" uri="{C3380CC4-5D6E-409C-BE32-E72D297353CC}">
              <c16:uniqueId val="{00000000-F88B-40B4-947F-4E8FD74E5FDA}"/>
            </c:ext>
          </c:extLst>
        </c:ser>
        <c:ser>
          <c:idx val="2"/>
          <c:order val="1"/>
          <c:tx>
            <c:strRef>
              <c:f>percTOT!$K$16</c:f>
              <c:strCache>
                <c:ptCount val="1"/>
                <c:pt idx="0">
                  <c:v>Hygiene</c:v>
                </c:pt>
              </c:strCache>
            </c:strRef>
          </c:tx>
          <c:spPr>
            <a:ln w="28575" cap="rnd">
              <a:solidFill>
                <a:schemeClr val="accent3"/>
              </a:solidFill>
              <a:round/>
            </a:ln>
            <a:effectLst/>
          </c:spPr>
          <c:marker>
            <c:symbol val="none"/>
          </c:marker>
          <c:cat>
            <c:numRef>
              <c:f>percTOT!$I$17:$I$29</c:f>
              <c:numCache>
                <c:formatCode>General</c:formatCode>
                <c:ptCount val="12"/>
                <c:pt idx="0">
                  <c:v>0</c:v>
                </c:pt>
                <c:pt idx="1">
                  <c:v>2</c:v>
                </c:pt>
                <c:pt idx="2">
                  <c:v>3</c:v>
                </c:pt>
                <c:pt idx="3">
                  <c:v>4</c:v>
                </c:pt>
                <c:pt idx="4">
                  <c:v>5</c:v>
                </c:pt>
                <c:pt idx="5">
                  <c:v>6</c:v>
                </c:pt>
                <c:pt idx="6">
                  <c:v>7</c:v>
                </c:pt>
                <c:pt idx="7">
                  <c:v>8</c:v>
                </c:pt>
                <c:pt idx="8">
                  <c:v>9</c:v>
                </c:pt>
                <c:pt idx="9">
                  <c:v>10</c:v>
                </c:pt>
                <c:pt idx="10">
                  <c:v>11</c:v>
                </c:pt>
                <c:pt idx="11">
                  <c:v>12</c:v>
                </c:pt>
              </c:numCache>
            </c:numRef>
          </c:cat>
          <c:val>
            <c:numRef>
              <c:f>percTOT!$K$17:$K$29</c:f>
              <c:numCache>
                <c:formatCode>0.0</c:formatCode>
                <c:ptCount val="12"/>
                <c:pt idx="0">
                  <c:v>39.130434782608695</c:v>
                </c:pt>
                <c:pt idx="1">
                  <c:v>72.826086956521735</c:v>
                </c:pt>
                <c:pt idx="2">
                  <c:v>73.913043478260875</c:v>
                </c:pt>
                <c:pt idx="3">
                  <c:v>91.304347826086953</c:v>
                </c:pt>
                <c:pt idx="4">
                  <c:v>86.956521739130437</c:v>
                </c:pt>
                <c:pt idx="5">
                  <c:v>95.652173913043484</c:v>
                </c:pt>
                <c:pt idx="6">
                  <c:v>78.260869565217391</c:v>
                </c:pt>
                <c:pt idx="7">
                  <c:v>100</c:v>
                </c:pt>
                <c:pt idx="8">
                  <c:v>100</c:v>
                </c:pt>
                <c:pt idx="9">
                  <c:v>100</c:v>
                </c:pt>
                <c:pt idx="10">
                  <c:v>93.043478260869563</c:v>
                </c:pt>
                <c:pt idx="11">
                  <c:v>100</c:v>
                </c:pt>
              </c:numCache>
            </c:numRef>
          </c:val>
          <c:smooth val="0"/>
          <c:extLst>
            <c:ext xmlns:c16="http://schemas.microsoft.com/office/drawing/2014/chart" uri="{C3380CC4-5D6E-409C-BE32-E72D297353CC}">
              <c16:uniqueId val="{00000001-F88B-40B4-947F-4E8FD74E5FDA}"/>
            </c:ext>
          </c:extLst>
        </c:ser>
        <c:ser>
          <c:idx val="3"/>
          <c:order val="2"/>
          <c:tx>
            <c:strRef>
              <c:f>percTOT!$L$16</c:f>
              <c:strCache>
                <c:ptCount val="1"/>
                <c:pt idx="0">
                  <c:v>Clinical</c:v>
                </c:pt>
              </c:strCache>
            </c:strRef>
          </c:tx>
          <c:spPr>
            <a:ln w="28575" cap="rnd">
              <a:solidFill>
                <a:schemeClr val="accent4"/>
              </a:solidFill>
              <a:round/>
            </a:ln>
            <a:effectLst/>
          </c:spPr>
          <c:marker>
            <c:symbol val="none"/>
          </c:marker>
          <c:cat>
            <c:numRef>
              <c:f>percTOT!$I$17:$I$29</c:f>
              <c:numCache>
                <c:formatCode>General</c:formatCode>
                <c:ptCount val="12"/>
                <c:pt idx="0">
                  <c:v>0</c:v>
                </c:pt>
                <c:pt idx="1">
                  <c:v>2</c:v>
                </c:pt>
                <c:pt idx="2">
                  <c:v>3</c:v>
                </c:pt>
                <c:pt idx="3">
                  <c:v>4</c:v>
                </c:pt>
                <c:pt idx="4">
                  <c:v>5</c:v>
                </c:pt>
                <c:pt idx="5">
                  <c:v>6</c:v>
                </c:pt>
                <c:pt idx="6">
                  <c:v>7</c:v>
                </c:pt>
                <c:pt idx="7">
                  <c:v>8</c:v>
                </c:pt>
                <c:pt idx="8">
                  <c:v>9</c:v>
                </c:pt>
                <c:pt idx="9">
                  <c:v>10</c:v>
                </c:pt>
                <c:pt idx="10">
                  <c:v>11</c:v>
                </c:pt>
                <c:pt idx="11">
                  <c:v>12</c:v>
                </c:pt>
              </c:numCache>
            </c:numRef>
          </c:cat>
          <c:val>
            <c:numRef>
              <c:f>percTOT!$L$17:$L$29</c:f>
              <c:numCache>
                <c:formatCode>0.0</c:formatCode>
                <c:ptCount val="12"/>
                <c:pt idx="0">
                  <c:v>33.333333333333336</c:v>
                </c:pt>
                <c:pt idx="1">
                  <c:v>37.121212121212125</c:v>
                </c:pt>
                <c:pt idx="2">
                  <c:v>46.969696969696969</c:v>
                </c:pt>
                <c:pt idx="3">
                  <c:v>72.727272727272734</c:v>
                </c:pt>
                <c:pt idx="4">
                  <c:v>22.727272727272727</c:v>
                </c:pt>
                <c:pt idx="5">
                  <c:v>48.484848484848484</c:v>
                </c:pt>
                <c:pt idx="6">
                  <c:v>43.939393939393938</c:v>
                </c:pt>
                <c:pt idx="7">
                  <c:v>100</c:v>
                </c:pt>
                <c:pt idx="8">
                  <c:v>84.848484848484844</c:v>
                </c:pt>
                <c:pt idx="9">
                  <c:v>90.909090909090907</c:v>
                </c:pt>
                <c:pt idx="10">
                  <c:v>69.696969696969703</c:v>
                </c:pt>
                <c:pt idx="11">
                  <c:v>100</c:v>
                </c:pt>
              </c:numCache>
            </c:numRef>
          </c:val>
          <c:smooth val="0"/>
          <c:extLst>
            <c:ext xmlns:c16="http://schemas.microsoft.com/office/drawing/2014/chart" uri="{C3380CC4-5D6E-409C-BE32-E72D297353CC}">
              <c16:uniqueId val="{00000002-F88B-40B4-947F-4E8FD74E5FDA}"/>
            </c:ext>
          </c:extLst>
        </c:ser>
        <c:ser>
          <c:idx val="4"/>
          <c:order val="3"/>
          <c:tx>
            <c:strRef>
              <c:f>percTOT!$M$16</c:f>
              <c:strCache>
                <c:ptCount val="1"/>
                <c:pt idx="0">
                  <c:v>Emergency</c:v>
                </c:pt>
              </c:strCache>
            </c:strRef>
          </c:tx>
          <c:spPr>
            <a:ln w="28575" cap="rnd">
              <a:solidFill>
                <a:schemeClr val="accent5"/>
              </a:solidFill>
              <a:round/>
            </a:ln>
            <a:effectLst/>
          </c:spPr>
          <c:marker>
            <c:symbol val="none"/>
          </c:marker>
          <c:cat>
            <c:numRef>
              <c:f>percTOT!$I$17:$I$29</c:f>
              <c:numCache>
                <c:formatCode>General</c:formatCode>
                <c:ptCount val="12"/>
                <c:pt idx="0">
                  <c:v>0</c:v>
                </c:pt>
                <c:pt idx="1">
                  <c:v>2</c:v>
                </c:pt>
                <c:pt idx="2">
                  <c:v>3</c:v>
                </c:pt>
                <c:pt idx="3">
                  <c:v>4</c:v>
                </c:pt>
                <c:pt idx="4">
                  <c:v>5</c:v>
                </c:pt>
                <c:pt idx="5">
                  <c:v>6</c:v>
                </c:pt>
                <c:pt idx="6">
                  <c:v>7</c:v>
                </c:pt>
                <c:pt idx="7">
                  <c:v>8</c:v>
                </c:pt>
                <c:pt idx="8">
                  <c:v>9</c:v>
                </c:pt>
                <c:pt idx="9">
                  <c:v>10</c:v>
                </c:pt>
                <c:pt idx="10">
                  <c:v>11</c:v>
                </c:pt>
                <c:pt idx="11">
                  <c:v>12</c:v>
                </c:pt>
              </c:numCache>
            </c:numRef>
          </c:cat>
          <c:val>
            <c:numRef>
              <c:f>percTOT!$M$17:$M$29</c:f>
              <c:numCache>
                <c:formatCode>0.0</c:formatCode>
                <c:ptCount val="12"/>
                <c:pt idx="0">
                  <c:v>50</c:v>
                </c:pt>
                <c:pt idx="1">
                  <c:v>100</c:v>
                </c:pt>
                <c:pt idx="2">
                  <c:v>43.75</c:v>
                </c:pt>
                <c:pt idx="3">
                  <c:v>75</c:v>
                </c:pt>
                <c:pt idx="4">
                  <c:v>75</c:v>
                </c:pt>
                <c:pt idx="5">
                  <c:v>75</c:v>
                </c:pt>
                <c:pt idx="6">
                  <c:v>100</c:v>
                </c:pt>
                <c:pt idx="7">
                  <c:v>100</c:v>
                </c:pt>
                <c:pt idx="8">
                  <c:v>100</c:v>
                </c:pt>
                <c:pt idx="9">
                  <c:v>100</c:v>
                </c:pt>
                <c:pt idx="10">
                  <c:v>100</c:v>
                </c:pt>
                <c:pt idx="11">
                  <c:v>100</c:v>
                </c:pt>
              </c:numCache>
            </c:numRef>
          </c:val>
          <c:smooth val="0"/>
          <c:extLst>
            <c:ext xmlns:c16="http://schemas.microsoft.com/office/drawing/2014/chart" uri="{C3380CC4-5D6E-409C-BE32-E72D297353CC}">
              <c16:uniqueId val="{00000003-F88B-40B4-947F-4E8FD74E5FDA}"/>
            </c:ext>
          </c:extLst>
        </c:ser>
        <c:ser>
          <c:idx val="5"/>
          <c:order val="4"/>
          <c:tx>
            <c:strRef>
              <c:f>percTOT!$N$16</c:f>
              <c:strCache>
                <c:ptCount val="1"/>
                <c:pt idx="0">
                  <c:v>Training</c:v>
                </c:pt>
              </c:strCache>
            </c:strRef>
          </c:tx>
          <c:spPr>
            <a:ln w="28575" cap="rnd">
              <a:solidFill>
                <a:schemeClr val="accent6"/>
              </a:solidFill>
              <a:round/>
            </a:ln>
            <a:effectLst/>
          </c:spPr>
          <c:marker>
            <c:symbol val="none"/>
          </c:marker>
          <c:cat>
            <c:numRef>
              <c:f>percTOT!$I$17:$I$29</c:f>
              <c:numCache>
                <c:formatCode>General</c:formatCode>
                <c:ptCount val="12"/>
                <c:pt idx="0">
                  <c:v>0</c:v>
                </c:pt>
                <c:pt idx="1">
                  <c:v>2</c:v>
                </c:pt>
                <c:pt idx="2">
                  <c:v>3</c:v>
                </c:pt>
                <c:pt idx="3">
                  <c:v>4</c:v>
                </c:pt>
                <c:pt idx="4">
                  <c:v>5</c:v>
                </c:pt>
                <c:pt idx="5">
                  <c:v>6</c:v>
                </c:pt>
                <c:pt idx="6">
                  <c:v>7</c:v>
                </c:pt>
                <c:pt idx="7">
                  <c:v>8</c:v>
                </c:pt>
                <c:pt idx="8">
                  <c:v>9</c:v>
                </c:pt>
                <c:pt idx="9">
                  <c:v>10</c:v>
                </c:pt>
                <c:pt idx="10">
                  <c:v>11</c:v>
                </c:pt>
                <c:pt idx="11">
                  <c:v>12</c:v>
                </c:pt>
              </c:numCache>
            </c:numRef>
          </c:cat>
          <c:val>
            <c:numRef>
              <c:f>percTOT!$N$17:$N$29</c:f>
              <c:numCache>
                <c:formatCode>0.0</c:formatCode>
                <c:ptCount val="12"/>
                <c:pt idx="0">
                  <c:v>55.555555555555557</c:v>
                </c:pt>
                <c:pt idx="1">
                  <c:v>77.777777777777771</c:v>
                </c:pt>
                <c:pt idx="2">
                  <c:v>33.333333333333336</c:v>
                </c:pt>
                <c:pt idx="3">
                  <c:v>22.222222222222221</c:v>
                </c:pt>
                <c:pt idx="4">
                  <c:v>22.222222222222221</c:v>
                </c:pt>
                <c:pt idx="5">
                  <c:v>22.222222222222221</c:v>
                </c:pt>
                <c:pt idx="6">
                  <c:v>33.333333333333336</c:v>
                </c:pt>
                <c:pt idx="7">
                  <c:v>33.333333333333336</c:v>
                </c:pt>
                <c:pt idx="8">
                  <c:v>0</c:v>
                </c:pt>
                <c:pt idx="9">
                  <c:v>0</c:v>
                </c:pt>
                <c:pt idx="10">
                  <c:v>0</c:v>
                </c:pt>
                <c:pt idx="11">
                  <c:v>100</c:v>
                </c:pt>
              </c:numCache>
            </c:numRef>
          </c:val>
          <c:smooth val="0"/>
          <c:extLst>
            <c:ext xmlns:c16="http://schemas.microsoft.com/office/drawing/2014/chart" uri="{C3380CC4-5D6E-409C-BE32-E72D297353CC}">
              <c16:uniqueId val="{00000004-F88B-40B4-947F-4E8FD74E5FDA}"/>
            </c:ext>
          </c:extLst>
        </c:ser>
        <c:dLbls>
          <c:showLegendKey val="0"/>
          <c:showVal val="0"/>
          <c:showCatName val="0"/>
          <c:showSerName val="0"/>
          <c:showPercent val="0"/>
          <c:showBubbleSize val="0"/>
        </c:dLbls>
        <c:smooth val="0"/>
        <c:axId val="839261536"/>
        <c:axId val="839266944"/>
      </c:lineChart>
      <c:catAx>
        <c:axId val="8392615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 THREE MONTHLY</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39266944"/>
        <c:crosses val="autoZero"/>
        <c:auto val="1"/>
        <c:lblAlgn val="ctr"/>
        <c:lblOffset val="100"/>
        <c:noMultiLvlLbl val="0"/>
      </c:catAx>
      <c:valAx>
        <c:axId val="83926694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8392615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it-IT" sz="2400" dirty="0"/>
              <a:t>INCREASE IN THE SCORES FROM 2018 TO 2020 </a:t>
            </a:r>
          </a:p>
          <a:p>
            <a:pPr>
              <a:defRPr sz="2400"/>
            </a:pPr>
            <a:r>
              <a:rPr lang="it-IT" sz="2400" dirty="0"/>
              <a:t>AS % OF BASELINE</a:t>
            </a:r>
          </a:p>
        </c:rich>
      </c:tx>
      <c:layout>
        <c:manualLayout>
          <c:xMode val="edge"/>
          <c:yMode val="edge"/>
          <c:x val="0.18126147008979432"/>
          <c:y val="1.6051560477097878E-2"/>
        </c:manualLayout>
      </c:layout>
      <c:overlay val="0"/>
      <c:spPr>
        <a:solidFill>
          <a:srgbClr val="FFFF00"/>
        </a:solid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col"/>
        <c:grouping val="clustered"/>
        <c:varyColors val="0"/>
        <c:ser>
          <c:idx val="0"/>
          <c:order val="0"/>
          <c:tx>
            <c:strRef>
              <c:f>Start_End!$H$5</c:f>
              <c:strCache>
                <c:ptCount val="1"/>
                <c:pt idx="0">
                  <c:v>LACOR</c:v>
                </c:pt>
              </c:strCache>
            </c:strRef>
          </c:tx>
          <c:spPr>
            <a:solidFill>
              <a:schemeClr val="accent1"/>
            </a:solidFill>
            <a:ln>
              <a:noFill/>
            </a:ln>
            <a:effectLst/>
          </c:spPr>
          <c:invertIfNegative val="0"/>
          <c:cat>
            <c:strRef>
              <c:f>Start_End!$I$4:$N$4</c:f>
              <c:strCache>
                <c:ptCount val="6"/>
                <c:pt idx="0">
                  <c:v>StrMan</c:v>
                </c:pt>
                <c:pt idx="1">
                  <c:v>Hygiene</c:v>
                </c:pt>
                <c:pt idx="2">
                  <c:v>Clinical</c:v>
                </c:pt>
                <c:pt idx="3">
                  <c:v>Emergency</c:v>
                </c:pt>
                <c:pt idx="4">
                  <c:v>Training</c:v>
                </c:pt>
                <c:pt idx="5">
                  <c:v>TOTAL</c:v>
                </c:pt>
              </c:strCache>
            </c:strRef>
          </c:cat>
          <c:val>
            <c:numRef>
              <c:f>Start_End!$I$5:$N$5</c:f>
              <c:numCache>
                <c:formatCode>0.00</c:formatCode>
                <c:ptCount val="6"/>
                <c:pt idx="0">
                  <c:v>84.615384615384613</c:v>
                </c:pt>
                <c:pt idx="1">
                  <c:v>91.666666666666671</c:v>
                </c:pt>
                <c:pt idx="2">
                  <c:v>57.142857142857146</c:v>
                </c:pt>
                <c:pt idx="3">
                  <c:v>100</c:v>
                </c:pt>
                <c:pt idx="4">
                  <c:v>50</c:v>
                </c:pt>
                <c:pt idx="5">
                  <c:v>73.214285714285708</c:v>
                </c:pt>
              </c:numCache>
            </c:numRef>
          </c:val>
          <c:extLst>
            <c:ext xmlns:c16="http://schemas.microsoft.com/office/drawing/2014/chart" uri="{C3380CC4-5D6E-409C-BE32-E72D297353CC}">
              <c16:uniqueId val="{00000000-99F6-4BEF-A6ED-9BF60A5AFF0E}"/>
            </c:ext>
          </c:extLst>
        </c:ser>
        <c:ser>
          <c:idx val="1"/>
          <c:order val="1"/>
          <c:tx>
            <c:strRef>
              <c:f>Start_End!$H$6</c:f>
              <c:strCache>
                <c:ptCount val="1"/>
              </c:strCache>
            </c:strRef>
          </c:tx>
          <c:spPr>
            <a:solidFill>
              <a:schemeClr val="accent2"/>
            </a:solidFill>
            <a:ln>
              <a:noFill/>
            </a:ln>
            <a:effectLst/>
          </c:spPr>
          <c:invertIfNegative val="0"/>
          <c:cat>
            <c:strRef>
              <c:f>Start_End!$I$4:$N$4</c:f>
              <c:strCache>
                <c:ptCount val="6"/>
                <c:pt idx="0">
                  <c:v>StrMan</c:v>
                </c:pt>
                <c:pt idx="1">
                  <c:v>Hygiene</c:v>
                </c:pt>
                <c:pt idx="2">
                  <c:v>Clinical</c:v>
                </c:pt>
                <c:pt idx="3">
                  <c:v>Emergency</c:v>
                </c:pt>
                <c:pt idx="4">
                  <c:v>Training</c:v>
                </c:pt>
                <c:pt idx="5">
                  <c:v>TOTAL</c:v>
                </c:pt>
              </c:strCache>
            </c:strRef>
          </c:cat>
          <c:val>
            <c:numRef>
              <c:f>Start_End!$I$6:$N$6</c:f>
              <c:numCache>
                <c:formatCode>General</c:formatCode>
                <c:ptCount val="6"/>
              </c:numCache>
            </c:numRef>
          </c:val>
          <c:extLst>
            <c:ext xmlns:c16="http://schemas.microsoft.com/office/drawing/2014/chart" uri="{C3380CC4-5D6E-409C-BE32-E72D297353CC}">
              <c16:uniqueId val="{00000001-99F6-4BEF-A6ED-9BF60A5AFF0E}"/>
            </c:ext>
          </c:extLst>
        </c:ser>
        <c:ser>
          <c:idx val="2"/>
          <c:order val="2"/>
          <c:tx>
            <c:strRef>
              <c:f>Start_End!$H$7</c:f>
              <c:strCache>
                <c:ptCount val="1"/>
                <c:pt idx="0">
                  <c:v>KALONGO</c:v>
                </c:pt>
              </c:strCache>
            </c:strRef>
          </c:tx>
          <c:spPr>
            <a:solidFill>
              <a:schemeClr val="accent3"/>
            </a:solidFill>
            <a:ln>
              <a:noFill/>
            </a:ln>
            <a:effectLst/>
          </c:spPr>
          <c:invertIfNegative val="0"/>
          <c:cat>
            <c:strRef>
              <c:f>Start_End!$I$4:$N$4</c:f>
              <c:strCache>
                <c:ptCount val="6"/>
                <c:pt idx="0">
                  <c:v>StrMan</c:v>
                </c:pt>
                <c:pt idx="1">
                  <c:v>Hygiene</c:v>
                </c:pt>
                <c:pt idx="2">
                  <c:v>Clinical</c:v>
                </c:pt>
                <c:pt idx="3">
                  <c:v>Emergency</c:v>
                </c:pt>
                <c:pt idx="4">
                  <c:v>Training</c:v>
                </c:pt>
                <c:pt idx="5">
                  <c:v>TOTAL</c:v>
                </c:pt>
              </c:strCache>
            </c:strRef>
          </c:cat>
          <c:val>
            <c:numRef>
              <c:f>Start_End!$I$7:$N$7</c:f>
              <c:numCache>
                <c:formatCode>0.00</c:formatCode>
                <c:ptCount val="6"/>
                <c:pt idx="0">
                  <c:v>166.66666666666666</c:v>
                </c:pt>
                <c:pt idx="1">
                  <c:v>155.55555555555554</c:v>
                </c:pt>
                <c:pt idx="2">
                  <c:v>200</c:v>
                </c:pt>
                <c:pt idx="3">
                  <c:v>100</c:v>
                </c:pt>
                <c:pt idx="4">
                  <c:v>80</c:v>
                </c:pt>
                <c:pt idx="5">
                  <c:v>169.44444444444446</c:v>
                </c:pt>
              </c:numCache>
            </c:numRef>
          </c:val>
          <c:extLst>
            <c:ext xmlns:c16="http://schemas.microsoft.com/office/drawing/2014/chart" uri="{C3380CC4-5D6E-409C-BE32-E72D297353CC}">
              <c16:uniqueId val="{00000002-99F6-4BEF-A6ED-9BF60A5AFF0E}"/>
            </c:ext>
          </c:extLst>
        </c:ser>
        <c:dLbls>
          <c:showLegendKey val="0"/>
          <c:showVal val="0"/>
          <c:showCatName val="0"/>
          <c:showSerName val="0"/>
          <c:showPercent val="0"/>
          <c:showBubbleSize val="0"/>
        </c:dLbls>
        <c:gapWidth val="219"/>
        <c:overlap val="-27"/>
        <c:axId val="1504162240"/>
        <c:axId val="1504153504"/>
      </c:barChart>
      <c:catAx>
        <c:axId val="1504162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it-IT"/>
          </a:p>
        </c:txPr>
        <c:crossAx val="1504153504"/>
        <c:crosses val="autoZero"/>
        <c:auto val="1"/>
        <c:lblAlgn val="ctr"/>
        <c:lblOffset val="100"/>
        <c:noMultiLvlLbl val="0"/>
      </c:catAx>
      <c:valAx>
        <c:axId val="1504153504"/>
        <c:scaling>
          <c:orientation val="minMax"/>
          <c:max val="2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increased score as % of baseline</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it-IT"/>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15041622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AA92A-E5A2-47E0-A07E-C61CE301509C}" type="datetimeFigureOut">
              <a:rPr lang="it-IT" smtClean="0"/>
              <a:t>20/04/2022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C5D555-B4DE-4B63-88BF-9827DA405B88}" type="slidenum">
              <a:rPr lang="it-IT" smtClean="0"/>
              <a:t>‹N›</a:t>
            </a:fld>
            <a:endParaRPr lang="it-IT"/>
          </a:p>
        </p:txBody>
      </p:sp>
    </p:spTree>
    <p:extLst>
      <p:ext uri="{BB962C8B-B14F-4D97-AF65-F5344CB8AC3E}">
        <p14:creationId xmlns:p14="http://schemas.microsoft.com/office/powerpoint/2010/main" val="1942943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endParaRPr lang="it-IT" altLang="it-IT" dirty="0" smtClean="0"/>
          </a:p>
        </p:txBody>
      </p:sp>
    </p:spTree>
    <p:extLst>
      <p:ext uri="{BB962C8B-B14F-4D97-AF65-F5344CB8AC3E}">
        <p14:creationId xmlns:p14="http://schemas.microsoft.com/office/powerpoint/2010/main" val="1532179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BC3361B-455B-4784-AA46-E44DB2813004}" type="datetimeFigureOut">
              <a:rPr lang="it-IT" smtClean="0"/>
              <a:t>20/04/2022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3392410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BC3361B-455B-4784-AA46-E44DB2813004}" type="datetimeFigureOut">
              <a:rPr lang="it-IT" smtClean="0"/>
              <a:t>20/04/2022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202765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BC3361B-455B-4784-AA46-E44DB2813004}" type="datetimeFigureOut">
              <a:rPr lang="it-IT" smtClean="0"/>
              <a:t>20/04/2022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3062723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Solo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563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BC3361B-455B-4784-AA46-E44DB2813004}" type="datetimeFigureOut">
              <a:rPr lang="it-IT" smtClean="0"/>
              <a:t>20/04/2022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1065295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DBC3361B-455B-4784-AA46-E44DB2813004}" type="datetimeFigureOut">
              <a:rPr lang="it-IT" smtClean="0"/>
              <a:t>20/04/2022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3561375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BC3361B-455B-4784-AA46-E44DB2813004}" type="datetimeFigureOut">
              <a:rPr lang="it-IT" smtClean="0"/>
              <a:t>20/04/2022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1237447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BC3361B-455B-4784-AA46-E44DB2813004}" type="datetimeFigureOut">
              <a:rPr lang="it-IT" smtClean="0"/>
              <a:t>20/04/2022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3264745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BC3361B-455B-4784-AA46-E44DB2813004}" type="datetimeFigureOut">
              <a:rPr lang="it-IT" smtClean="0"/>
              <a:t>20/04/2022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1606962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BC3361B-455B-4784-AA46-E44DB2813004}" type="datetimeFigureOut">
              <a:rPr lang="it-IT" smtClean="0"/>
              <a:t>20/04/2022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3943545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DBC3361B-455B-4784-AA46-E44DB2813004}" type="datetimeFigureOut">
              <a:rPr lang="it-IT" smtClean="0"/>
              <a:t>20/04/2022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1881400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DBC3361B-455B-4784-AA46-E44DB2813004}" type="datetimeFigureOut">
              <a:rPr lang="it-IT" smtClean="0"/>
              <a:t>20/04/2022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EB08FD8-789C-45D3-B48F-2808D2BFB394}" type="slidenum">
              <a:rPr lang="it-IT" smtClean="0"/>
              <a:t>‹N›</a:t>
            </a:fld>
            <a:endParaRPr lang="it-IT"/>
          </a:p>
        </p:txBody>
      </p:sp>
    </p:spTree>
    <p:extLst>
      <p:ext uri="{BB962C8B-B14F-4D97-AF65-F5344CB8AC3E}">
        <p14:creationId xmlns:p14="http://schemas.microsoft.com/office/powerpoint/2010/main" val="3034935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C3361B-455B-4784-AA46-E44DB2813004}" type="datetimeFigureOut">
              <a:rPr lang="it-IT" smtClean="0"/>
              <a:t>20/04/2022</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08FD8-789C-45D3-B48F-2808D2BFB394}" type="slidenum">
              <a:rPr lang="it-IT" smtClean="0"/>
              <a:t>‹N›</a:t>
            </a:fld>
            <a:endParaRPr lang="it-IT"/>
          </a:p>
        </p:txBody>
      </p:sp>
    </p:spTree>
    <p:extLst>
      <p:ext uri="{BB962C8B-B14F-4D97-AF65-F5344CB8AC3E}">
        <p14:creationId xmlns:p14="http://schemas.microsoft.com/office/powerpoint/2010/main" val="1778853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solidFill>
            <a:srgbClr val="FFC000"/>
          </a:solidFill>
        </p:spPr>
        <p:txBody>
          <a:bodyPr>
            <a:normAutofit/>
          </a:bodyPr>
          <a:lstStyle/>
          <a:p>
            <a:r>
              <a:rPr lang="it-IT" sz="4000" dirty="0" smtClean="0"/>
              <a:t>REPORT OF THE CHILDREN’S WARD </a:t>
            </a:r>
            <a:br>
              <a:rPr lang="it-IT" sz="4000" dirty="0" smtClean="0"/>
            </a:br>
            <a:r>
              <a:rPr lang="it-IT" sz="4000" dirty="0" smtClean="0"/>
              <a:t>RBF PROJECT 2018-2020</a:t>
            </a:r>
            <a:r>
              <a:rPr lang="it-IT" sz="4000" dirty="0"/>
              <a:t/>
            </a:r>
            <a:br>
              <a:rPr lang="it-IT" sz="4000" dirty="0"/>
            </a:br>
            <a:r>
              <a:rPr lang="it-IT" sz="4000" dirty="0" smtClean="0"/>
              <a:t>April </a:t>
            </a:r>
            <a:r>
              <a:rPr lang="it-IT" sz="2800" dirty="0" smtClean="0"/>
              <a:t>21° 2022</a:t>
            </a:r>
            <a:endParaRPr lang="it-IT" sz="2800" dirty="0"/>
          </a:p>
        </p:txBody>
      </p:sp>
      <p:sp>
        <p:nvSpPr>
          <p:cNvPr id="3" name="Sottotitolo 2"/>
          <p:cNvSpPr>
            <a:spLocks noGrp="1"/>
          </p:cNvSpPr>
          <p:nvPr>
            <p:ph type="subTitle" idx="1"/>
          </p:nvPr>
        </p:nvSpPr>
        <p:spPr>
          <a:solidFill>
            <a:srgbClr val="92D050"/>
          </a:solidFill>
        </p:spPr>
        <p:txBody>
          <a:bodyPr/>
          <a:lstStyle/>
          <a:p>
            <a:r>
              <a:rPr lang="it-IT" dirty="0" smtClean="0"/>
              <a:t>Team of </a:t>
            </a:r>
            <a:r>
              <a:rPr lang="it-IT" dirty="0" err="1" smtClean="0"/>
              <a:t>St.Mary’s</a:t>
            </a:r>
            <a:r>
              <a:rPr lang="it-IT" dirty="0" smtClean="0"/>
              <a:t> Hospital </a:t>
            </a:r>
            <a:r>
              <a:rPr lang="it-IT" dirty="0" err="1" smtClean="0"/>
              <a:t>Lacor</a:t>
            </a:r>
            <a:endParaRPr lang="it-IT" dirty="0" smtClean="0"/>
          </a:p>
          <a:p>
            <a:r>
              <a:rPr lang="it-IT" dirty="0" smtClean="0"/>
              <a:t>Team of Ambrosoli Hospital </a:t>
            </a:r>
            <a:r>
              <a:rPr lang="it-IT" dirty="0" err="1" smtClean="0"/>
              <a:t>Kalongo</a:t>
            </a:r>
            <a:r>
              <a:rPr lang="it-IT" dirty="0" smtClean="0"/>
              <a:t> </a:t>
            </a:r>
          </a:p>
          <a:p>
            <a:r>
              <a:rPr lang="it-IT" sz="1600" dirty="0" smtClean="0"/>
              <a:t>Data Analysis : </a:t>
            </a:r>
            <a:r>
              <a:rPr lang="it-IT" sz="1600" dirty="0" err="1" smtClean="0"/>
              <a:t>L.Greco</a:t>
            </a:r>
            <a:r>
              <a:rPr lang="it-IT" sz="1600" dirty="0" smtClean="0"/>
              <a:t> </a:t>
            </a:r>
            <a:r>
              <a:rPr lang="it-IT" sz="1600" dirty="0" err="1" smtClean="0"/>
              <a:t>M.Arcidiaco</a:t>
            </a:r>
            <a:endParaRPr lang="it-IT" sz="1600" dirty="0"/>
          </a:p>
        </p:txBody>
      </p:sp>
    </p:spTree>
    <p:extLst>
      <p:ext uri="{BB962C8B-B14F-4D97-AF65-F5344CB8AC3E}">
        <p14:creationId xmlns:p14="http://schemas.microsoft.com/office/powerpoint/2010/main" val="11105048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err="1" smtClean="0"/>
              <a:t>Checklist</a:t>
            </a:r>
            <a:r>
              <a:rPr lang="it-IT" dirty="0" smtClean="0"/>
              <a:t>: </a:t>
            </a:r>
            <a:r>
              <a:rPr lang="it-IT" dirty="0" err="1" smtClean="0"/>
              <a:t>Structures</a:t>
            </a:r>
            <a:r>
              <a:rPr lang="it-IT" dirty="0" smtClean="0"/>
              <a:t> and Management</a:t>
            </a:r>
            <a:endParaRPr lang="it-IT" dirty="0"/>
          </a:p>
        </p:txBody>
      </p:sp>
      <p:graphicFrame>
        <p:nvGraphicFramePr>
          <p:cNvPr id="5" name="Tabella 4"/>
          <p:cNvGraphicFramePr>
            <a:graphicFrameLocks noGrp="1"/>
          </p:cNvGraphicFramePr>
          <p:nvPr>
            <p:extLst>
              <p:ext uri="{D42A27DB-BD31-4B8C-83A1-F6EECF244321}">
                <p14:modId xmlns:p14="http://schemas.microsoft.com/office/powerpoint/2010/main" val="3310765942"/>
              </p:ext>
            </p:extLst>
          </p:nvPr>
        </p:nvGraphicFramePr>
        <p:xfrm>
          <a:off x="500514" y="1366784"/>
          <a:ext cx="11126804" cy="5014764"/>
        </p:xfrm>
        <a:graphic>
          <a:graphicData uri="http://schemas.openxmlformats.org/drawingml/2006/table">
            <a:tbl>
              <a:tblPr firstRow="1" firstCol="1" bandRow="1">
                <a:tableStyleId>{5C22544A-7EE6-4342-B048-85BDC9FD1C3A}</a:tableStyleId>
              </a:tblPr>
              <a:tblGrid>
                <a:gridCol w="4782877">
                  <a:extLst>
                    <a:ext uri="{9D8B030D-6E8A-4147-A177-3AD203B41FA5}">
                      <a16:colId xmlns:a16="http://schemas.microsoft.com/office/drawing/2014/main" val="2194027668"/>
                    </a:ext>
                  </a:extLst>
                </a:gridCol>
                <a:gridCol w="1557910">
                  <a:extLst>
                    <a:ext uri="{9D8B030D-6E8A-4147-A177-3AD203B41FA5}">
                      <a16:colId xmlns:a16="http://schemas.microsoft.com/office/drawing/2014/main" val="769181312"/>
                    </a:ext>
                  </a:extLst>
                </a:gridCol>
                <a:gridCol w="1001962">
                  <a:extLst>
                    <a:ext uri="{9D8B030D-6E8A-4147-A177-3AD203B41FA5}">
                      <a16:colId xmlns:a16="http://schemas.microsoft.com/office/drawing/2014/main" val="3619592677"/>
                    </a:ext>
                  </a:extLst>
                </a:gridCol>
                <a:gridCol w="1669413">
                  <a:extLst>
                    <a:ext uri="{9D8B030D-6E8A-4147-A177-3AD203B41FA5}">
                      <a16:colId xmlns:a16="http://schemas.microsoft.com/office/drawing/2014/main" val="1891867317"/>
                    </a:ext>
                  </a:extLst>
                </a:gridCol>
                <a:gridCol w="2114642">
                  <a:extLst>
                    <a:ext uri="{9D8B030D-6E8A-4147-A177-3AD203B41FA5}">
                      <a16:colId xmlns:a16="http://schemas.microsoft.com/office/drawing/2014/main" val="314789904"/>
                    </a:ext>
                  </a:extLst>
                </a:gridCol>
              </a:tblGrid>
              <a:tr h="169133">
                <a:tc>
                  <a:txBody>
                    <a:bodyPr/>
                    <a:lstStyle/>
                    <a:p>
                      <a:pPr algn="ctr">
                        <a:spcAft>
                          <a:spcPts val="0"/>
                        </a:spcAft>
                      </a:pPr>
                      <a:r>
                        <a:rPr lang="en-US" sz="900">
                          <a:effectLst/>
                        </a:rPr>
                        <a:t>CKECKLIST  ITEMS  1.</a:t>
                      </a:r>
                      <a:endParaRPr lang="it-IT" sz="11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3498" marR="63498" marT="0" marB="0"/>
                </a:tc>
                <a:tc>
                  <a:txBody>
                    <a:bodyPr/>
                    <a:lstStyle/>
                    <a:p>
                      <a:pPr marL="21590" marR="21590" algn="ctr">
                        <a:spcAft>
                          <a:spcPts val="0"/>
                        </a:spcAft>
                        <a:tabLst>
                          <a:tab pos="2743200" algn="ctr"/>
                          <a:tab pos="5486400" algn="r"/>
                        </a:tabLst>
                      </a:pPr>
                      <a:r>
                        <a:rPr lang="en-US" sz="900">
                          <a:effectLst/>
                        </a:rPr>
                        <a:t>CRITERIA</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tc>
                  <a:txBody>
                    <a:bodyPr/>
                    <a:lstStyle/>
                    <a:p>
                      <a:pPr algn="ctr">
                        <a:lnSpc>
                          <a:spcPct val="107000"/>
                        </a:lnSpc>
                        <a:spcAft>
                          <a:spcPts val="0"/>
                        </a:spcAft>
                      </a:pPr>
                      <a:r>
                        <a:rPr lang="en-GB" sz="900">
                          <a:effectLst/>
                        </a:rPr>
                        <a:t>SCORES</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lnSpc>
                          <a:spcPct val="107000"/>
                        </a:lnSpc>
                        <a:spcAft>
                          <a:spcPts val="0"/>
                        </a:spcAft>
                      </a:pPr>
                      <a:r>
                        <a:rPr lang="en-GB" sz="900">
                          <a:effectLst/>
                        </a:rPr>
                        <a:t>Your Priority 1 to 5</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spcAft>
                          <a:spcPts val="0"/>
                        </a:spcAft>
                        <a:tabLst>
                          <a:tab pos="2743200" algn="ctr"/>
                          <a:tab pos="5486400" algn="r"/>
                        </a:tabLst>
                      </a:pPr>
                      <a:r>
                        <a:rPr lang="en-US" sz="900">
                          <a:effectLst/>
                        </a:rPr>
                        <a:t> </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extLst>
                  <a:ext uri="{0D108BD9-81ED-4DB2-BD59-A6C34878D82A}">
                    <a16:rowId xmlns:a16="http://schemas.microsoft.com/office/drawing/2014/main" val="36608210"/>
                  </a:ext>
                </a:extLst>
              </a:tr>
              <a:tr h="665470">
                <a:tc>
                  <a:txBody>
                    <a:bodyPr/>
                    <a:lstStyle/>
                    <a:p>
                      <a:pPr>
                        <a:spcAft>
                          <a:spcPts val="0"/>
                        </a:spcAft>
                      </a:pPr>
                      <a:r>
                        <a:rPr lang="en-US" sz="900" dirty="0">
                          <a:effectLst/>
                        </a:rPr>
                        <a:t>Basic infrastructures working and in acceptable conditions</a:t>
                      </a:r>
                      <a:endParaRPr lang="it-IT" sz="1100" dirty="0">
                        <a:effectLst/>
                      </a:endParaRPr>
                    </a:p>
                    <a:p>
                      <a:pPr>
                        <a:lnSpc>
                          <a:spcPct val="107000"/>
                        </a:lnSpc>
                        <a:spcAft>
                          <a:spcPts val="0"/>
                        </a:spcAft>
                      </a:pPr>
                      <a:r>
                        <a:rPr lang="en-GB" sz="900" dirty="0">
                          <a:effectLst/>
                        </a:rPr>
                        <a:t>1) Doors and windows regularly checked, 2) Beds and ward facilities repaired when required, 3) Mattress changed when required, 4) Baby and children height and weight scale available and in working condition</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marL="21590" marR="21590">
                        <a:spcAft>
                          <a:spcPts val="0"/>
                        </a:spcAft>
                        <a:tabLst>
                          <a:tab pos="2743200" algn="ctr"/>
                          <a:tab pos="5486400" algn="r"/>
                        </a:tabLst>
                      </a:pPr>
                      <a:r>
                        <a:rPr lang="en-US" sz="900">
                          <a:effectLst/>
                        </a:rPr>
                        <a:t>3-4 items controlled</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tc>
                  <a:txBody>
                    <a:bodyPr/>
                    <a:lstStyle/>
                    <a:p>
                      <a:pPr algn="ctr">
                        <a:lnSpc>
                          <a:spcPct val="107000"/>
                        </a:lnSpc>
                        <a:spcAft>
                          <a:spcPts val="0"/>
                        </a:spcAft>
                      </a:pPr>
                      <a:r>
                        <a:rPr lang="en-GB" sz="1000">
                          <a:effectLst/>
                        </a:rPr>
                        <a:t> </a:t>
                      </a:r>
                      <a:endParaRPr lang="it-IT" sz="1000">
                        <a:effectLst/>
                      </a:endParaRPr>
                    </a:p>
                    <a:p>
                      <a:pPr algn="ctr">
                        <a:lnSpc>
                          <a:spcPct val="107000"/>
                        </a:lnSpc>
                        <a:spcAft>
                          <a:spcPts val="0"/>
                        </a:spcAft>
                      </a:pPr>
                      <a:r>
                        <a:rPr lang="en-GB" sz="1000">
                          <a:effectLst/>
                        </a:rPr>
                        <a:t>0-3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nSpc>
                          <a:spcPct val="107000"/>
                        </a:lnSpc>
                        <a:spcAft>
                          <a:spcPts val="0"/>
                        </a:spcAft>
                      </a:pPr>
                      <a:r>
                        <a:rPr lang="en-GB" sz="1000">
                          <a:effectLst/>
                        </a:rPr>
                        <a:t>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spcAft>
                          <a:spcPts val="0"/>
                        </a:spcAft>
                        <a:tabLst>
                          <a:tab pos="2743200" algn="ctr"/>
                          <a:tab pos="5486400" algn="r"/>
                        </a:tabLst>
                      </a:pPr>
                      <a:r>
                        <a:rPr lang="en-US" sz="900">
                          <a:effectLst/>
                        </a:rPr>
                        <a:t>1 MORE WEIGHT SCALE NEEDED</a:t>
                      </a:r>
                      <a:endParaRPr lang="it-IT" sz="1000">
                        <a:effectLst/>
                      </a:endParaRPr>
                    </a:p>
                    <a:p>
                      <a:pPr algn="ctr">
                        <a:spcAft>
                          <a:spcPts val="0"/>
                        </a:spcAft>
                        <a:tabLst>
                          <a:tab pos="2743200" algn="ctr"/>
                          <a:tab pos="5486400" algn="r"/>
                        </a:tabLst>
                      </a:pPr>
                      <a:r>
                        <a:rPr lang="en-US" sz="900">
                          <a:effectLst/>
                        </a:rPr>
                        <a:t> </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extLst>
                  <a:ext uri="{0D108BD9-81ED-4DB2-BD59-A6C34878D82A}">
                    <a16:rowId xmlns:a16="http://schemas.microsoft.com/office/drawing/2014/main" val="2463556508"/>
                  </a:ext>
                </a:extLst>
              </a:tr>
              <a:tr h="474207">
                <a:tc>
                  <a:txBody>
                    <a:bodyPr/>
                    <a:lstStyle/>
                    <a:p>
                      <a:pPr>
                        <a:spcAft>
                          <a:spcPts val="0"/>
                        </a:spcAft>
                      </a:pPr>
                      <a:r>
                        <a:rPr lang="en-US" sz="900">
                          <a:effectLst/>
                        </a:rPr>
                        <a:t>Hygienic conditions appropriate </a:t>
                      </a:r>
                      <a:endParaRPr lang="it-IT" sz="1100">
                        <a:effectLst/>
                      </a:endParaRPr>
                    </a:p>
                    <a:p>
                      <a:pPr>
                        <a:spcAft>
                          <a:spcPts val="0"/>
                        </a:spcAft>
                      </a:pPr>
                      <a:r>
                        <a:rPr lang="en-US" sz="900">
                          <a:effectLst/>
                        </a:rPr>
                        <a:t>1) Cleanliness of the ward, 2) Accurate disposal of sick children vomit/feces, 3) Disposal of remains of foods</a:t>
                      </a:r>
                      <a:endParaRPr lang="it-IT" sz="11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3498" marR="63498" marT="0" marB="0" anchor="ctr"/>
                </a:tc>
                <a:tc>
                  <a:txBody>
                    <a:bodyPr/>
                    <a:lstStyle/>
                    <a:p>
                      <a:pPr>
                        <a:spcAft>
                          <a:spcPts val="0"/>
                        </a:spcAft>
                        <a:tabLst>
                          <a:tab pos="2743200" algn="ctr"/>
                          <a:tab pos="5486400" algn="r"/>
                        </a:tabLst>
                      </a:pPr>
                      <a:r>
                        <a:rPr lang="en-US" sz="900" dirty="0">
                          <a:effectLst/>
                        </a:rPr>
                        <a:t>Bad, moderate, good, optimal</a:t>
                      </a:r>
                      <a:endParaRPr lang="it-IT" sz="1000" dirty="0">
                        <a:effectLst/>
                        <a:latin typeface="Times New Roman" panose="02020603050405020304" pitchFamily="18" charset="0"/>
                        <a:ea typeface="MS Mincho"/>
                        <a:cs typeface="Times New Roman" panose="02020603050405020304" pitchFamily="18" charset="0"/>
                      </a:endParaRPr>
                    </a:p>
                  </a:txBody>
                  <a:tcPr marL="63498" marR="63498" marT="0" marB="0" anchor="ctr"/>
                </a:tc>
                <a:tc>
                  <a:txBody>
                    <a:bodyPr/>
                    <a:lstStyle/>
                    <a:p>
                      <a:pPr algn="ctr">
                        <a:lnSpc>
                          <a:spcPct val="107000"/>
                        </a:lnSpc>
                        <a:spcAft>
                          <a:spcPts val="0"/>
                        </a:spcAft>
                      </a:pPr>
                      <a:r>
                        <a:rPr lang="en-GB" sz="1000">
                          <a:effectLst/>
                        </a:rPr>
                        <a:t>0-3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nSpc>
                          <a:spcPct val="107000"/>
                        </a:lnSpc>
                        <a:spcAft>
                          <a:spcPts val="0"/>
                        </a:spcAft>
                      </a:pPr>
                      <a:r>
                        <a:rPr lang="en-GB" sz="1000">
                          <a:effectLst/>
                        </a:rPr>
                        <a:t>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spcAft>
                          <a:spcPts val="0"/>
                        </a:spcAft>
                        <a:tabLst>
                          <a:tab pos="2743200" algn="ctr"/>
                          <a:tab pos="5486400" algn="r"/>
                        </a:tabLst>
                      </a:pPr>
                      <a:r>
                        <a:rPr lang="en-US" sz="900">
                          <a:effectLst/>
                        </a:rPr>
                        <a:t> </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extLst>
                  <a:ext uri="{0D108BD9-81ED-4DB2-BD59-A6C34878D82A}">
                    <a16:rowId xmlns:a16="http://schemas.microsoft.com/office/drawing/2014/main" val="3498022564"/>
                  </a:ext>
                </a:extLst>
              </a:tr>
              <a:tr h="474207">
                <a:tc>
                  <a:txBody>
                    <a:bodyPr/>
                    <a:lstStyle/>
                    <a:p>
                      <a:pPr>
                        <a:spcAft>
                          <a:spcPts val="0"/>
                        </a:spcAft>
                      </a:pPr>
                      <a:r>
                        <a:rPr lang="en-US" sz="900">
                          <a:effectLst/>
                        </a:rPr>
                        <a:t>Safe environment</a:t>
                      </a:r>
                      <a:endParaRPr lang="it-IT" sz="1100">
                        <a:effectLst/>
                      </a:endParaRPr>
                    </a:p>
                    <a:p>
                      <a:pPr>
                        <a:spcAft>
                          <a:spcPts val="0"/>
                        </a:spcAft>
                      </a:pPr>
                      <a:r>
                        <a:rPr lang="en-US" sz="900">
                          <a:effectLst/>
                        </a:rPr>
                        <a:t>1) Electrical safety for children(cover etc), 2) Children's don’t have access to drugs, 3) Fire readiness</a:t>
                      </a:r>
                      <a:endParaRPr lang="it-IT" sz="11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3498" marR="63498" marT="0" marB="0" anchor="ctr"/>
                </a:tc>
                <a:tc>
                  <a:txBody>
                    <a:bodyPr/>
                    <a:lstStyle/>
                    <a:p>
                      <a:pPr>
                        <a:spcAft>
                          <a:spcPts val="0"/>
                        </a:spcAft>
                        <a:tabLst>
                          <a:tab pos="2743200" algn="ctr"/>
                          <a:tab pos="5486400" algn="r"/>
                        </a:tabLst>
                      </a:pPr>
                      <a:r>
                        <a:rPr lang="en-US" sz="900">
                          <a:effectLst/>
                        </a:rPr>
                        <a:t>1.% safe electric </a:t>
                      </a:r>
                      <a:endParaRPr lang="it-IT" sz="1000">
                        <a:effectLst/>
                      </a:endParaRPr>
                    </a:p>
                    <a:p>
                      <a:pPr>
                        <a:spcAft>
                          <a:spcPts val="0"/>
                        </a:spcAft>
                        <a:tabLst>
                          <a:tab pos="2743200" algn="ctr"/>
                          <a:tab pos="5486400" algn="r"/>
                        </a:tabLst>
                      </a:pPr>
                      <a:r>
                        <a:rPr lang="en-US" sz="900">
                          <a:effectLst/>
                        </a:rPr>
                        <a:t>2=100%</a:t>
                      </a:r>
                      <a:endParaRPr lang="it-IT" sz="1000">
                        <a:effectLst/>
                      </a:endParaRPr>
                    </a:p>
                    <a:p>
                      <a:pPr>
                        <a:spcAft>
                          <a:spcPts val="0"/>
                        </a:spcAft>
                        <a:tabLst>
                          <a:tab pos="2743200" algn="ctr"/>
                          <a:tab pos="5486400" algn="r"/>
                        </a:tabLst>
                      </a:pPr>
                      <a:r>
                        <a:rPr lang="en-US" sz="900">
                          <a:effectLst/>
                        </a:rPr>
                        <a:t>3.Accept- good- excel</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tc>
                  <a:txBody>
                    <a:bodyPr/>
                    <a:lstStyle/>
                    <a:p>
                      <a:pPr algn="ctr">
                        <a:lnSpc>
                          <a:spcPct val="107000"/>
                        </a:lnSpc>
                        <a:spcAft>
                          <a:spcPts val="0"/>
                        </a:spcAft>
                      </a:pPr>
                      <a:r>
                        <a:rPr lang="en-GB" sz="1000">
                          <a:effectLst/>
                        </a:rPr>
                        <a:t>0-3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nSpc>
                          <a:spcPct val="107000"/>
                        </a:lnSpc>
                        <a:spcAft>
                          <a:spcPts val="0"/>
                        </a:spcAft>
                      </a:pPr>
                      <a:r>
                        <a:rPr lang="en-GB" sz="1000" dirty="0">
                          <a:effectLst/>
                        </a:rPr>
                        <a:t> </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spcAft>
                          <a:spcPts val="0"/>
                        </a:spcAft>
                        <a:tabLst>
                          <a:tab pos="2743200" algn="ctr"/>
                          <a:tab pos="5486400" algn="r"/>
                        </a:tabLst>
                      </a:pPr>
                      <a:r>
                        <a:rPr lang="en-US" sz="900">
                          <a:effectLst/>
                        </a:rPr>
                        <a:t>Cover the great Main at the rx end of corridor  (Meter Box?)</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extLst>
                  <a:ext uri="{0D108BD9-81ED-4DB2-BD59-A6C34878D82A}">
                    <a16:rowId xmlns:a16="http://schemas.microsoft.com/office/drawing/2014/main" val="4156536334"/>
                  </a:ext>
                </a:extLst>
              </a:tr>
              <a:tr h="676534">
                <a:tc>
                  <a:txBody>
                    <a:bodyPr/>
                    <a:lstStyle/>
                    <a:p>
                      <a:pPr>
                        <a:spcAft>
                          <a:spcPts val="0"/>
                        </a:spcAft>
                      </a:pPr>
                      <a:r>
                        <a:rPr lang="en-US" sz="900">
                          <a:effectLst/>
                        </a:rPr>
                        <a:t>Prevention of infections</a:t>
                      </a:r>
                      <a:endParaRPr lang="it-IT" sz="1100">
                        <a:effectLst/>
                      </a:endParaRPr>
                    </a:p>
                    <a:p>
                      <a:pPr>
                        <a:spcAft>
                          <a:spcPts val="0"/>
                        </a:spcAft>
                      </a:pPr>
                      <a:r>
                        <a:rPr lang="en-US" sz="900">
                          <a:effectLst/>
                        </a:rPr>
                        <a:t>1) Facilities to wash hands, 2) Alcohol available, 3) Reduce cross-contamination among children (beds?)</a:t>
                      </a:r>
                      <a:endParaRPr lang="it-IT" sz="11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3498" marR="63498" marT="0" marB="0" anchor="ctr"/>
                </a:tc>
                <a:tc>
                  <a:txBody>
                    <a:bodyPr/>
                    <a:lstStyle/>
                    <a:p>
                      <a:pPr>
                        <a:spcAft>
                          <a:spcPts val="0"/>
                        </a:spcAft>
                        <a:tabLst>
                          <a:tab pos="2743200" algn="ctr"/>
                          <a:tab pos="5486400" algn="r"/>
                        </a:tabLst>
                      </a:pPr>
                      <a:r>
                        <a:rPr lang="en-US" sz="900">
                          <a:effectLst/>
                        </a:rPr>
                        <a:t>Renovation of O2 room</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tc>
                  <a:txBody>
                    <a:bodyPr/>
                    <a:lstStyle/>
                    <a:p>
                      <a:pPr algn="ctr">
                        <a:lnSpc>
                          <a:spcPct val="107000"/>
                        </a:lnSpc>
                        <a:spcAft>
                          <a:spcPts val="0"/>
                        </a:spcAft>
                      </a:pPr>
                      <a:r>
                        <a:rPr lang="en-GB" sz="1000" dirty="0">
                          <a:effectLst/>
                        </a:rPr>
                        <a:t>0-3</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nSpc>
                          <a:spcPct val="107000"/>
                        </a:lnSpc>
                        <a:spcAft>
                          <a:spcPts val="0"/>
                        </a:spcAft>
                      </a:pPr>
                      <a:r>
                        <a:rPr lang="en-GB" sz="900">
                          <a:effectLst/>
                        </a:rPr>
                        <a:t>Infants sharing beds is a CRITICAL point that has to be changed , espec in O2 room</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spcAft>
                          <a:spcPts val="0"/>
                        </a:spcAft>
                        <a:tabLst>
                          <a:tab pos="2743200" algn="ctr"/>
                          <a:tab pos="5486400" algn="r"/>
                        </a:tabLst>
                      </a:pPr>
                      <a:r>
                        <a:rPr lang="en-US" sz="1000">
                          <a:effectLst/>
                        </a:rPr>
                        <a:t>More large beds than small: change</a:t>
                      </a:r>
                      <a:r>
                        <a:rPr lang="en-US" sz="900">
                          <a:effectLst/>
                        </a:rPr>
                        <a:t> 10-20, not in Burkitt &amp; Nutrition &amp; Neonates</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extLst>
                  <a:ext uri="{0D108BD9-81ED-4DB2-BD59-A6C34878D82A}">
                    <a16:rowId xmlns:a16="http://schemas.microsoft.com/office/drawing/2014/main" val="2311832505"/>
                  </a:ext>
                </a:extLst>
              </a:tr>
              <a:tr h="648082">
                <a:tc>
                  <a:txBody>
                    <a:bodyPr/>
                    <a:lstStyle/>
                    <a:p>
                      <a:pPr>
                        <a:spcAft>
                          <a:spcPts val="0"/>
                        </a:spcAft>
                        <a:tabLst>
                          <a:tab pos="2743200" algn="ctr"/>
                          <a:tab pos="5486400" algn="r"/>
                        </a:tabLst>
                      </a:pPr>
                      <a:r>
                        <a:rPr lang="en-US" sz="900">
                          <a:effectLst/>
                        </a:rPr>
                        <a:t>Available and functional equipment and supplies: Oxig tester, Infusion pump, Suction machine, O2 concentrator</a:t>
                      </a:r>
                      <a:endParaRPr lang="it-IT" sz="1000">
                        <a:effectLst/>
                      </a:endParaRPr>
                    </a:p>
                    <a:p>
                      <a:pPr>
                        <a:spcAft>
                          <a:spcPts val="0"/>
                        </a:spcAft>
                      </a:pPr>
                      <a:r>
                        <a:rPr lang="en-US" sz="900">
                          <a:effectLst/>
                        </a:rPr>
                        <a:t> </a:t>
                      </a:r>
                      <a:endParaRPr lang="it-IT" sz="11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3498" marR="63498" marT="0" marB="0" anchor="ctr"/>
                </a:tc>
                <a:tc>
                  <a:txBody>
                    <a:bodyPr/>
                    <a:lstStyle/>
                    <a:p>
                      <a:pPr>
                        <a:spcAft>
                          <a:spcPts val="0"/>
                        </a:spcAft>
                        <a:tabLst>
                          <a:tab pos="2743200" algn="ctr"/>
                          <a:tab pos="5486400" algn="r"/>
                        </a:tabLst>
                      </a:pPr>
                      <a:r>
                        <a:rPr lang="en-US" sz="900">
                          <a:effectLst/>
                        </a:rPr>
                        <a:t>O2 line coming</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tc>
                  <a:txBody>
                    <a:bodyPr/>
                    <a:lstStyle/>
                    <a:p>
                      <a:pPr algn="ctr">
                        <a:lnSpc>
                          <a:spcPct val="107000"/>
                        </a:lnSpc>
                        <a:spcAft>
                          <a:spcPts val="0"/>
                        </a:spcAft>
                      </a:pPr>
                      <a:r>
                        <a:rPr lang="en-GB" sz="1000">
                          <a:effectLst/>
                        </a:rPr>
                        <a:t>0-3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nSpc>
                          <a:spcPct val="107000"/>
                        </a:lnSpc>
                        <a:spcAft>
                          <a:spcPts val="0"/>
                        </a:spcAft>
                      </a:pPr>
                      <a:r>
                        <a:rPr lang="en-GB" sz="1000">
                          <a:effectLst/>
                        </a:rPr>
                        <a:t>Nose prongs and tubes on the floor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spcAft>
                          <a:spcPts val="0"/>
                        </a:spcAft>
                        <a:tabLst>
                          <a:tab pos="2743200" algn="ctr"/>
                          <a:tab pos="5486400" algn="r"/>
                        </a:tabLst>
                      </a:pPr>
                      <a:r>
                        <a:rPr lang="en-US" sz="1000">
                          <a:effectLst/>
                        </a:rPr>
                        <a:t>Suction to repair.</a:t>
                      </a:r>
                      <a:r>
                        <a:rPr lang="en-US" sz="900">
                          <a:effectLst/>
                        </a:rPr>
                        <a:t> Need an Head Lamp for procedures. Desired 2 nebulizer + 2 infusion pumps</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extLst>
                  <a:ext uri="{0D108BD9-81ED-4DB2-BD59-A6C34878D82A}">
                    <a16:rowId xmlns:a16="http://schemas.microsoft.com/office/drawing/2014/main" val="1686283732"/>
                  </a:ext>
                </a:extLst>
              </a:tr>
              <a:tr h="474207">
                <a:tc>
                  <a:txBody>
                    <a:bodyPr/>
                    <a:lstStyle/>
                    <a:p>
                      <a:pPr>
                        <a:spcAft>
                          <a:spcPts val="0"/>
                        </a:spcAft>
                      </a:pPr>
                      <a:r>
                        <a:rPr lang="en-US" sz="900">
                          <a:effectLst/>
                        </a:rPr>
                        <a:t>Are the right Drugs available when needed?</a:t>
                      </a:r>
                      <a:endParaRPr lang="it-IT" sz="1100">
                        <a:effectLst/>
                      </a:endParaRPr>
                    </a:p>
                    <a:p>
                      <a:pPr>
                        <a:spcAft>
                          <a:spcPts val="0"/>
                        </a:spcAft>
                      </a:pPr>
                      <a:r>
                        <a:rPr lang="en-US" sz="900">
                          <a:effectLst/>
                        </a:rPr>
                        <a:t>1) Essential Medicine and Health Supplies are available</a:t>
                      </a:r>
                      <a:endParaRPr lang="it-IT" sz="1100">
                        <a:effectLst/>
                      </a:endParaRPr>
                    </a:p>
                    <a:p>
                      <a:pPr>
                        <a:spcAft>
                          <a:spcPts val="0"/>
                        </a:spcAft>
                      </a:pPr>
                      <a:r>
                        <a:rPr lang="en-US" sz="900">
                          <a:effectLst/>
                        </a:rPr>
                        <a:t>2) Timely provision of drugs after requests</a:t>
                      </a:r>
                      <a:endParaRPr lang="it-IT" sz="11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3498" marR="63498" marT="0" marB="0" anchor="ctr"/>
                </a:tc>
                <a:tc>
                  <a:txBody>
                    <a:bodyPr/>
                    <a:lstStyle/>
                    <a:p>
                      <a:pPr>
                        <a:spcAft>
                          <a:spcPts val="0"/>
                        </a:spcAft>
                        <a:tabLst>
                          <a:tab pos="2743200" algn="ctr"/>
                          <a:tab pos="5486400" algn="r"/>
                        </a:tabLst>
                      </a:pPr>
                      <a:r>
                        <a:rPr lang="en-US" sz="900">
                          <a:effectLst/>
                        </a:rPr>
                        <a:t>List 20 drugs %</a:t>
                      </a:r>
                      <a:endParaRPr lang="it-IT" sz="1000">
                        <a:effectLst/>
                      </a:endParaRPr>
                    </a:p>
                    <a:p>
                      <a:pPr>
                        <a:spcAft>
                          <a:spcPts val="0"/>
                        </a:spcAft>
                        <a:tabLst>
                          <a:tab pos="2743200" algn="ctr"/>
                          <a:tab pos="5486400" algn="r"/>
                        </a:tabLst>
                      </a:pPr>
                      <a:r>
                        <a:rPr lang="en-US" sz="900">
                          <a:effectLst/>
                        </a:rPr>
                        <a:t>Check 3 request-time</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tc>
                  <a:txBody>
                    <a:bodyPr/>
                    <a:lstStyle/>
                    <a:p>
                      <a:pPr algn="ctr">
                        <a:lnSpc>
                          <a:spcPct val="107000"/>
                        </a:lnSpc>
                        <a:spcAft>
                          <a:spcPts val="0"/>
                        </a:spcAft>
                      </a:pPr>
                      <a:r>
                        <a:rPr lang="en-GB" sz="1000">
                          <a:effectLst/>
                        </a:rPr>
                        <a:t>0-3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nSpc>
                          <a:spcPct val="107000"/>
                        </a:lnSpc>
                        <a:spcAft>
                          <a:spcPts val="0"/>
                        </a:spcAft>
                      </a:pPr>
                      <a:r>
                        <a:rPr lang="en-GB" sz="1000">
                          <a:effectLst/>
                        </a:rPr>
                        <a:t>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spcAft>
                          <a:spcPts val="0"/>
                        </a:spcAft>
                        <a:tabLst>
                          <a:tab pos="2743200" algn="ctr"/>
                          <a:tab pos="5486400" algn="r"/>
                        </a:tabLst>
                      </a:pPr>
                      <a:r>
                        <a:rPr lang="en-US" sz="900">
                          <a:effectLst/>
                        </a:rPr>
                        <a:t> </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extLst>
                  <a:ext uri="{0D108BD9-81ED-4DB2-BD59-A6C34878D82A}">
                    <a16:rowId xmlns:a16="http://schemas.microsoft.com/office/drawing/2014/main" val="1011868793"/>
                  </a:ext>
                </a:extLst>
              </a:tr>
              <a:tr h="632275">
                <a:tc>
                  <a:txBody>
                    <a:bodyPr/>
                    <a:lstStyle/>
                    <a:p>
                      <a:pPr>
                        <a:spcAft>
                          <a:spcPts val="0"/>
                        </a:spcAft>
                      </a:pPr>
                      <a:r>
                        <a:rPr lang="en-US" sz="900" dirty="0">
                          <a:effectLst/>
                        </a:rPr>
                        <a:t>Adequate support from the laboratory</a:t>
                      </a:r>
                      <a:r>
                        <a:rPr lang="en-US" sz="700" dirty="0">
                          <a:effectLst/>
                        </a:rPr>
                        <a:t> </a:t>
                      </a:r>
                      <a:r>
                        <a:rPr lang="en-US" sz="900" dirty="0">
                          <a:effectLst/>
                        </a:rPr>
                        <a:t>? </a:t>
                      </a:r>
                      <a:endParaRPr lang="it-IT" sz="1100" dirty="0">
                        <a:effectLst/>
                      </a:endParaRPr>
                    </a:p>
                    <a:p>
                      <a:pPr>
                        <a:spcAft>
                          <a:spcPts val="0"/>
                        </a:spcAft>
                      </a:pPr>
                      <a:r>
                        <a:rPr lang="en-US" sz="900" dirty="0">
                          <a:effectLst/>
                        </a:rPr>
                        <a:t>1) Lab is functional every day of the week</a:t>
                      </a:r>
                      <a:endParaRPr lang="it-IT" sz="1100" dirty="0">
                        <a:effectLst/>
                      </a:endParaRPr>
                    </a:p>
                    <a:p>
                      <a:pPr>
                        <a:spcAft>
                          <a:spcPts val="0"/>
                        </a:spcAft>
                      </a:pPr>
                      <a:r>
                        <a:rPr lang="en-US" sz="900" dirty="0">
                          <a:effectLst/>
                        </a:rPr>
                        <a:t>2) Scheduled time kept as planned (delivery of samples and provision of results)</a:t>
                      </a:r>
                      <a:endParaRPr lang="it-IT" sz="11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3498" marR="63498" marT="0" marB="0" anchor="ctr"/>
                </a:tc>
                <a:tc>
                  <a:txBody>
                    <a:bodyPr/>
                    <a:lstStyle/>
                    <a:p>
                      <a:pPr>
                        <a:spcAft>
                          <a:spcPts val="0"/>
                        </a:spcAft>
                        <a:tabLst>
                          <a:tab pos="2743200" algn="ctr"/>
                          <a:tab pos="5486400" algn="r"/>
                        </a:tabLst>
                      </a:pPr>
                      <a:r>
                        <a:rPr lang="en-US" sz="900">
                          <a:effectLst/>
                        </a:rPr>
                        <a:t>1. OK</a:t>
                      </a:r>
                      <a:endParaRPr lang="it-IT" sz="1000">
                        <a:effectLst/>
                      </a:endParaRPr>
                    </a:p>
                    <a:p>
                      <a:pPr>
                        <a:spcAft>
                          <a:spcPts val="0"/>
                        </a:spcAft>
                        <a:tabLst>
                          <a:tab pos="2743200" algn="ctr"/>
                          <a:tab pos="5486400" algn="r"/>
                        </a:tabLst>
                      </a:pPr>
                      <a:r>
                        <a:rPr lang="en-US" sz="900">
                          <a:effectLst/>
                        </a:rPr>
                        <a:t>2. Check 3 request-time</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tc>
                  <a:txBody>
                    <a:bodyPr/>
                    <a:lstStyle/>
                    <a:p>
                      <a:pPr algn="ctr">
                        <a:lnSpc>
                          <a:spcPct val="107000"/>
                        </a:lnSpc>
                        <a:spcAft>
                          <a:spcPts val="0"/>
                        </a:spcAft>
                      </a:pPr>
                      <a:r>
                        <a:rPr lang="en-GB" sz="1000">
                          <a:effectLst/>
                        </a:rPr>
                        <a:t>0-3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nSpc>
                          <a:spcPct val="107000"/>
                        </a:lnSpc>
                        <a:spcAft>
                          <a:spcPts val="0"/>
                        </a:spcAft>
                      </a:pPr>
                      <a:r>
                        <a:rPr lang="en-GB" sz="1000">
                          <a:effectLst/>
                        </a:rPr>
                        <a:t>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spcAft>
                          <a:spcPts val="0"/>
                        </a:spcAft>
                        <a:tabLst>
                          <a:tab pos="2743200" algn="ctr"/>
                          <a:tab pos="5486400" algn="r"/>
                        </a:tabLst>
                      </a:pPr>
                      <a:r>
                        <a:rPr lang="en-US" sz="900">
                          <a:effectLst/>
                        </a:rPr>
                        <a:t>Only 1 technit on weekends, loaded. Lab send children from YCC to be sampled especially in we: OPD nurses should do.</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extLst>
                  <a:ext uri="{0D108BD9-81ED-4DB2-BD59-A6C34878D82A}">
                    <a16:rowId xmlns:a16="http://schemas.microsoft.com/office/drawing/2014/main" val="3466974894"/>
                  </a:ext>
                </a:extLst>
              </a:tr>
              <a:tr h="614588">
                <a:tc>
                  <a:txBody>
                    <a:bodyPr/>
                    <a:lstStyle/>
                    <a:p>
                      <a:pPr>
                        <a:spcAft>
                          <a:spcPts val="0"/>
                        </a:spcAft>
                      </a:pPr>
                      <a:r>
                        <a:rPr lang="en-US" sz="900">
                          <a:effectLst/>
                        </a:rPr>
                        <a:t>Adequate support from the Radiology Department? </a:t>
                      </a:r>
                      <a:endParaRPr lang="it-IT" sz="1100">
                        <a:effectLst/>
                      </a:endParaRPr>
                    </a:p>
                    <a:p>
                      <a:pPr>
                        <a:spcAft>
                          <a:spcPts val="0"/>
                        </a:spcAft>
                      </a:pPr>
                      <a:r>
                        <a:rPr lang="en-US" sz="900">
                          <a:effectLst/>
                        </a:rPr>
                        <a:t>1) Lab is functional every day of the week</a:t>
                      </a:r>
                      <a:endParaRPr lang="it-IT" sz="1100">
                        <a:effectLst/>
                      </a:endParaRPr>
                    </a:p>
                    <a:p>
                      <a:pPr>
                        <a:spcAft>
                          <a:spcPts val="0"/>
                        </a:spcAft>
                      </a:pPr>
                      <a:r>
                        <a:rPr lang="en-US" sz="900">
                          <a:effectLst/>
                        </a:rPr>
                        <a:t>2) Scheduled time kept as planned (delivery of samples and provision of results)</a:t>
                      </a:r>
                      <a:endParaRPr lang="it-IT" sz="11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3498" marR="63498" marT="0" marB="0" anchor="ctr"/>
                </a:tc>
                <a:tc>
                  <a:txBody>
                    <a:bodyPr/>
                    <a:lstStyle/>
                    <a:p>
                      <a:pPr>
                        <a:spcAft>
                          <a:spcPts val="0"/>
                        </a:spcAft>
                        <a:tabLst>
                          <a:tab pos="2743200" algn="ctr"/>
                          <a:tab pos="5486400" algn="r"/>
                        </a:tabLst>
                      </a:pPr>
                      <a:r>
                        <a:rPr lang="en-US" sz="900">
                          <a:effectLst/>
                        </a:rPr>
                        <a:t>US critical, Cardiac US critical</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tc>
                  <a:txBody>
                    <a:bodyPr/>
                    <a:lstStyle/>
                    <a:p>
                      <a:pPr algn="ctr">
                        <a:lnSpc>
                          <a:spcPct val="107000"/>
                        </a:lnSpc>
                        <a:spcAft>
                          <a:spcPts val="0"/>
                        </a:spcAft>
                      </a:pPr>
                      <a:r>
                        <a:rPr lang="en-GB" sz="1000">
                          <a:effectLst/>
                        </a:rPr>
                        <a:t>0-3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nSpc>
                          <a:spcPct val="107000"/>
                        </a:lnSpc>
                        <a:spcAft>
                          <a:spcPts val="0"/>
                        </a:spcAft>
                      </a:pPr>
                      <a:r>
                        <a:rPr lang="en-GB" sz="1000">
                          <a:effectLst/>
                        </a:rPr>
                        <a:t>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spcAft>
                          <a:spcPts val="0"/>
                        </a:spcAft>
                        <a:tabLst>
                          <a:tab pos="2743200" algn="ctr"/>
                          <a:tab pos="5486400" algn="r"/>
                        </a:tabLst>
                      </a:pPr>
                      <a:r>
                        <a:rPr lang="en-US" sz="900">
                          <a:effectLst/>
                        </a:rPr>
                        <a:t>Lack of staff, many request</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extLst>
                  <a:ext uri="{0D108BD9-81ED-4DB2-BD59-A6C34878D82A}">
                    <a16:rowId xmlns:a16="http://schemas.microsoft.com/office/drawing/2014/main" val="4185932750"/>
                  </a:ext>
                </a:extLst>
              </a:tr>
              <a:tr h="186061">
                <a:tc>
                  <a:txBody>
                    <a:bodyPr/>
                    <a:lstStyle/>
                    <a:p>
                      <a:pPr>
                        <a:spcAft>
                          <a:spcPts val="0"/>
                        </a:spcAft>
                      </a:pPr>
                      <a:r>
                        <a:rPr lang="en-US" sz="900" dirty="0">
                          <a:effectLst/>
                        </a:rPr>
                        <a:t>TOTAL SCORE</a:t>
                      </a:r>
                      <a:endParaRPr lang="it-IT" sz="11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3498" marR="63498" marT="0" marB="0" anchor="ctr"/>
                </a:tc>
                <a:tc>
                  <a:txBody>
                    <a:bodyPr/>
                    <a:lstStyle/>
                    <a:p>
                      <a:pPr>
                        <a:spcAft>
                          <a:spcPts val="0"/>
                        </a:spcAft>
                        <a:tabLst>
                          <a:tab pos="2743200" algn="ctr"/>
                          <a:tab pos="5486400" algn="r"/>
                        </a:tabLst>
                      </a:pPr>
                      <a:r>
                        <a:rPr lang="en-US" sz="900">
                          <a:effectLst/>
                        </a:rPr>
                        <a:t> </a:t>
                      </a:r>
                      <a:endParaRPr lang="it-IT" sz="1000">
                        <a:effectLst/>
                        <a:latin typeface="Times New Roman" panose="02020603050405020304" pitchFamily="18" charset="0"/>
                        <a:ea typeface="MS Mincho"/>
                        <a:cs typeface="Times New Roman" panose="02020603050405020304" pitchFamily="18" charset="0"/>
                      </a:endParaRPr>
                    </a:p>
                  </a:txBody>
                  <a:tcPr marL="63498" marR="63498" marT="0" marB="0" anchor="ctr"/>
                </a:tc>
                <a:tc>
                  <a:txBody>
                    <a:bodyPr/>
                    <a:lstStyle/>
                    <a:p>
                      <a:pPr algn="ctr">
                        <a:lnSpc>
                          <a:spcPct val="107000"/>
                        </a:lnSpc>
                        <a:spcAft>
                          <a:spcPts val="0"/>
                        </a:spcAft>
                      </a:pPr>
                      <a:r>
                        <a:rPr lang="en-GB" sz="1000">
                          <a:effectLst/>
                        </a:rPr>
                        <a:t>24</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nSpc>
                          <a:spcPct val="107000"/>
                        </a:lnSpc>
                        <a:spcAft>
                          <a:spcPts val="0"/>
                        </a:spcAft>
                      </a:pPr>
                      <a:r>
                        <a:rPr lang="en-GB" sz="1000">
                          <a:effectLst/>
                        </a:rPr>
                        <a:t>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63498" marR="63498" marT="0" marB="0"/>
                </a:tc>
                <a:tc>
                  <a:txBody>
                    <a:bodyPr/>
                    <a:lstStyle/>
                    <a:p>
                      <a:pPr algn="ctr">
                        <a:spcAft>
                          <a:spcPts val="0"/>
                        </a:spcAft>
                        <a:tabLst>
                          <a:tab pos="2743200" algn="ctr"/>
                          <a:tab pos="5486400" algn="r"/>
                        </a:tabLst>
                      </a:pPr>
                      <a:r>
                        <a:rPr lang="en-US" sz="900" dirty="0">
                          <a:effectLst/>
                        </a:rPr>
                        <a:t> </a:t>
                      </a:r>
                      <a:endParaRPr lang="it-IT" sz="1000" dirty="0">
                        <a:effectLst/>
                        <a:latin typeface="Times New Roman" panose="02020603050405020304" pitchFamily="18" charset="0"/>
                        <a:ea typeface="MS Mincho"/>
                        <a:cs typeface="Times New Roman" panose="02020603050405020304" pitchFamily="18" charset="0"/>
                      </a:endParaRPr>
                    </a:p>
                  </a:txBody>
                  <a:tcPr marL="63498" marR="63498" marT="0" marB="0" anchor="ctr"/>
                </a:tc>
                <a:extLst>
                  <a:ext uri="{0D108BD9-81ED-4DB2-BD59-A6C34878D82A}">
                    <a16:rowId xmlns:a16="http://schemas.microsoft.com/office/drawing/2014/main" val="771240956"/>
                  </a:ext>
                </a:extLst>
              </a:tr>
            </a:tbl>
          </a:graphicData>
        </a:graphic>
      </p:graphicFrame>
      <p:sp>
        <p:nvSpPr>
          <p:cNvPr id="2" name="CasellaDiTesto 1"/>
          <p:cNvSpPr txBox="1"/>
          <p:nvPr/>
        </p:nvSpPr>
        <p:spPr>
          <a:xfrm>
            <a:off x="8091054" y="2253673"/>
            <a:ext cx="1311563" cy="369332"/>
          </a:xfrm>
          <a:prstGeom prst="rect">
            <a:avLst/>
          </a:prstGeom>
          <a:solidFill>
            <a:srgbClr val="FFFF00"/>
          </a:solidFill>
        </p:spPr>
        <p:txBody>
          <a:bodyPr wrap="square" rtlCol="0">
            <a:spAutoFit/>
          </a:bodyPr>
          <a:lstStyle/>
          <a:p>
            <a:r>
              <a:rPr lang="it-IT" dirty="0" err="1" smtClean="0"/>
              <a:t>Cleanliness</a:t>
            </a:r>
            <a:endParaRPr lang="it-IT" dirty="0"/>
          </a:p>
        </p:txBody>
      </p:sp>
      <p:sp>
        <p:nvSpPr>
          <p:cNvPr id="6" name="CasellaDiTesto 5"/>
          <p:cNvSpPr txBox="1"/>
          <p:nvPr/>
        </p:nvSpPr>
        <p:spPr>
          <a:xfrm>
            <a:off x="8091055" y="4499599"/>
            <a:ext cx="1089890" cy="369332"/>
          </a:xfrm>
          <a:prstGeom prst="rect">
            <a:avLst/>
          </a:prstGeom>
          <a:solidFill>
            <a:srgbClr val="FFFF00"/>
          </a:solidFill>
        </p:spPr>
        <p:txBody>
          <a:bodyPr wrap="square" rtlCol="0">
            <a:spAutoFit/>
          </a:bodyPr>
          <a:lstStyle/>
          <a:p>
            <a:r>
              <a:rPr lang="it-IT" dirty="0" err="1" smtClean="0"/>
              <a:t>Drugs</a:t>
            </a:r>
            <a:endParaRPr lang="it-IT" dirty="0"/>
          </a:p>
        </p:txBody>
      </p:sp>
      <p:sp>
        <p:nvSpPr>
          <p:cNvPr id="7" name="CasellaDiTesto 6"/>
          <p:cNvSpPr txBox="1"/>
          <p:nvPr/>
        </p:nvSpPr>
        <p:spPr>
          <a:xfrm>
            <a:off x="8049491" y="5017837"/>
            <a:ext cx="1353125" cy="369332"/>
          </a:xfrm>
          <a:prstGeom prst="rect">
            <a:avLst/>
          </a:prstGeom>
          <a:solidFill>
            <a:srgbClr val="FFFF00"/>
          </a:solidFill>
        </p:spPr>
        <p:txBody>
          <a:bodyPr wrap="square" rtlCol="0">
            <a:spAutoFit/>
          </a:bodyPr>
          <a:lstStyle/>
          <a:p>
            <a:r>
              <a:rPr lang="it-IT" dirty="0" err="1" smtClean="0"/>
              <a:t>Laboratory</a:t>
            </a:r>
            <a:endParaRPr lang="it-IT" dirty="0"/>
          </a:p>
        </p:txBody>
      </p:sp>
      <p:sp>
        <p:nvSpPr>
          <p:cNvPr id="8" name="CasellaDiTesto 7"/>
          <p:cNvSpPr txBox="1"/>
          <p:nvPr/>
        </p:nvSpPr>
        <p:spPr>
          <a:xfrm>
            <a:off x="7994073" y="5684982"/>
            <a:ext cx="1325417" cy="369332"/>
          </a:xfrm>
          <a:prstGeom prst="rect">
            <a:avLst/>
          </a:prstGeom>
          <a:solidFill>
            <a:srgbClr val="FFFF00"/>
          </a:solidFill>
        </p:spPr>
        <p:txBody>
          <a:bodyPr wrap="square" rtlCol="0">
            <a:spAutoFit/>
          </a:bodyPr>
          <a:lstStyle/>
          <a:p>
            <a:r>
              <a:rPr lang="it-IT" dirty="0" err="1" smtClean="0"/>
              <a:t>Radiology</a:t>
            </a:r>
            <a:endParaRPr lang="it-IT" dirty="0"/>
          </a:p>
        </p:txBody>
      </p:sp>
      <p:sp>
        <p:nvSpPr>
          <p:cNvPr id="9" name="CasellaDiTesto 8"/>
          <p:cNvSpPr txBox="1"/>
          <p:nvPr/>
        </p:nvSpPr>
        <p:spPr>
          <a:xfrm>
            <a:off x="8091055" y="3318503"/>
            <a:ext cx="1089890" cy="369332"/>
          </a:xfrm>
          <a:prstGeom prst="rect">
            <a:avLst/>
          </a:prstGeom>
          <a:solidFill>
            <a:srgbClr val="FFFF00"/>
          </a:solidFill>
        </p:spPr>
        <p:txBody>
          <a:bodyPr wrap="square" rtlCol="0">
            <a:spAutoFit/>
          </a:bodyPr>
          <a:lstStyle/>
          <a:p>
            <a:r>
              <a:rPr lang="it-IT" dirty="0" err="1" smtClean="0"/>
              <a:t>Hygiene</a:t>
            </a:r>
            <a:endParaRPr lang="it-IT" dirty="0"/>
          </a:p>
        </p:txBody>
      </p:sp>
      <p:sp>
        <p:nvSpPr>
          <p:cNvPr id="10" name="CasellaDiTesto 9"/>
          <p:cNvSpPr txBox="1"/>
          <p:nvPr/>
        </p:nvSpPr>
        <p:spPr>
          <a:xfrm>
            <a:off x="8049491" y="3953007"/>
            <a:ext cx="1353125" cy="369332"/>
          </a:xfrm>
          <a:prstGeom prst="rect">
            <a:avLst/>
          </a:prstGeom>
          <a:solidFill>
            <a:srgbClr val="FFFF00"/>
          </a:solidFill>
        </p:spPr>
        <p:txBody>
          <a:bodyPr wrap="square" rtlCol="0">
            <a:spAutoFit/>
          </a:bodyPr>
          <a:lstStyle/>
          <a:p>
            <a:r>
              <a:rPr lang="it-IT" dirty="0" err="1" smtClean="0"/>
              <a:t>Equipment</a:t>
            </a:r>
            <a:endParaRPr lang="it-IT" dirty="0"/>
          </a:p>
        </p:txBody>
      </p:sp>
      <p:sp>
        <p:nvSpPr>
          <p:cNvPr id="11" name="CasellaDiTesto 10"/>
          <p:cNvSpPr txBox="1"/>
          <p:nvPr/>
        </p:nvSpPr>
        <p:spPr>
          <a:xfrm>
            <a:off x="8141855" y="2727955"/>
            <a:ext cx="1089890" cy="369332"/>
          </a:xfrm>
          <a:prstGeom prst="rect">
            <a:avLst/>
          </a:prstGeom>
          <a:solidFill>
            <a:srgbClr val="FFFF00"/>
          </a:solidFill>
        </p:spPr>
        <p:txBody>
          <a:bodyPr wrap="square" rtlCol="0">
            <a:spAutoFit/>
          </a:bodyPr>
          <a:lstStyle/>
          <a:p>
            <a:r>
              <a:rPr lang="it-IT" dirty="0" err="1" smtClean="0"/>
              <a:t>Safety</a:t>
            </a:r>
            <a:endParaRPr lang="it-IT" dirty="0" smtClean="0"/>
          </a:p>
        </p:txBody>
      </p:sp>
    </p:spTree>
    <p:extLst>
      <p:ext uri="{BB962C8B-B14F-4D97-AF65-F5344CB8AC3E}">
        <p14:creationId xmlns:p14="http://schemas.microsoft.com/office/powerpoint/2010/main" val="36609828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200" y="365125"/>
            <a:ext cx="10515600" cy="1214293"/>
          </a:xfrm>
        </p:spPr>
        <p:txBody>
          <a:bodyPr>
            <a:normAutofit/>
          </a:bodyPr>
          <a:lstStyle/>
          <a:p>
            <a:r>
              <a:rPr lang="it-IT" dirty="0" err="1"/>
              <a:t>Checklist</a:t>
            </a:r>
            <a:r>
              <a:rPr lang="it-IT" dirty="0"/>
              <a:t>: </a:t>
            </a:r>
            <a:r>
              <a:rPr lang="en-GB" b="1" dirty="0" smtClean="0"/>
              <a:t>2</a:t>
            </a:r>
            <a:r>
              <a:rPr lang="en-GB" b="1" dirty="0"/>
              <a:t>. HYGIENE AND </a:t>
            </a:r>
            <a:r>
              <a:rPr lang="en-GB" b="1" dirty="0" smtClean="0"/>
              <a:t>CLEANLINESS</a:t>
            </a:r>
            <a:endParaRPr lang="it-IT" dirty="0"/>
          </a:p>
        </p:txBody>
      </p:sp>
      <p:graphicFrame>
        <p:nvGraphicFramePr>
          <p:cNvPr id="5" name="Tabella 4"/>
          <p:cNvGraphicFramePr>
            <a:graphicFrameLocks noGrp="1"/>
          </p:cNvGraphicFramePr>
          <p:nvPr>
            <p:extLst>
              <p:ext uri="{D42A27DB-BD31-4B8C-83A1-F6EECF244321}">
                <p14:modId xmlns:p14="http://schemas.microsoft.com/office/powerpoint/2010/main" val="3609738693"/>
              </p:ext>
            </p:extLst>
          </p:nvPr>
        </p:nvGraphicFramePr>
        <p:xfrm>
          <a:off x="600364" y="1780730"/>
          <a:ext cx="9903651" cy="4431237"/>
        </p:xfrm>
        <a:graphic>
          <a:graphicData uri="http://schemas.openxmlformats.org/drawingml/2006/table">
            <a:tbl>
              <a:tblPr firstRow="1" firstCol="1" bandRow="1">
                <a:tableStyleId>{5C22544A-7EE6-4342-B048-85BDC9FD1C3A}</a:tableStyleId>
              </a:tblPr>
              <a:tblGrid>
                <a:gridCol w="3164559">
                  <a:extLst>
                    <a:ext uri="{9D8B030D-6E8A-4147-A177-3AD203B41FA5}">
                      <a16:colId xmlns:a16="http://schemas.microsoft.com/office/drawing/2014/main" val="65568853"/>
                    </a:ext>
                  </a:extLst>
                </a:gridCol>
                <a:gridCol w="1983524">
                  <a:extLst>
                    <a:ext uri="{9D8B030D-6E8A-4147-A177-3AD203B41FA5}">
                      <a16:colId xmlns:a16="http://schemas.microsoft.com/office/drawing/2014/main" val="3820836170"/>
                    </a:ext>
                  </a:extLst>
                </a:gridCol>
                <a:gridCol w="1089541">
                  <a:extLst>
                    <a:ext uri="{9D8B030D-6E8A-4147-A177-3AD203B41FA5}">
                      <a16:colId xmlns:a16="http://schemas.microsoft.com/office/drawing/2014/main" val="2969269123"/>
                    </a:ext>
                  </a:extLst>
                </a:gridCol>
                <a:gridCol w="1983524">
                  <a:extLst>
                    <a:ext uri="{9D8B030D-6E8A-4147-A177-3AD203B41FA5}">
                      <a16:colId xmlns:a16="http://schemas.microsoft.com/office/drawing/2014/main" val="3918884394"/>
                    </a:ext>
                  </a:extLst>
                </a:gridCol>
                <a:gridCol w="1682503">
                  <a:extLst>
                    <a:ext uri="{9D8B030D-6E8A-4147-A177-3AD203B41FA5}">
                      <a16:colId xmlns:a16="http://schemas.microsoft.com/office/drawing/2014/main" val="939378644"/>
                    </a:ext>
                  </a:extLst>
                </a:gridCol>
              </a:tblGrid>
              <a:tr h="175761">
                <a:tc>
                  <a:txBody>
                    <a:bodyPr/>
                    <a:lstStyle/>
                    <a:p>
                      <a:pPr algn="ctr">
                        <a:lnSpc>
                          <a:spcPct val="107000"/>
                        </a:lnSpc>
                        <a:spcAft>
                          <a:spcPts val="0"/>
                        </a:spcAft>
                      </a:pPr>
                      <a:r>
                        <a:rPr lang="en-GB" sz="1000">
                          <a:effectLst/>
                        </a:rPr>
                        <a:t>CHECKLIST ITEMS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000">
                          <a:effectLst/>
                        </a:rPr>
                        <a:t>CRITERIA</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SCORES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000">
                          <a:effectLst/>
                        </a:rPr>
                        <a:t>Your  priority 1 to 5</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000">
                          <a:effectLst/>
                        </a:rPr>
                        <a:t>CRITICAL</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extLst>
                  <a:ext uri="{0D108BD9-81ED-4DB2-BD59-A6C34878D82A}">
                    <a16:rowId xmlns:a16="http://schemas.microsoft.com/office/drawing/2014/main" val="4195797478"/>
                  </a:ext>
                </a:extLst>
              </a:tr>
              <a:tr h="639084">
                <a:tc>
                  <a:txBody>
                    <a:bodyPr/>
                    <a:lstStyle/>
                    <a:p>
                      <a:pPr>
                        <a:lnSpc>
                          <a:spcPct val="107000"/>
                        </a:lnSpc>
                        <a:spcAft>
                          <a:spcPts val="0"/>
                        </a:spcAft>
                      </a:pPr>
                      <a:r>
                        <a:rPr lang="en-GB" sz="1000">
                          <a:effectLst/>
                        </a:rPr>
                        <a:t>Presence of cleaning products: Supply record cards indicating amounts in and out correspond to physical supplies (soap, bleach, chloramine, chlorhexidine, and at least one detergent)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nSpc>
                          <a:spcPct val="107000"/>
                        </a:lnSpc>
                        <a:spcAft>
                          <a:spcPts val="0"/>
                        </a:spcAft>
                      </a:pPr>
                      <a:r>
                        <a:rPr lang="en-GB" sz="1000">
                          <a:effectLst/>
                        </a:rPr>
                        <a:t>Record card monthly of supplies on ordering-requisition book once a wk Thursday</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0-3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000">
                          <a:effectLst/>
                        </a:rPr>
                        <a:t>To be checked with in Charge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extLst>
                  <a:ext uri="{0D108BD9-81ED-4DB2-BD59-A6C34878D82A}">
                    <a16:rowId xmlns:a16="http://schemas.microsoft.com/office/drawing/2014/main" val="3684698717"/>
                  </a:ext>
                </a:extLst>
              </a:tr>
              <a:tr h="479313">
                <a:tc>
                  <a:txBody>
                    <a:bodyPr/>
                    <a:lstStyle/>
                    <a:p>
                      <a:pPr>
                        <a:lnSpc>
                          <a:spcPct val="107000"/>
                        </a:lnSpc>
                        <a:spcAft>
                          <a:spcPts val="0"/>
                        </a:spcAft>
                      </a:pPr>
                      <a:r>
                        <a:rPr lang="en-GB" sz="1000">
                          <a:effectLst/>
                        </a:rPr>
                        <a:t>Stock Management. Reserve of disinfectants, equipment  used soaked in disinfectants in treatment rooms,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nSpc>
                          <a:spcPct val="107000"/>
                        </a:lnSpc>
                        <a:spcAft>
                          <a:spcPts val="0"/>
                        </a:spcAft>
                      </a:pPr>
                      <a:r>
                        <a:rPr lang="en-GB" sz="1100">
                          <a:effectLst/>
                        </a:rPr>
                        <a:t>Requisition book</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0-3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extLst>
                  <a:ext uri="{0D108BD9-81ED-4DB2-BD59-A6C34878D82A}">
                    <a16:rowId xmlns:a16="http://schemas.microsoft.com/office/drawing/2014/main" val="2336684277"/>
                  </a:ext>
                </a:extLst>
              </a:tr>
              <a:tr h="319542">
                <a:tc>
                  <a:txBody>
                    <a:bodyPr/>
                    <a:lstStyle/>
                    <a:p>
                      <a:pPr>
                        <a:lnSpc>
                          <a:spcPct val="107000"/>
                        </a:lnSpc>
                        <a:spcAft>
                          <a:spcPts val="0"/>
                        </a:spcAft>
                      </a:pPr>
                      <a:r>
                        <a:rPr lang="en-GB" sz="1000">
                          <a:effectLst/>
                        </a:rPr>
                        <a:t>All beds having mattresses covered with impermeable  plastic intact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nSpc>
                          <a:spcPct val="107000"/>
                        </a:lnSpc>
                        <a:spcAft>
                          <a:spcPts val="0"/>
                        </a:spcAft>
                      </a:pPr>
                      <a:r>
                        <a:rPr lang="en-GB" sz="1100">
                          <a:effectLst/>
                        </a:rPr>
                        <a:t>Check monthly</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0-2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000">
                          <a:effectLst/>
                        </a:rPr>
                        <a:t>Most are torn/spoiled, need new covers, done locally</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extLst>
                  <a:ext uri="{0D108BD9-81ED-4DB2-BD59-A6C34878D82A}">
                    <a16:rowId xmlns:a16="http://schemas.microsoft.com/office/drawing/2014/main" val="799884218"/>
                  </a:ext>
                </a:extLst>
              </a:tr>
              <a:tr h="639084">
                <a:tc>
                  <a:txBody>
                    <a:bodyPr/>
                    <a:lstStyle/>
                    <a:p>
                      <a:pPr>
                        <a:lnSpc>
                          <a:spcPct val="107000"/>
                        </a:lnSpc>
                        <a:spcAft>
                          <a:spcPts val="0"/>
                        </a:spcAft>
                      </a:pPr>
                      <a:r>
                        <a:rPr lang="en-GB" sz="1000">
                          <a:effectLst/>
                        </a:rPr>
                        <a:t>Cleanliness of rooms, halls, and grounds: 1) presence of trash receptacles (in waiting room and corridor) 2) no loose trash;3) receptacles for syringes present in treatment rooms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spcAft>
                          <a:spcPts val="0"/>
                        </a:spcAft>
                        <a:tabLst>
                          <a:tab pos="2743200" algn="ctr"/>
                          <a:tab pos="5486400" algn="r"/>
                        </a:tabLst>
                      </a:pPr>
                      <a:r>
                        <a:rPr lang="en-US" sz="1000">
                          <a:effectLst/>
                        </a:rPr>
                        <a:t>N. trash bins</a:t>
                      </a:r>
                      <a:endParaRPr lang="it-IT" sz="1100">
                        <a:effectLst/>
                      </a:endParaRPr>
                    </a:p>
                    <a:p>
                      <a:pPr>
                        <a:spcAft>
                          <a:spcPts val="0"/>
                        </a:spcAft>
                        <a:tabLst>
                          <a:tab pos="2743200" algn="ctr"/>
                          <a:tab pos="5486400" algn="r"/>
                        </a:tabLst>
                      </a:pPr>
                      <a:r>
                        <a:rPr lang="en-US" sz="1000">
                          <a:effectLst/>
                        </a:rPr>
                        <a:t>N. special dispensers</a:t>
                      </a:r>
                      <a:endParaRPr lang="it-IT" sz="1100">
                        <a:effectLst/>
                      </a:endParaRPr>
                    </a:p>
                    <a:p>
                      <a:pPr>
                        <a:lnSpc>
                          <a:spcPct val="107000"/>
                        </a:lnSpc>
                        <a:spcAft>
                          <a:spcPts val="0"/>
                        </a:spcAft>
                      </a:pPr>
                      <a:r>
                        <a:rPr lang="en-GB" sz="1000">
                          <a:effectLst/>
                        </a:rPr>
                        <a:t>Sharp containers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0-3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Tiny ‘Paediatric’ dust bins useless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000">
                          <a:effectLst/>
                        </a:rPr>
                        <a:t>Dispensers not always functional, change to big dust bins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extLst>
                  <a:ext uri="{0D108BD9-81ED-4DB2-BD59-A6C34878D82A}">
                    <a16:rowId xmlns:a16="http://schemas.microsoft.com/office/drawing/2014/main" val="3649743932"/>
                  </a:ext>
                </a:extLst>
              </a:tr>
              <a:tr h="319542">
                <a:tc>
                  <a:txBody>
                    <a:bodyPr/>
                    <a:lstStyle/>
                    <a:p>
                      <a:pPr>
                        <a:lnSpc>
                          <a:spcPct val="107000"/>
                        </a:lnSpc>
                        <a:spcAft>
                          <a:spcPts val="0"/>
                        </a:spcAft>
                      </a:pPr>
                      <a:r>
                        <a:rPr lang="en-GB" sz="1000">
                          <a:effectLst/>
                        </a:rPr>
                        <a:t>No organic waste, syringes, or dangerous products in any location that is easily accessible to the public</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nSpc>
                          <a:spcPct val="107000"/>
                        </a:lnSpc>
                        <a:spcAft>
                          <a:spcPts val="0"/>
                        </a:spcAft>
                      </a:pPr>
                      <a:r>
                        <a:rPr lang="en-GB" sz="1000">
                          <a:effectLst/>
                        </a:rPr>
                        <a:t>Inspection 1 to 3 score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0-3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extLst>
                  <a:ext uri="{0D108BD9-81ED-4DB2-BD59-A6C34878D82A}">
                    <a16:rowId xmlns:a16="http://schemas.microsoft.com/office/drawing/2014/main" val="1991715930"/>
                  </a:ext>
                </a:extLst>
              </a:tr>
              <a:tr h="319542">
                <a:tc>
                  <a:txBody>
                    <a:bodyPr/>
                    <a:lstStyle/>
                    <a:p>
                      <a:pPr>
                        <a:lnSpc>
                          <a:spcPct val="107000"/>
                        </a:lnSpc>
                        <a:spcAft>
                          <a:spcPts val="0"/>
                        </a:spcAft>
                      </a:pPr>
                      <a:r>
                        <a:rPr lang="en-GB" sz="1000">
                          <a:effectLst/>
                        </a:rPr>
                        <a:t>Availability of water source (running water or well, pump, or water tower/tank)</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nSpc>
                          <a:spcPct val="107000"/>
                        </a:lnSpc>
                        <a:spcAft>
                          <a:spcPts val="0"/>
                        </a:spcAft>
                      </a:pPr>
                      <a:r>
                        <a:rPr lang="en-GB" sz="1000">
                          <a:effectLst/>
                        </a:rPr>
                        <a:t>Yes/not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0-2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extLst>
                  <a:ext uri="{0D108BD9-81ED-4DB2-BD59-A6C34878D82A}">
                    <a16:rowId xmlns:a16="http://schemas.microsoft.com/office/drawing/2014/main" val="1868822063"/>
                  </a:ext>
                </a:extLst>
              </a:tr>
              <a:tr h="319542">
                <a:tc>
                  <a:txBody>
                    <a:bodyPr/>
                    <a:lstStyle/>
                    <a:p>
                      <a:pPr>
                        <a:lnSpc>
                          <a:spcPct val="107000"/>
                        </a:lnSpc>
                        <a:spcAft>
                          <a:spcPts val="0"/>
                        </a:spcAft>
                      </a:pPr>
                      <a:r>
                        <a:rPr lang="en-GB" sz="1000">
                          <a:effectLst/>
                        </a:rPr>
                        <a:t>Water dispensers available in service rooms where there is no tap w.</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nSpc>
                          <a:spcPct val="107000"/>
                        </a:lnSpc>
                        <a:spcAft>
                          <a:spcPts val="0"/>
                        </a:spcAft>
                      </a:pPr>
                      <a:r>
                        <a:rPr lang="en-GB" sz="1000">
                          <a:effectLst/>
                        </a:rPr>
                        <a:t>Yes/not</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0-2</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extLst>
                  <a:ext uri="{0D108BD9-81ED-4DB2-BD59-A6C34878D82A}">
                    <a16:rowId xmlns:a16="http://schemas.microsoft.com/office/drawing/2014/main" val="3645388566"/>
                  </a:ext>
                </a:extLst>
              </a:tr>
              <a:tr h="468861">
                <a:tc>
                  <a:txBody>
                    <a:bodyPr/>
                    <a:lstStyle/>
                    <a:p>
                      <a:pPr>
                        <a:spcAft>
                          <a:spcPts val="0"/>
                        </a:spcAft>
                      </a:pPr>
                      <a:r>
                        <a:rPr lang="en-US" sz="1000">
                          <a:effectLst/>
                        </a:rPr>
                        <a:t>Presence of latrines and showers  1) usable;</a:t>
                      </a:r>
                      <a:endParaRPr lang="it-IT" sz="1200">
                        <a:effectLst/>
                      </a:endParaRPr>
                    </a:p>
                    <a:p>
                      <a:pPr>
                        <a:lnSpc>
                          <a:spcPct val="107000"/>
                        </a:lnSpc>
                        <a:spcAft>
                          <a:spcPts val="0"/>
                        </a:spcAft>
                      </a:pPr>
                      <a:r>
                        <a:rPr lang="en-GB" sz="1000">
                          <a:effectLst/>
                        </a:rPr>
                        <a:t>2) no organic matter within or outside;  3) door that   closes from the inside; 4) covered pit (for latrines)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nSpc>
                          <a:spcPct val="107000"/>
                        </a:lnSpc>
                        <a:spcAft>
                          <a:spcPts val="0"/>
                        </a:spcAft>
                      </a:pPr>
                      <a:r>
                        <a:rPr lang="en-GB" sz="1000">
                          <a:effectLst/>
                        </a:rPr>
                        <a:t>To be checked</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0-3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None of 20 latrines flushes, showers dismantled</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Repair flushes and reassemble 4 showers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extLst>
                  <a:ext uri="{0D108BD9-81ED-4DB2-BD59-A6C34878D82A}">
                    <a16:rowId xmlns:a16="http://schemas.microsoft.com/office/drawing/2014/main" val="2959371815"/>
                  </a:ext>
                </a:extLst>
              </a:tr>
              <a:tr h="319542">
                <a:tc>
                  <a:txBody>
                    <a:bodyPr/>
                    <a:lstStyle/>
                    <a:p>
                      <a:pPr>
                        <a:lnSpc>
                          <a:spcPct val="107000"/>
                        </a:lnSpc>
                        <a:spcAft>
                          <a:spcPts val="0"/>
                        </a:spcAft>
                      </a:pPr>
                      <a:r>
                        <a:rPr lang="en-GB" sz="1000">
                          <a:effectLst/>
                        </a:rPr>
                        <a:t>Available and functional sterilization materials: cocotte, autoclave, or heat sterilizer</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nSpc>
                          <a:spcPct val="107000"/>
                        </a:lnSpc>
                        <a:spcAft>
                          <a:spcPts val="0"/>
                        </a:spcAft>
                      </a:pPr>
                      <a:r>
                        <a:rPr lang="en-GB" sz="1000">
                          <a:effectLst/>
                        </a:rPr>
                        <a:t>Check transport of drums from ward to steril centre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0-3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extLst>
                  <a:ext uri="{0D108BD9-81ED-4DB2-BD59-A6C34878D82A}">
                    <a16:rowId xmlns:a16="http://schemas.microsoft.com/office/drawing/2014/main" val="3752583246"/>
                  </a:ext>
                </a:extLst>
              </a:tr>
              <a:tr h="175761">
                <a:tc>
                  <a:txBody>
                    <a:bodyPr/>
                    <a:lstStyle/>
                    <a:p>
                      <a:pPr>
                        <a:lnSpc>
                          <a:spcPct val="107000"/>
                        </a:lnSpc>
                        <a:spcAft>
                          <a:spcPts val="0"/>
                        </a:spcAft>
                      </a:pPr>
                      <a:r>
                        <a:rPr lang="en-GB" sz="1000">
                          <a:effectLst/>
                        </a:rPr>
                        <a:t>Clean, neat uniforms worn by all staff</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nSpc>
                          <a:spcPct val="107000"/>
                        </a:lnSpc>
                        <a:spcAft>
                          <a:spcPts val="0"/>
                        </a:spcAft>
                      </a:pPr>
                      <a:r>
                        <a:rPr lang="en-GB" sz="1000">
                          <a:effectLst/>
                        </a:rPr>
                        <a:t>Inspection 1-3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dirty="0">
                          <a:effectLst/>
                        </a:rPr>
                        <a:t>0-2</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extLst>
                  <a:ext uri="{0D108BD9-81ED-4DB2-BD59-A6C34878D82A}">
                    <a16:rowId xmlns:a16="http://schemas.microsoft.com/office/drawing/2014/main" val="1707732854"/>
                  </a:ext>
                </a:extLst>
              </a:tr>
              <a:tr h="175761">
                <a:tc>
                  <a:txBody>
                    <a:bodyPr/>
                    <a:lstStyle/>
                    <a:p>
                      <a:pPr>
                        <a:lnSpc>
                          <a:spcPct val="107000"/>
                        </a:lnSpc>
                        <a:spcAft>
                          <a:spcPts val="0"/>
                        </a:spcAft>
                      </a:pPr>
                      <a:r>
                        <a:rPr lang="en-GB" sz="1000">
                          <a:effectLst/>
                        </a:rPr>
                        <a:t>TOTAL SCORE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nSpc>
                          <a:spcPct val="107000"/>
                        </a:lnSpc>
                        <a:spcAft>
                          <a:spcPts val="0"/>
                        </a:spcAf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nchor="ctr"/>
                </a:tc>
                <a:tc>
                  <a:txBody>
                    <a:bodyPr/>
                    <a:lstStyle/>
                    <a:p>
                      <a:pPr algn="ctr">
                        <a:lnSpc>
                          <a:spcPct val="107000"/>
                        </a:lnSpc>
                        <a:spcAft>
                          <a:spcPts val="0"/>
                        </a:spcAft>
                      </a:pPr>
                      <a:r>
                        <a:rPr lang="en-GB" sz="1100">
                          <a:effectLst/>
                        </a:rPr>
                        <a:t>26</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tc>
                  <a:txBody>
                    <a:bodyPr/>
                    <a:lstStyle/>
                    <a:p>
                      <a:pPr>
                        <a:lnSpc>
                          <a:spcPct val="107000"/>
                        </a:lnSpc>
                        <a:spcAft>
                          <a:spcPts val="0"/>
                        </a:spcAft>
                      </a:pPr>
                      <a:r>
                        <a:rPr lang="en-GB" sz="11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193" marR="67193" marT="0" marB="0"/>
                </a:tc>
                <a:extLst>
                  <a:ext uri="{0D108BD9-81ED-4DB2-BD59-A6C34878D82A}">
                    <a16:rowId xmlns:a16="http://schemas.microsoft.com/office/drawing/2014/main" val="3550179410"/>
                  </a:ext>
                </a:extLst>
              </a:tr>
            </a:tbl>
          </a:graphicData>
        </a:graphic>
      </p:graphicFrame>
      <p:sp>
        <p:nvSpPr>
          <p:cNvPr id="2" name="CasellaDiTesto 1"/>
          <p:cNvSpPr txBox="1"/>
          <p:nvPr/>
        </p:nvSpPr>
        <p:spPr>
          <a:xfrm>
            <a:off x="7148945" y="2397172"/>
            <a:ext cx="1163781" cy="369332"/>
          </a:xfrm>
          <a:prstGeom prst="rect">
            <a:avLst/>
          </a:prstGeom>
          <a:solidFill>
            <a:srgbClr val="FFFF00"/>
          </a:solidFill>
        </p:spPr>
        <p:txBody>
          <a:bodyPr wrap="square" rtlCol="0">
            <a:spAutoFit/>
          </a:bodyPr>
          <a:lstStyle/>
          <a:p>
            <a:r>
              <a:rPr lang="it-IT" dirty="0" err="1" smtClean="0"/>
              <a:t>Supplies</a:t>
            </a:r>
            <a:endParaRPr lang="it-IT" dirty="0"/>
          </a:p>
        </p:txBody>
      </p:sp>
      <p:sp>
        <p:nvSpPr>
          <p:cNvPr id="6" name="CasellaDiTesto 5"/>
          <p:cNvSpPr txBox="1"/>
          <p:nvPr/>
        </p:nvSpPr>
        <p:spPr>
          <a:xfrm>
            <a:off x="7176655" y="3007521"/>
            <a:ext cx="1016000" cy="369332"/>
          </a:xfrm>
          <a:prstGeom prst="rect">
            <a:avLst/>
          </a:prstGeom>
          <a:solidFill>
            <a:srgbClr val="FFFF00"/>
          </a:solidFill>
        </p:spPr>
        <p:txBody>
          <a:bodyPr wrap="square" rtlCol="0">
            <a:spAutoFit/>
          </a:bodyPr>
          <a:lstStyle/>
          <a:p>
            <a:r>
              <a:rPr lang="it-IT" dirty="0" err="1" smtClean="0"/>
              <a:t>Beds</a:t>
            </a:r>
            <a:endParaRPr lang="it-IT" dirty="0"/>
          </a:p>
        </p:txBody>
      </p:sp>
      <p:sp>
        <p:nvSpPr>
          <p:cNvPr id="7" name="CasellaDiTesto 6"/>
          <p:cNvSpPr txBox="1"/>
          <p:nvPr/>
        </p:nvSpPr>
        <p:spPr>
          <a:xfrm>
            <a:off x="7148946" y="3520712"/>
            <a:ext cx="1016000" cy="369332"/>
          </a:xfrm>
          <a:prstGeom prst="rect">
            <a:avLst/>
          </a:prstGeom>
          <a:solidFill>
            <a:srgbClr val="FFFF00"/>
          </a:solidFill>
        </p:spPr>
        <p:txBody>
          <a:bodyPr wrap="square" rtlCol="0">
            <a:spAutoFit/>
          </a:bodyPr>
          <a:lstStyle/>
          <a:p>
            <a:r>
              <a:rPr lang="it-IT" dirty="0" smtClean="0"/>
              <a:t>Rooms</a:t>
            </a:r>
            <a:endParaRPr lang="it-IT" dirty="0"/>
          </a:p>
        </p:txBody>
      </p:sp>
      <p:sp>
        <p:nvSpPr>
          <p:cNvPr id="8" name="CasellaDiTesto 7"/>
          <p:cNvSpPr txBox="1"/>
          <p:nvPr/>
        </p:nvSpPr>
        <p:spPr>
          <a:xfrm>
            <a:off x="7176655" y="4004344"/>
            <a:ext cx="1016000" cy="369332"/>
          </a:xfrm>
          <a:prstGeom prst="rect">
            <a:avLst/>
          </a:prstGeom>
          <a:solidFill>
            <a:srgbClr val="FFFF00"/>
          </a:solidFill>
        </p:spPr>
        <p:txBody>
          <a:bodyPr wrap="square" rtlCol="0">
            <a:spAutoFit/>
          </a:bodyPr>
          <a:lstStyle/>
          <a:p>
            <a:r>
              <a:rPr lang="it-IT" dirty="0" smtClean="0"/>
              <a:t>Waste</a:t>
            </a:r>
            <a:endParaRPr lang="it-IT" dirty="0"/>
          </a:p>
        </p:txBody>
      </p:sp>
      <p:sp>
        <p:nvSpPr>
          <p:cNvPr id="9" name="CasellaDiTesto 8"/>
          <p:cNvSpPr txBox="1"/>
          <p:nvPr/>
        </p:nvSpPr>
        <p:spPr>
          <a:xfrm>
            <a:off x="7176655" y="4458978"/>
            <a:ext cx="1016000" cy="369332"/>
          </a:xfrm>
          <a:prstGeom prst="rect">
            <a:avLst/>
          </a:prstGeom>
          <a:solidFill>
            <a:srgbClr val="FFFF00"/>
          </a:solidFill>
        </p:spPr>
        <p:txBody>
          <a:bodyPr wrap="square" rtlCol="0">
            <a:spAutoFit/>
          </a:bodyPr>
          <a:lstStyle/>
          <a:p>
            <a:r>
              <a:rPr lang="it-IT" dirty="0" smtClean="0"/>
              <a:t>Water</a:t>
            </a:r>
            <a:endParaRPr lang="it-IT" dirty="0"/>
          </a:p>
        </p:txBody>
      </p:sp>
      <p:sp>
        <p:nvSpPr>
          <p:cNvPr id="10" name="CasellaDiTesto 9"/>
          <p:cNvSpPr txBox="1"/>
          <p:nvPr/>
        </p:nvSpPr>
        <p:spPr>
          <a:xfrm>
            <a:off x="7176655" y="5056910"/>
            <a:ext cx="1016000" cy="369332"/>
          </a:xfrm>
          <a:prstGeom prst="rect">
            <a:avLst/>
          </a:prstGeom>
          <a:solidFill>
            <a:srgbClr val="FFFF00"/>
          </a:solidFill>
        </p:spPr>
        <p:txBody>
          <a:bodyPr wrap="square" rtlCol="0">
            <a:spAutoFit/>
          </a:bodyPr>
          <a:lstStyle/>
          <a:p>
            <a:r>
              <a:rPr lang="it-IT" dirty="0" err="1" smtClean="0"/>
              <a:t>Latrines</a:t>
            </a:r>
            <a:endParaRPr lang="it-IT" dirty="0"/>
          </a:p>
        </p:txBody>
      </p:sp>
      <p:sp>
        <p:nvSpPr>
          <p:cNvPr id="11" name="CasellaDiTesto 10"/>
          <p:cNvSpPr txBox="1"/>
          <p:nvPr/>
        </p:nvSpPr>
        <p:spPr>
          <a:xfrm>
            <a:off x="7176655" y="5514110"/>
            <a:ext cx="1293090" cy="369332"/>
          </a:xfrm>
          <a:prstGeom prst="rect">
            <a:avLst/>
          </a:prstGeom>
          <a:solidFill>
            <a:srgbClr val="FFFF00"/>
          </a:solidFill>
        </p:spPr>
        <p:txBody>
          <a:bodyPr wrap="square" rtlCol="0">
            <a:spAutoFit/>
          </a:bodyPr>
          <a:lstStyle/>
          <a:p>
            <a:r>
              <a:rPr lang="it-IT" dirty="0" err="1" smtClean="0"/>
              <a:t>Sterilization</a:t>
            </a:r>
            <a:endParaRPr lang="it-IT" dirty="0"/>
          </a:p>
        </p:txBody>
      </p:sp>
    </p:spTree>
    <p:extLst>
      <p:ext uri="{BB962C8B-B14F-4D97-AF65-F5344CB8AC3E}">
        <p14:creationId xmlns:p14="http://schemas.microsoft.com/office/powerpoint/2010/main" val="38254305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199" y="365125"/>
            <a:ext cx="10614891" cy="1011093"/>
          </a:xfrm>
          <a:solidFill>
            <a:schemeClr val="accent2"/>
          </a:solidFill>
        </p:spPr>
        <p:txBody>
          <a:bodyPr/>
          <a:lstStyle/>
          <a:p>
            <a:r>
              <a:rPr lang="en-GB" b="1" dirty="0" smtClean="0"/>
              <a:t>CLINICAL </a:t>
            </a:r>
            <a:r>
              <a:rPr lang="en-GB" b="1" dirty="0"/>
              <a:t>AND NURSING </a:t>
            </a:r>
            <a:r>
              <a:rPr lang="en-GB" b="1" dirty="0" smtClean="0"/>
              <a:t>PROCEDURES</a:t>
            </a:r>
            <a:endParaRPr lang="it-IT" dirty="0"/>
          </a:p>
        </p:txBody>
      </p:sp>
      <p:graphicFrame>
        <p:nvGraphicFramePr>
          <p:cNvPr id="5" name="Tabella 4"/>
          <p:cNvGraphicFramePr>
            <a:graphicFrameLocks noGrp="1"/>
          </p:cNvGraphicFramePr>
          <p:nvPr>
            <p:extLst>
              <p:ext uri="{D42A27DB-BD31-4B8C-83A1-F6EECF244321}">
                <p14:modId xmlns:p14="http://schemas.microsoft.com/office/powerpoint/2010/main" val="543589990"/>
              </p:ext>
            </p:extLst>
          </p:nvPr>
        </p:nvGraphicFramePr>
        <p:xfrm>
          <a:off x="683396" y="1376218"/>
          <a:ext cx="10539661" cy="5298465"/>
        </p:xfrm>
        <a:graphic>
          <a:graphicData uri="http://schemas.openxmlformats.org/drawingml/2006/table">
            <a:tbl>
              <a:tblPr firstRow="1" firstCol="1" bandRow="1">
                <a:tableStyleId>{5C22544A-7EE6-4342-B048-85BDC9FD1C3A}</a:tableStyleId>
              </a:tblPr>
              <a:tblGrid>
                <a:gridCol w="4091804">
                  <a:extLst>
                    <a:ext uri="{9D8B030D-6E8A-4147-A177-3AD203B41FA5}">
                      <a16:colId xmlns:a16="http://schemas.microsoft.com/office/drawing/2014/main" val="1291221478"/>
                    </a:ext>
                  </a:extLst>
                </a:gridCol>
                <a:gridCol w="2333116">
                  <a:extLst>
                    <a:ext uri="{9D8B030D-6E8A-4147-A177-3AD203B41FA5}">
                      <a16:colId xmlns:a16="http://schemas.microsoft.com/office/drawing/2014/main" val="3959872839"/>
                    </a:ext>
                  </a:extLst>
                </a:gridCol>
                <a:gridCol w="1055081">
                  <a:extLst>
                    <a:ext uri="{9D8B030D-6E8A-4147-A177-3AD203B41FA5}">
                      <a16:colId xmlns:a16="http://schemas.microsoft.com/office/drawing/2014/main" val="1059432080"/>
                    </a:ext>
                  </a:extLst>
                </a:gridCol>
                <a:gridCol w="948010">
                  <a:extLst>
                    <a:ext uri="{9D8B030D-6E8A-4147-A177-3AD203B41FA5}">
                      <a16:colId xmlns:a16="http://schemas.microsoft.com/office/drawing/2014/main" val="305406135"/>
                    </a:ext>
                  </a:extLst>
                </a:gridCol>
                <a:gridCol w="2111650">
                  <a:extLst>
                    <a:ext uri="{9D8B030D-6E8A-4147-A177-3AD203B41FA5}">
                      <a16:colId xmlns:a16="http://schemas.microsoft.com/office/drawing/2014/main" val="2798016388"/>
                    </a:ext>
                  </a:extLst>
                </a:gridCol>
              </a:tblGrid>
              <a:tr h="267505">
                <a:tc>
                  <a:txBody>
                    <a:bodyPr/>
                    <a:lstStyle/>
                    <a:p>
                      <a:pPr algn="ctr">
                        <a:lnSpc>
                          <a:spcPct val="107000"/>
                        </a:lnSpc>
                        <a:spcAft>
                          <a:spcPts val="0"/>
                        </a:spcAft>
                        <a:tabLst>
                          <a:tab pos="2546350" algn="l"/>
                        </a:tabLst>
                      </a:pPr>
                      <a:r>
                        <a:rPr lang="en-GB" sz="700">
                          <a:effectLst/>
                        </a:rPr>
                        <a:t>CHECKLIST ITEMS</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gn="ctr">
                        <a:lnSpc>
                          <a:spcPct val="107000"/>
                        </a:lnSpc>
                        <a:spcAft>
                          <a:spcPts val="0"/>
                        </a:spcAft>
                        <a:tabLst>
                          <a:tab pos="2546350" algn="l"/>
                        </a:tabLst>
                      </a:pPr>
                      <a:r>
                        <a:rPr lang="en-GB" sz="700">
                          <a:effectLst/>
                        </a:rPr>
                        <a:t>PROTOCOLS</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gn="ctr">
                        <a:lnSpc>
                          <a:spcPct val="107000"/>
                        </a:lnSpc>
                        <a:spcAft>
                          <a:spcPts val="0"/>
                        </a:spcAft>
                        <a:tabLst>
                          <a:tab pos="2546350" algn="l"/>
                        </a:tabLst>
                      </a:pPr>
                      <a:r>
                        <a:rPr lang="en-GB" sz="700">
                          <a:effectLst/>
                        </a:rPr>
                        <a:t>YOUR SUGGESTIONS</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gn="ctr">
                        <a:lnSpc>
                          <a:spcPct val="107000"/>
                        </a:lnSpc>
                        <a:spcAft>
                          <a:spcPts val="0"/>
                        </a:spcAft>
                        <a:tabLst>
                          <a:tab pos="2546350" algn="l"/>
                        </a:tabLst>
                      </a:pPr>
                      <a:r>
                        <a:rPr lang="en-GB" sz="700">
                          <a:effectLst/>
                        </a:rPr>
                        <a:t>Your  priority 1 to 5</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gn="ctr">
                        <a:lnSpc>
                          <a:spcPct val="107000"/>
                        </a:lnSpc>
                        <a:spcAft>
                          <a:spcPts val="0"/>
                        </a:spcAft>
                        <a:tabLst>
                          <a:tab pos="2546350" algn="l"/>
                        </a:tabLst>
                      </a:pPr>
                      <a:r>
                        <a:rPr lang="en-GB" sz="700" dirty="0">
                          <a:effectLst/>
                        </a:rPr>
                        <a:t>CRITIC</a:t>
                      </a:r>
                      <a:endParaRPr lang="it-IT"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extLst>
                  <a:ext uri="{0D108BD9-81ED-4DB2-BD59-A6C34878D82A}">
                    <a16:rowId xmlns:a16="http://schemas.microsoft.com/office/drawing/2014/main" val="2334393006"/>
                  </a:ext>
                </a:extLst>
              </a:tr>
              <a:tr h="2374850">
                <a:tc>
                  <a:txBody>
                    <a:bodyPr/>
                    <a:lstStyle/>
                    <a:p>
                      <a:pPr>
                        <a:spcAft>
                          <a:spcPts val="0"/>
                        </a:spcAft>
                      </a:pPr>
                      <a:r>
                        <a:rPr lang="en-US" sz="700">
                          <a:effectLst/>
                        </a:rPr>
                        <a:t>Proper diagnosis of 10  admitted cases (analysis of randomly selected hospitalization records): 1) identification of patient 2) complaints or symptoms on admission reported 3) clinical examinations guided by anamnesis 4) no unnecessary diagnostic tests prescribed, 5) Malaria is excluded or treated in patients with fever 6) Malnutrition diagnosis according to WHO - Check sub-liminal malnutrition, 7) Percentile charts available and in appropriate use 8) Anemia diagnosed according to guidelines, 9) Sepsis: Increasing the percentage of specific diagnosis (origin)</a:t>
                      </a:r>
                      <a:endParaRPr lang="it-IT" sz="800">
                        <a:effectLst/>
                      </a:endParaRPr>
                    </a:p>
                    <a:p>
                      <a:pPr>
                        <a:lnSpc>
                          <a:spcPct val="107000"/>
                        </a:lnSpc>
                        <a:spcAft>
                          <a:spcPts val="0"/>
                        </a:spcAft>
                        <a:tabLst>
                          <a:tab pos="2546350" algn="l"/>
                        </a:tabLst>
                      </a:pPr>
                      <a:r>
                        <a:rPr lang="en-US" sz="700">
                          <a:effectLst/>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nSpc>
                          <a:spcPct val="107000"/>
                        </a:lnSpc>
                        <a:spcAft>
                          <a:spcPts val="0"/>
                        </a:spcAft>
                        <a:tabLst>
                          <a:tab pos="2546350" algn="l"/>
                        </a:tabLst>
                      </a:pPr>
                      <a:r>
                        <a:rPr lang="en-GB" sz="1600" dirty="0">
                          <a:effectLst/>
                        </a:rPr>
                        <a:t>1.Triage of sick child</a:t>
                      </a:r>
                      <a:endParaRPr lang="it-IT" sz="1600" dirty="0">
                        <a:effectLst/>
                      </a:endParaRPr>
                    </a:p>
                    <a:p>
                      <a:pPr>
                        <a:lnSpc>
                          <a:spcPct val="107000"/>
                        </a:lnSpc>
                        <a:spcAft>
                          <a:spcPts val="0"/>
                        </a:spcAft>
                        <a:tabLst>
                          <a:tab pos="2546350" algn="l"/>
                        </a:tabLst>
                      </a:pPr>
                      <a:r>
                        <a:rPr lang="en-GB" sz="1600" dirty="0">
                          <a:effectLst/>
                        </a:rPr>
                        <a:t>2. Paediatric Life Support</a:t>
                      </a:r>
                      <a:endParaRPr lang="it-IT" sz="1600" dirty="0">
                        <a:effectLst/>
                      </a:endParaRPr>
                    </a:p>
                    <a:p>
                      <a:pPr>
                        <a:lnSpc>
                          <a:spcPct val="107000"/>
                        </a:lnSpc>
                        <a:spcAft>
                          <a:spcPts val="0"/>
                        </a:spcAft>
                        <a:tabLst>
                          <a:tab pos="2546350" algn="l"/>
                        </a:tabLst>
                      </a:pPr>
                      <a:r>
                        <a:rPr lang="it-IT" sz="1600" dirty="0">
                          <a:effectLst/>
                        </a:rPr>
                        <a:t>3. Malaria</a:t>
                      </a:r>
                    </a:p>
                    <a:p>
                      <a:pPr>
                        <a:lnSpc>
                          <a:spcPct val="107000"/>
                        </a:lnSpc>
                        <a:spcAft>
                          <a:spcPts val="0"/>
                        </a:spcAft>
                        <a:tabLst>
                          <a:tab pos="2546350" algn="l"/>
                        </a:tabLst>
                      </a:pPr>
                      <a:r>
                        <a:rPr lang="it-IT" sz="1600" dirty="0">
                          <a:effectLst/>
                        </a:rPr>
                        <a:t>4. </a:t>
                      </a:r>
                      <a:r>
                        <a:rPr lang="it-IT" sz="1600" dirty="0" err="1">
                          <a:effectLst/>
                        </a:rPr>
                        <a:t>Dehydration</a:t>
                      </a:r>
                      <a:endParaRPr lang="it-IT" sz="1600" dirty="0">
                        <a:effectLst/>
                      </a:endParaRPr>
                    </a:p>
                    <a:p>
                      <a:pPr>
                        <a:lnSpc>
                          <a:spcPct val="107000"/>
                        </a:lnSpc>
                        <a:spcAft>
                          <a:spcPts val="0"/>
                        </a:spcAft>
                        <a:tabLst>
                          <a:tab pos="2546350" algn="l"/>
                        </a:tabLst>
                      </a:pPr>
                      <a:r>
                        <a:rPr lang="it-IT" sz="1600" dirty="0">
                          <a:effectLst/>
                        </a:rPr>
                        <a:t>5. </a:t>
                      </a:r>
                      <a:r>
                        <a:rPr lang="it-IT" sz="1600" dirty="0" err="1">
                          <a:effectLst/>
                        </a:rPr>
                        <a:t>Convulsions</a:t>
                      </a:r>
                      <a:endParaRPr lang="it-IT" sz="1600" dirty="0">
                        <a:effectLst/>
                      </a:endParaRPr>
                    </a:p>
                    <a:p>
                      <a:pPr>
                        <a:lnSpc>
                          <a:spcPct val="107000"/>
                        </a:lnSpc>
                        <a:spcAft>
                          <a:spcPts val="0"/>
                        </a:spcAft>
                        <a:tabLst>
                          <a:tab pos="2546350" algn="l"/>
                        </a:tabLst>
                      </a:pPr>
                      <a:r>
                        <a:rPr lang="it-IT" sz="1600" dirty="0">
                          <a:effectLst/>
                        </a:rPr>
                        <a:t>6. Anemia</a:t>
                      </a:r>
                    </a:p>
                    <a:p>
                      <a:pPr>
                        <a:lnSpc>
                          <a:spcPct val="107000"/>
                        </a:lnSpc>
                        <a:spcAft>
                          <a:spcPts val="0"/>
                        </a:spcAft>
                        <a:tabLst>
                          <a:tab pos="2546350" algn="l"/>
                        </a:tabLst>
                      </a:pPr>
                      <a:r>
                        <a:rPr lang="it-IT" sz="1600" dirty="0">
                          <a:effectLst/>
                        </a:rPr>
                        <a:t>7. LRTI-Pneumonia</a:t>
                      </a:r>
                    </a:p>
                    <a:p>
                      <a:pPr>
                        <a:lnSpc>
                          <a:spcPct val="107000"/>
                        </a:lnSpc>
                        <a:spcAft>
                          <a:spcPts val="0"/>
                        </a:spcAft>
                        <a:tabLst>
                          <a:tab pos="2546350" algn="l"/>
                        </a:tabLst>
                      </a:pPr>
                      <a:r>
                        <a:rPr lang="en-GB" sz="1600" dirty="0">
                          <a:effectLst/>
                        </a:rPr>
                        <a:t>8.Urinary Tract Infect</a:t>
                      </a:r>
                      <a:endParaRPr lang="it-IT" sz="1600" dirty="0">
                        <a:effectLst/>
                      </a:endParaRPr>
                    </a:p>
                    <a:p>
                      <a:pPr>
                        <a:lnSpc>
                          <a:spcPct val="107000"/>
                        </a:lnSpc>
                        <a:spcAft>
                          <a:spcPts val="0"/>
                        </a:spcAft>
                        <a:tabLst>
                          <a:tab pos="2546350" algn="l"/>
                        </a:tabLst>
                      </a:pPr>
                      <a:r>
                        <a:rPr lang="en-GB" sz="1600" dirty="0">
                          <a:effectLst/>
                        </a:rPr>
                        <a:t>9. Meningitis</a:t>
                      </a:r>
                      <a:endParaRPr lang="it-IT" sz="1600" dirty="0">
                        <a:effectLst/>
                      </a:endParaRPr>
                    </a:p>
                    <a:p>
                      <a:pPr>
                        <a:lnSpc>
                          <a:spcPct val="107000"/>
                        </a:lnSpc>
                        <a:spcAft>
                          <a:spcPts val="0"/>
                        </a:spcAft>
                        <a:tabLst>
                          <a:tab pos="2546350" algn="l"/>
                        </a:tabLst>
                      </a:pPr>
                      <a:r>
                        <a:rPr lang="en-GB" sz="1600" dirty="0">
                          <a:effectLst/>
                        </a:rPr>
                        <a:t>10. Sepsis</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solidFill>
                      <a:srgbClr val="FFFF00"/>
                    </a:solidFill>
                  </a:tcPr>
                </a:tc>
                <a:tc>
                  <a:txBody>
                    <a:bodyPr/>
                    <a:lstStyle/>
                    <a:p>
                      <a:pPr algn="ctr">
                        <a:lnSpc>
                          <a:spcPct val="107000"/>
                        </a:lnSpc>
                        <a:spcAft>
                          <a:spcPts val="0"/>
                        </a:spcAft>
                        <a:tabLst>
                          <a:tab pos="2546350" algn="l"/>
                        </a:tabLst>
                      </a:pPr>
                      <a:r>
                        <a:rPr lang="en-GB" sz="700">
                          <a:effectLst/>
                        </a:rPr>
                        <a:t>0-8</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nSpc>
                          <a:spcPct val="107000"/>
                        </a:lnSpc>
                        <a:spcAft>
                          <a:spcPts val="0"/>
                        </a:spcAft>
                        <a:tabLst>
                          <a:tab pos="2546350" algn="l"/>
                        </a:tabLst>
                      </a:pPr>
                      <a:r>
                        <a:rPr lang="en-GB" sz="700">
                          <a:effectLst/>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gn="ctr">
                        <a:spcAft>
                          <a:spcPts val="0"/>
                        </a:spcAft>
                        <a:tabLst>
                          <a:tab pos="2743200" algn="ctr"/>
                          <a:tab pos="5486400" algn="r"/>
                        </a:tabLst>
                      </a:pPr>
                      <a:r>
                        <a:rPr lang="en-US" sz="700">
                          <a:effectLst/>
                        </a:rPr>
                        <a:t>Very hard to specify origin of sepsis : rotation of interns is critical : require a month to be trained and then have to be surveilled</a:t>
                      </a:r>
                      <a:endParaRPr lang="it-IT" sz="700">
                        <a:effectLst/>
                      </a:endParaRPr>
                    </a:p>
                    <a:p>
                      <a:pPr>
                        <a:lnSpc>
                          <a:spcPct val="107000"/>
                        </a:lnSpc>
                        <a:spcAft>
                          <a:spcPts val="0"/>
                        </a:spcAft>
                        <a:tabLst>
                          <a:tab pos="2546350" algn="l"/>
                        </a:tabLst>
                      </a:pPr>
                      <a:r>
                        <a:rPr lang="en-GB" sz="700">
                          <a:effectLst/>
                        </a:rPr>
                        <a:t>ESR and blood count – scarce microbiology</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extLst>
                  <a:ext uri="{0D108BD9-81ED-4DB2-BD59-A6C34878D82A}">
                    <a16:rowId xmlns:a16="http://schemas.microsoft.com/office/drawing/2014/main" val="199342529"/>
                  </a:ext>
                </a:extLst>
              </a:tr>
              <a:tr h="666677">
                <a:tc>
                  <a:txBody>
                    <a:bodyPr/>
                    <a:lstStyle/>
                    <a:p>
                      <a:pPr>
                        <a:spcAft>
                          <a:spcPts val="0"/>
                        </a:spcAft>
                      </a:pPr>
                      <a:r>
                        <a:rPr lang="en-US" sz="700">
                          <a:effectLst/>
                        </a:rPr>
                        <a:t>Proper prescription of therapy of at least 10 admitted cases (analysis of selected hospitalization records): 1) proper treatment according to evidence from anamnesis, and accepted protocols, 2) no unnecessary prescriptions, especially antibiotic, 3) Appropriate prescription of drugs in children with URTI, 4) Appropriate use of Oxygen &amp; Antibiotics for children with LRTI, 5) Appropriate request of blood transfusions. 6) Checking regularly the vaccination record and recommend accordingly</a:t>
                      </a:r>
                      <a:endParaRPr lang="it-IT" sz="8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46666" marR="46666" marT="0" marB="0" anchor="ctr"/>
                </a:tc>
                <a:tc>
                  <a:txBody>
                    <a:bodyPr/>
                    <a:lstStyle/>
                    <a:p>
                      <a:pPr>
                        <a:lnSpc>
                          <a:spcPct val="107000"/>
                        </a:lnSpc>
                        <a:spcAft>
                          <a:spcPts val="0"/>
                        </a:spcAft>
                        <a:tabLst>
                          <a:tab pos="2546350" algn="l"/>
                        </a:tabLst>
                      </a:pPr>
                      <a:endParaRPr lang="en-GB" sz="1200" dirty="0" smtClean="0">
                        <a:effectLst/>
                      </a:endParaRPr>
                    </a:p>
                    <a:p>
                      <a:pPr>
                        <a:lnSpc>
                          <a:spcPct val="107000"/>
                        </a:lnSpc>
                        <a:spcAft>
                          <a:spcPts val="0"/>
                        </a:spcAft>
                        <a:tabLst>
                          <a:tab pos="2546350" algn="l"/>
                        </a:tabLst>
                      </a:pPr>
                      <a:r>
                        <a:rPr lang="en-GB" sz="1200" dirty="0" smtClean="0">
                          <a:effectLst/>
                        </a:rPr>
                        <a:t>According </a:t>
                      </a:r>
                      <a:r>
                        <a:rPr lang="en-GB" sz="1200" dirty="0">
                          <a:effectLst/>
                        </a:rPr>
                        <a:t>to previous protocols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solidFill>
                      <a:srgbClr val="FFFF00"/>
                    </a:solidFill>
                  </a:tcPr>
                </a:tc>
                <a:tc>
                  <a:txBody>
                    <a:bodyPr/>
                    <a:lstStyle/>
                    <a:p>
                      <a:pPr algn="ctr">
                        <a:lnSpc>
                          <a:spcPct val="107000"/>
                        </a:lnSpc>
                        <a:spcAft>
                          <a:spcPts val="0"/>
                        </a:spcAft>
                        <a:tabLst>
                          <a:tab pos="2546350" algn="l"/>
                        </a:tabLst>
                      </a:pPr>
                      <a:r>
                        <a:rPr lang="en-GB" sz="700" dirty="0">
                          <a:effectLst/>
                        </a:rPr>
                        <a:t> </a:t>
                      </a:r>
                      <a:endParaRPr lang="it-IT" sz="700" dirty="0">
                        <a:effectLst/>
                      </a:endParaRPr>
                    </a:p>
                    <a:p>
                      <a:pPr algn="ctr">
                        <a:lnSpc>
                          <a:spcPct val="107000"/>
                        </a:lnSpc>
                        <a:spcAft>
                          <a:spcPts val="0"/>
                        </a:spcAft>
                        <a:tabLst>
                          <a:tab pos="2546350" algn="l"/>
                        </a:tabLst>
                      </a:pPr>
                      <a:r>
                        <a:rPr lang="en-GB" sz="700" dirty="0">
                          <a:effectLst/>
                        </a:rPr>
                        <a:t> </a:t>
                      </a:r>
                      <a:endParaRPr lang="it-IT" sz="700" dirty="0">
                        <a:effectLst/>
                      </a:endParaRPr>
                    </a:p>
                    <a:p>
                      <a:pPr algn="ctr">
                        <a:lnSpc>
                          <a:spcPct val="107000"/>
                        </a:lnSpc>
                        <a:spcAft>
                          <a:spcPts val="0"/>
                        </a:spcAft>
                        <a:tabLst>
                          <a:tab pos="2546350" algn="l"/>
                        </a:tabLst>
                      </a:pPr>
                      <a:r>
                        <a:rPr lang="en-GB" sz="700" dirty="0">
                          <a:effectLst/>
                        </a:rPr>
                        <a:t> </a:t>
                      </a:r>
                      <a:endParaRPr lang="it-IT" sz="700" dirty="0">
                        <a:effectLst/>
                      </a:endParaRPr>
                    </a:p>
                    <a:p>
                      <a:pPr algn="ctr">
                        <a:lnSpc>
                          <a:spcPct val="107000"/>
                        </a:lnSpc>
                        <a:spcAft>
                          <a:spcPts val="0"/>
                        </a:spcAft>
                        <a:tabLst>
                          <a:tab pos="2546350" algn="l"/>
                        </a:tabLst>
                      </a:pPr>
                      <a:r>
                        <a:rPr lang="en-GB" sz="700" dirty="0">
                          <a:effectLst/>
                        </a:rPr>
                        <a:t>0-8</a:t>
                      </a:r>
                      <a:endParaRPr lang="it-IT"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nSpc>
                          <a:spcPct val="107000"/>
                        </a:lnSpc>
                        <a:spcAft>
                          <a:spcPts val="0"/>
                        </a:spcAft>
                        <a:tabLst>
                          <a:tab pos="2546350" algn="l"/>
                        </a:tabLst>
                      </a:pPr>
                      <a:r>
                        <a:rPr lang="en-GB" sz="700">
                          <a:effectLst/>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gn="ctr">
                        <a:spcAft>
                          <a:spcPts val="0"/>
                        </a:spcAft>
                        <a:tabLst>
                          <a:tab pos="2743200" algn="ctr"/>
                          <a:tab pos="5486400" algn="r"/>
                        </a:tabLst>
                      </a:pPr>
                      <a:r>
                        <a:rPr lang="en-US" sz="700">
                          <a:effectLst/>
                        </a:rPr>
                        <a:t>Blood often not available   –in Kalongo they may use their own donors, screened for HIV &amp; Hep B and Syphil</a:t>
                      </a:r>
                      <a:endParaRPr lang="it-IT" sz="700">
                        <a:effectLst/>
                      </a:endParaRPr>
                    </a:p>
                    <a:p>
                      <a:pPr algn="ctr">
                        <a:spcAft>
                          <a:spcPts val="0"/>
                        </a:spcAft>
                        <a:tabLst>
                          <a:tab pos="2743200" algn="ctr"/>
                          <a:tab pos="5486400" algn="r"/>
                        </a:tabLst>
                      </a:pPr>
                      <a:r>
                        <a:rPr lang="en-US" sz="700">
                          <a:effectLst/>
                        </a:rPr>
                        <a:t>Oximeter required, HoD engaged into this performances (drug use etc) Mother do not bring vaccination record</a:t>
                      </a:r>
                      <a:endParaRPr lang="it-IT" sz="700">
                        <a:effectLst/>
                        <a:latin typeface="Times New Roman" panose="02020603050405020304" pitchFamily="18" charset="0"/>
                        <a:ea typeface="MS Mincho"/>
                        <a:cs typeface="Times New Roman" panose="02020603050405020304" pitchFamily="18" charset="0"/>
                      </a:endParaRPr>
                    </a:p>
                  </a:txBody>
                  <a:tcPr marL="46666" marR="46666" marT="0" marB="0" anchor="ctr"/>
                </a:tc>
                <a:extLst>
                  <a:ext uri="{0D108BD9-81ED-4DB2-BD59-A6C34878D82A}">
                    <a16:rowId xmlns:a16="http://schemas.microsoft.com/office/drawing/2014/main" val="3094014887"/>
                  </a:ext>
                </a:extLst>
              </a:tr>
              <a:tr h="440007">
                <a:tc>
                  <a:txBody>
                    <a:bodyPr/>
                    <a:lstStyle/>
                    <a:p>
                      <a:pPr>
                        <a:spcAft>
                          <a:spcPts val="0"/>
                        </a:spcAft>
                      </a:pPr>
                      <a:r>
                        <a:rPr lang="en-US" sz="700">
                          <a:effectLst/>
                        </a:rPr>
                        <a:t>Proper administration of therapies of 10 admitted cases</a:t>
                      </a:r>
                      <a:r>
                        <a:rPr lang="en-US" sz="500">
                          <a:effectLst/>
                        </a:rPr>
                        <a:t> </a:t>
                      </a:r>
                      <a:endParaRPr lang="it-IT" sz="800">
                        <a:effectLst/>
                      </a:endParaRPr>
                    </a:p>
                    <a:p>
                      <a:pPr>
                        <a:lnSpc>
                          <a:spcPct val="107000"/>
                        </a:lnSpc>
                        <a:spcAft>
                          <a:spcPts val="0"/>
                        </a:spcAft>
                        <a:tabLst>
                          <a:tab pos="2546350" algn="l"/>
                        </a:tabLst>
                      </a:pPr>
                      <a:r>
                        <a:rPr lang="en-GB" sz="700">
                          <a:effectLst/>
                        </a:rPr>
                        <a:t>1) Therapies have been  given properly (Oral, injection, IV line, fluids) , 2) Charts correspond to the correct patients,  4) Fluids have been changed and are dropping correctly 5) IV lines changed correctly   6) doctor's check and nurse's check x24 hours for Gastroenteritis</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nSpc>
                          <a:spcPct val="107000"/>
                        </a:lnSpc>
                        <a:spcAft>
                          <a:spcPts val="0"/>
                        </a:spcAft>
                        <a:tabLst>
                          <a:tab pos="2546350" algn="l"/>
                        </a:tabLst>
                      </a:pPr>
                      <a:r>
                        <a:rPr lang="en-GB" sz="700">
                          <a:effectLst/>
                        </a:rPr>
                        <a:t>OK 1 to 5. N 6 important : give 500ml plastic bottle with rehydration dose for the night</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gn="ctr">
                        <a:lnSpc>
                          <a:spcPct val="107000"/>
                        </a:lnSpc>
                        <a:spcAft>
                          <a:spcPts val="0"/>
                        </a:spcAft>
                        <a:tabLst>
                          <a:tab pos="2546350" algn="l"/>
                        </a:tabLst>
                      </a:pPr>
                      <a:r>
                        <a:rPr lang="en-GB" sz="700">
                          <a:effectLst/>
                        </a:rPr>
                        <a:t> </a:t>
                      </a:r>
                      <a:endParaRPr lang="it-IT" sz="700">
                        <a:effectLst/>
                      </a:endParaRPr>
                    </a:p>
                    <a:p>
                      <a:pPr algn="ctr">
                        <a:lnSpc>
                          <a:spcPct val="107000"/>
                        </a:lnSpc>
                        <a:spcAft>
                          <a:spcPts val="0"/>
                        </a:spcAft>
                        <a:tabLst>
                          <a:tab pos="2546350" algn="l"/>
                        </a:tabLst>
                      </a:pPr>
                      <a:r>
                        <a:rPr lang="en-GB" sz="700">
                          <a:effectLst/>
                        </a:rPr>
                        <a:t> </a:t>
                      </a:r>
                      <a:endParaRPr lang="it-IT" sz="700">
                        <a:effectLst/>
                      </a:endParaRPr>
                    </a:p>
                    <a:p>
                      <a:pPr algn="ctr">
                        <a:lnSpc>
                          <a:spcPct val="107000"/>
                        </a:lnSpc>
                        <a:spcAft>
                          <a:spcPts val="0"/>
                        </a:spcAft>
                        <a:tabLst>
                          <a:tab pos="2546350" algn="l"/>
                        </a:tabLst>
                      </a:pPr>
                      <a:r>
                        <a:rPr lang="en-GB" sz="700">
                          <a:effectLst/>
                        </a:rPr>
                        <a:t>0-8</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nSpc>
                          <a:spcPct val="107000"/>
                        </a:lnSpc>
                        <a:spcAft>
                          <a:spcPts val="0"/>
                        </a:spcAft>
                        <a:tabLst>
                          <a:tab pos="2546350" algn="l"/>
                        </a:tabLst>
                      </a:pPr>
                      <a:r>
                        <a:rPr lang="en-GB" sz="700">
                          <a:effectLst/>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gn="ctr">
                        <a:spcAft>
                          <a:spcPts val="0"/>
                        </a:spcAft>
                        <a:tabLst>
                          <a:tab pos="2743200" algn="ctr"/>
                          <a:tab pos="5486400" algn="r"/>
                        </a:tabLst>
                      </a:pPr>
                      <a:r>
                        <a:rPr lang="en-US" sz="700">
                          <a:effectLst/>
                        </a:rPr>
                        <a:t>Nurses’ project ongoing</a:t>
                      </a:r>
                      <a:endParaRPr lang="it-IT" sz="700">
                        <a:effectLst/>
                      </a:endParaRPr>
                    </a:p>
                    <a:p>
                      <a:pPr>
                        <a:lnSpc>
                          <a:spcPct val="107000"/>
                        </a:lnSpc>
                        <a:spcAft>
                          <a:spcPts val="0"/>
                        </a:spcAft>
                        <a:tabLst>
                          <a:tab pos="2546350" algn="l"/>
                        </a:tabLst>
                      </a:pPr>
                      <a:r>
                        <a:rPr lang="en-GB" sz="700">
                          <a:effectLst/>
                        </a:rPr>
                        <a:t>Difficult collaboration by mothers</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extLst>
                  <a:ext uri="{0D108BD9-81ED-4DB2-BD59-A6C34878D82A}">
                    <a16:rowId xmlns:a16="http://schemas.microsoft.com/office/drawing/2014/main" val="833456680"/>
                  </a:ext>
                </a:extLst>
              </a:tr>
              <a:tr h="350840">
                <a:tc>
                  <a:txBody>
                    <a:bodyPr/>
                    <a:lstStyle/>
                    <a:p>
                      <a:pPr>
                        <a:spcAft>
                          <a:spcPts val="0"/>
                        </a:spcAft>
                      </a:pPr>
                      <a:r>
                        <a:rPr lang="en-US" sz="700">
                          <a:effectLst/>
                        </a:rPr>
                        <a:t>Deaths properly reviewed </a:t>
                      </a:r>
                      <a:endParaRPr lang="it-IT" sz="800">
                        <a:effectLst/>
                      </a:endParaRPr>
                    </a:p>
                    <a:p>
                      <a:pPr>
                        <a:lnSpc>
                          <a:spcPct val="107000"/>
                        </a:lnSpc>
                        <a:spcAft>
                          <a:spcPts val="0"/>
                        </a:spcAft>
                        <a:tabLst>
                          <a:tab pos="2546350" algn="l"/>
                        </a:tabLst>
                      </a:pPr>
                      <a:r>
                        <a:rPr lang="en-GB" sz="700">
                          <a:effectLst/>
                        </a:rPr>
                        <a:t>1) Death reviews regularly carried out  2)  staffs informed about findings of death reviews, 4) evidence of follow up of consistent follow up of findings from death reviews</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nSpc>
                          <a:spcPct val="107000"/>
                        </a:lnSpc>
                        <a:spcAft>
                          <a:spcPts val="0"/>
                        </a:spcAft>
                        <a:tabLst>
                          <a:tab pos="2546350" algn="l"/>
                        </a:tabLst>
                      </a:pPr>
                      <a:r>
                        <a:rPr lang="en-GB" sz="700">
                          <a:effectLst/>
                        </a:rPr>
                        <a:t>In the daily morning meeting, not ready for 3 &amp; 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gn="ctr">
                        <a:lnSpc>
                          <a:spcPct val="107000"/>
                        </a:lnSpc>
                        <a:spcAft>
                          <a:spcPts val="0"/>
                        </a:spcAft>
                        <a:tabLst>
                          <a:tab pos="2546350" algn="l"/>
                        </a:tabLst>
                      </a:pPr>
                      <a:r>
                        <a:rPr lang="en-GB" sz="700">
                          <a:effectLst/>
                        </a:rPr>
                        <a:t>0-3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nSpc>
                          <a:spcPct val="107000"/>
                        </a:lnSpc>
                        <a:spcAft>
                          <a:spcPts val="0"/>
                        </a:spcAft>
                        <a:tabLst>
                          <a:tab pos="2546350" algn="l"/>
                        </a:tabLst>
                      </a:pPr>
                      <a:r>
                        <a:rPr lang="en-GB" sz="700">
                          <a:effectLst/>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nSpc>
                          <a:spcPct val="107000"/>
                        </a:lnSpc>
                        <a:spcAft>
                          <a:spcPts val="0"/>
                        </a:spcAft>
                        <a:tabLst>
                          <a:tab pos="2546350" algn="l"/>
                        </a:tabLst>
                      </a:pPr>
                      <a:r>
                        <a:rPr lang="en-GB" sz="700">
                          <a:effectLst/>
                        </a:rPr>
                        <a:t>in Kalongo once a week</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extLst>
                  <a:ext uri="{0D108BD9-81ED-4DB2-BD59-A6C34878D82A}">
                    <a16:rowId xmlns:a16="http://schemas.microsoft.com/office/drawing/2014/main" val="3909757733"/>
                  </a:ext>
                </a:extLst>
              </a:tr>
              <a:tr h="612510">
                <a:tc>
                  <a:txBody>
                    <a:bodyPr/>
                    <a:lstStyle/>
                    <a:p>
                      <a:pPr>
                        <a:spcAft>
                          <a:spcPts val="0"/>
                        </a:spcAft>
                      </a:pPr>
                      <a:r>
                        <a:rPr lang="en-US" sz="700">
                          <a:effectLst/>
                        </a:rPr>
                        <a:t>Appropriate supervision and mentorship by Specialists and Head</a:t>
                      </a:r>
                      <a:r>
                        <a:rPr lang="en-US" sz="500">
                          <a:effectLst/>
                        </a:rPr>
                        <a:t> </a:t>
                      </a:r>
                      <a:r>
                        <a:rPr lang="en-US" sz="700">
                          <a:effectLst/>
                        </a:rPr>
                        <a:t> of Department</a:t>
                      </a:r>
                      <a:endParaRPr lang="it-IT" sz="800">
                        <a:effectLst/>
                      </a:endParaRPr>
                    </a:p>
                    <a:p>
                      <a:pPr>
                        <a:lnSpc>
                          <a:spcPct val="107000"/>
                        </a:lnSpc>
                        <a:spcAft>
                          <a:spcPts val="0"/>
                        </a:spcAft>
                        <a:tabLst>
                          <a:tab pos="2546350" algn="l"/>
                        </a:tabLst>
                      </a:pPr>
                      <a:r>
                        <a:rPr lang="en-GB" sz="700">
                          <a:effectLst/>
                        </a:rPr>
                        <a:t>1) Clinical Audits carried out on a regular basis, findings shared, and followed up, 2) death reviews regularly carried out, findings shared, and followed up, 3) Evidence of effective specialist supervision and mentoring, 4) Evidence of proper consultation and referral with specialists 5) evidence that staffs are encouraged to consult with Specialists and consultants</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spcAft>
                          <a:spcPts val="0"/>
                        </a:spcAft>
                        <a:tabLst>
                          <a:tab pos="2743200" algn="ctr"/>
                          <a:tab pos="5486400" algn="r"/>
                        </a:tabLst>
                      </a:pPr>
                      <a:r>
                        <a:rPr lang="en-US" sz="700" dirty="0">
                          <a:effectLst/>
                        </a:rPr>
                        <a:t>Audit in the daily morning meeting,</a:t>
                      </a:r>
                      <a:endParaRPr lang="it-IT" sz="700" dirty="0">
                        <a:effectLst/>
                      </a:endParaRPr>
                    </a:p>
                    <a:p>
                      <a:pPr>
                        <a:spcAft>
                          <a:spcPts val="0"/>
                        </a:spcAft>
                        <a:tabLst>
                          <a:tab pos="2743200" algn="ctr"/>
                          <a:tab pos="5486400" algn="r"/>
                        </a:tabLst>
                      </a:pPr>
                      <a:r>
                        <a:rPr lang="en-US" sz="700" dirty="0">
                          <a:effectLst/>
                        </a:rPr>
                        <a:t>Distribution of responsibilities between specialist and medical officer </a:t>
                      </a:r>
                      <a:endParaRPr lang="it-IT" sz="700" dirty="0">
                        <a:effectLst/>
                      </a:endParaRPr>
                    </a:p>
                    <a:p>
                      <a:pPr>
                        <a:lnSpc>
                          <a:spcPct val="107000"/>
                        </a:lnSpc>
                        <a:spcAft>
                          <a:spcPts val="0"/>
                        </a:spcAft>
                        <a:tabLst>
                          <a:tab pos="2546350" algn="l"/>
                        </a:tabLst>
                      </a:pPr>
                      <a:r>
                        <a:rPr lang="en-GB" sz="700" dirty="0">
                          <a:effectLst/>
                        </a:rPr>
                        <a:t> </a:t>
                      </a:r>
                      <a:endParaRPr lang="it-IT"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gn="ctr">
                        <a:lnSpc>
                          <a:spcPct val="107000"/>
                        </a:lnSpc>
                        <a:spcAft>
                          <a:spcPts val="0"/>
                        </a:spcAft>
                        <a:tabLst>
                          <a:tab pos="2546350" algn="l"/>
                        </a:tabLst>
                      </a:pPr>
                      <a:r>
                        <a:rPr lang="en-GB" sz="700">
                          <a:effectLst/>
                        </a:rPr>
                        <a:t>0-3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nSpc>
                          <a:spcPct val="107000"/>
                        </a:lnSpc>
                        <a:spcAft>
                          <a:spcPts val="0"/>
                        </a:spcAft>
                        <a:tabLst>
                          <a:tab pos="2546350" algn="l"/>
                        </a:tabLst>
                      </a:pPr>
                      <a:r>
                        <a:rPr lang="en-GB" sz="700">
                          <a:effectLst/>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nSpc>
                          <a:spcPct val="107000"/>
                        </a:lnSpc>
                        <a:spcAft>
                          <a:spcPts val="0"/>
                        </a:spcAft>
                        <a:tabLst>
                          <a:tab pos="2546350" algn="l"/>
                        </a:tabLst>
                      </a:pPr>
                      <a:r>
                        <a:rPr lang="en-GB" sz="700">
                          <a:effectLst/>
                        </a:rPr>
                        <a:t>Kalongo: only two people, do not need meeting, they work together, general meeting once a week</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extLst>
                  <a:ext uri="{0D108BD9-81ED-4DB2-BD59-A6C34878D82A}">
                    <a16:rowId xmlns:a16="http://schemas.microsoft.com/office/drawing/2014/main" val="4174092448"/>
                  </a:ext>
                </a:extLst>
              </a:tr>
              <a:tr h="204179">
                <a:tc>
                  <a:txBody>
                    <a:bodyPr/>
                    <a:lstStyle/>
                    <a:p>
                      <a:pPr>
                        <a:spcAft>
                          <a:spcPts val="0"/>
                        </a:spcAft>
                      </a:pPr>
                      <a:r>
                        <a:rPr lang="en-US" sz="700">
                          <a:effectLst/>
                        </a:rPr>
                        <a:t>Nice and caring communication to Patients and attendance</a:t>
                      </a:r>
                      <a:endParaRPr lang="it-IT" sz="8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46666" marR="46666" marT="0" marB="0" anchor="ctr"/>
                </a:tc>
                <a:tc>
                  <a:txBody>
                    <a:bodyPr/>
                    <a:lstStyle/>
                    <a:p>
                      <a:pPr>
                        <a:spcAft>
                          <a:spcPts val="0"/>
                        </a:spcAft>
                      </a:pPr>
                      <a:r>
                        <a:rPr lang="en-US" sz="700">
                          <a:effectLst/>
                        </a:rPr>
                        <a:t>Talk with mothers at discharge, explain problems and therapy</a:t>
                      </a:r>
                      <a:endParaRPr lang="it-IT" sz="8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46666" marR="46666" marT="0" marB="0" anchor="ctr"/>
                </a:tc>
                <a:tc>
                  <a:txBody>
                    <a:bodyPr/>
                    <a:lstStyle/>
                    <a:p>
                      <a:pPr algn="ctr">
                        <a:lnSpc>
                          <a:spcPct val="107000"/>
                        </a:lnSpc>
                        <a:spcAft>
                          <a:spcPts val="0"/>
                        </a:spcAft>
                        <a:tabLst>
                          <a:tab pos="2546350" algn="l"/>
                        </a:tabLst>
                      </a:pPr>
                      <a:r>
                        <a:rPr lang="en-GB" sz="700">
                          <a:effectLst/>
                        </a:rPr>
                        <a:t> </a:t>
                      </a:r>
                      <a:endParaRPr lang="it-IT" sz="700">
                        <a:effectLst/>
                      </a:endParaRPr>
                    </a:p>
                    <a:p>
                      <a:pPr algn="ctr">
                        <a:lnSpc>
                          <a:spcPct val="107000"/>
                        </a:lnSpc>
                        <a:spcAft>
                          <a:spcPts val="0"/>
                        </a:spcAft>
                        <a:tabLst>
                          <a:tab pos="2546350" algn="l"/>
                        </a:tabLst>
                      </a:pPr>
                      <a:r>
                        <a:rPr lang="en-GB" sz="700">
                          <a:effectLst/>
                        </a:rPr>
                        <a:t>0-3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nSpc>
                          <a:spcPct val="107000"/>
                        </a:lnSpc>
                        <a:spcAft>
                          <a:spcPts val="0"/>
                        </a:spcAft>
                        <a:tabLst>
                          <a:tab pos="2546350" algn="l"/>
                        </a:tabLst>
                      </a:pPr>
                      <a:r>
                        <a:rPr lang="en-GB" sz="700">
                          <a:effectLst/>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nSpc>
                          <a:spcPct val="107000"/>
                        </a:lnSpc>
                        <a:spcAft>
                          <a:spcPts val="0"/>
                        </a:spcAft>
                        <a:tabLst>
                          <a:tab pos="2546350" algn="l"/>
                        </a:tabLst>
                      </a:pPr>
                      <a:r>
                        <a:rPr lang="en-GB" sz="700">
                          <a:effectLst/>
                        </a:rPr>
                        <a:t>COMMUNICATION project ongoing in Lacor e Kalongo</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extLst>
                  <a:ext uri="{0D108BD9-81ED-4DB2-BD59-A6C34878D82A}">
                    <a16:rowId xmlns:a16="http://schemas.microsoft.com/office/drawing/2014/main" val="1217717414"/>
                  </a:ext>
                </a:extLst>
              </a:tr>
              <a:tr h="99797">
                <a:tc>
                  <a:txBody>
                    <a:bodyPr/>
                    <a:lstStyle/>
                    <a:p>
                      <a:pPr>
                        <a:lnSpc>
                          <a:spcPct val="107000"/>
                        </a:lnSpc>
                        <a:spcAft>
                          <a:spcPts val="0"/>
                        </a:spcAft>
                        <a:tabLst>
                          <a:tab pos="2546350" algn="l"/>
                        </a:tabLst>
                      </a:pPr>
                      <a:r>
                        <a:rPr lang="en-GB" sz="700">
                          <a:effectLst/>
                        </a:rPr>
                        <a:t>TOTAL SCORE</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nchor="ctr"/>
                </a:tc>
                <a:tc>
                  <a:txBody>
                    <a:bodyPr/>
                    <a:lstStyle/>
                    <a:p>
                      <a:pPr>
                        <a:lnSpc>
                          <a:spcPct val="107000"/>
                        </a:lnSpc>
                        <a:spcAft>
                          <a:spcPts val="0"/>
                        </a:spcAft>
                        <a:tabLst>
                          <a:tab pos="2546350" algn="l"/>
                        </a:tabLst>
                      </a:pPr>
                      <a:r>
                        <a:rPr lang="en-GB" sz="700">
                          <a:effectLst/>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gn="ctr">
                        <a:lnSpc>
                          <a:spcPct val="107000"/>
                        </a:lnSpc>
                        <a:spcAft>
                          <a:spcPts val="0"/>
                        </a:spcAft>
                        <a:tabLst>
                          <a:tab pos="2546350" algn="l"/>
                        </a:tabLst>
                      </a:pPr>
                      <a:r>
                        <a:rPr lang="en-GB" sz="700">
                          <a:effectLst/>
                        </a:rPr>
                        <a:t>33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nSpc>
                          <a:spcPct val="107000"/>
                        </a:lnSpc>
                        <a:spcAft>
                          <a:spcPts val="0"/>
                        </a:spcAft>
                        <a:tabLst>
                          <a:tab pos="2546350" algn="l"/>
                        </a:tabLst>
                      </a:pPr>
                      <a:r>
                        <a:rPr lang="en-GB" sz="700">
                          <a:effectLst/>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tc>
                  <a:txBody>
                    <a:bodyPr/>
                    <a:lstStyle/>
                    <a:p>
                      <a:pPr>
                        <a:lnSpc>
                          <a:spcPct val="107000"/>
                        </a:lnSpc>
                        <a:spcAft>
                          <a:spcPts val="0"/>
                        </a:spcAft>
                        <a:tabLst>
                          <a:tab pos="2546350" algn="l"/>
                        </a:tabLst>
                      </a:pPr>
                      <a:r>
                        <a:rPr lang="en-GB" sz="700" dirty="0">
                          <a:effectLst/>
                        </a:rPr>
                        <a:t> </a:t>
                      </a:r>
                      <a:endParaRPr lang="it-IT"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6666" marR="46666" marT="0" marB="0"/>
                </a:tc>
                <a:extLst>
                  <a:ext uri="{0D108BD9-81ED-4DB2-BD59-A6C34878D82A}">
                    <a16:rowId xmlns:a16="http://schemas.microsoft.com/office/drawing/2014/main" val="1466597645"/>
                  </a:ext>
                </a:extLst>
              </a:tr>
            </a:tbl>
          </a:graphicData>
        </a:graphic>
      </p:graphicFrame>
      <p:sp>
        <p:nvSpPr>
          <p:cNvPr id="2" name="CasellaDiTesto 1"/>
          <p:cNvSpPr txBox="1"/>
          <p:nvPr/>
        </p:nvSpPr>
        <p:spPr>
          <a:xfrm>
            <a:off x="7195128" y="2161218"/>
            <a:ext cx="3380508" cy="369332"/>
          </a:xfrm>
          <a:prstGeom prst="rect">
            <a:avLst/>
          </a:prstGeom>
          <a:solidFill>
            <a:srgbClr val="FFFF00"/>
          </a:solidFill>
        </p:spPr>
        <p:txBody>
          <a:bodyPr wrap="square" rtlCol="0">
            <a:spAutoFit/>
          </a:bodyPr>
          <a:lstStyle/>
          <a:p>
            <a:r>
              <a:rPr lang="it-IT" dirty="0" err="1" smtClean="0"/>
              <a:t>Diagnosis</a:t>
            </a:r>
            <a:r>
              <a:rPr lang="it-IT" dirty="0" smtClean="0"/>
              <a:t> </a:t>
            </a:r>
            <a:r>
              <a:rPr lang="it-IT" dirty="0" err="1" smtClean="0"/>
              <a:t>according</a:t>
            </a:r>
            <a:r>
              <a:rPr lang="it-IT" dirty="0" smtClean="0"/>
              <a:t> to </a:t>
            </a:r>
            <a:r>
              <a:rPr lang="it-IT" dirty="0" err="1" smtClean="0"/>
              <a:t>protocols</a:t>
            </a:r>
            <a:endParaRPr lang="it-IT" dirty="0"/>
          </a:p>
        </p:txBody>
      </p:sp>
      <p:sp>
        <p:nvSpPr>
          <p:cNvPr id="6" name="CasellaDiTesto 5"/>
          <p:cNvSpPr txBox="1"/>
          <p:nvPr/>
        </p:nvSpPr>
        <p:spPr>
          <a:xfrm>
            <a:off x="7269017" y="2900309"/>
            <a:ext cx="3371274" cy="369332"/>
          </a:xfrm>
          <a:prstGeom prst="rect">
            <a:avLst/>
          </a:prstGeom>
          <a:solidFill>
            <a:srgbClr val="FFFF00"/>
          </a:solidFill>
        </p:spPr>
        <p:txBody>
          <a:bodyPr wrap="square" rtlCol="0">
            <a:spAutoFit/>
          </a:bodyPr>
          <a:lstStyle/>
          <a:p>
            <a:r>
              <a:rPr lang="it-IT" dirty="0" err="1" smtClean="0"/>
              <a:t>Proper</a:t>
            </a:r>
            <a:r>
              <a:rPr lang="it-IT" dirty="0" smtClean="0"/>
              <a:t> </a:t>
            </a:r>
            <a:r>
              <a:rPr lang="it-IT" dirty="0" err="1" smtClean="0"/>
              <a:t>Prescription</a:t>
            </a:r>
            <a:r>
              <a:rPr lang="it-IT" dirty="0" smtClean="0"/>
              <a:t> of </a:t>
            </a:r>
            <a:r>
              <a:rPr lang="it-IT" dirty="0" err="1" smtClean="0"/>
              <a:t>Therapy</a:t>
            </a:r>
            <a:endParaRPr lang="it-IT" dirty="0"/>
          </a:p>
        </p:txBody>
      </p:sp>
      <p:sp>
        <p:nvSpPr>
          <p:cNvPr id="7" name="CasellaDiTesto 6"/>
          <p:cNvSpPr txBox="1"/>
          <p:nvPr/>
        </p:nvSpPr>
        <p:spPr>
          <a:xfrm>
            <a:off x="7195128" y="4581236"/>
            <a:ext cx="1884216" cy="369332"/>
          </a:xfrm>
          <a:prstGeom prst="rect">
            <a:avLst/>
          </a:prstGeom>
          <a:solidFill>
            <a:srgbClr val="FFFF00"/>
          </a:solidFill>
        </p:spPr>
        <p:txBody>
          <a:bodyPr wrap="square" rtlCol="0">
            <a:spAutoFit/>
          </a:bodyPr>
          <a:lstStyle/>
          <a:p>
            <a:r>
              <a:rPr lang="it-IT" dirty="0" err="1" smtClean="0"/>
              <a:t>Deaths</a:t>
            </a:r>
            <a:r>
              <a:rPr lang="it-IT" dirty="0" smtClean="0"/>
              <a:t> </a:t>
            </a:r>
            <a:r>
              <a:rPr lang="it-IT" dirty="0" err="1" smtClean="0"/>
              <a:t>reviewed</a:t>
            </a:r>
            <a:r>
              <a:rPr lang="it-IT" dirty="0" smtClean="0"/>
              <a:t> </a:t>
            </a:r>
            <a:endParaRPr lang="it-IT" dirty="0"/>
          </a:p>
        </p:txBody>
      </p:sp>
      <p:sp>
        <p:nvSpPr>
          <p:cNvPr id="8" name="CasellaDiTesto 7"/>
          <p:cNvSpPr txBox="1"/>
          <p:nvPr/>
        </p:nvSpPr>
        <p:spPr>
          <a:xfrm>
            <a:off x="7116617" y="5200164"/>
            <a:ext cx="3676073" cy="369332"/>
          </a:xfrm>
          <a:prstGeom prst="rect">
            <a:avLst/>
          </a:prstGeom>
          <a:solidFill>
            <a:srgbClr val="FFFF00"/>
          </a:solidFill>
        </p:spPr>
        <p:txBody>
          <a:bodyPr wrap="square" rtlCol="0">
            <a:spAutoFit/>
          </a:bodyPr>
          <a:lstStyle/>
          <a:p>
            <a:r>
              <a:rPr lang="it-IT" dirty="0" err="1" smtClean="0"/>
              <a:t>Mentorship</a:t>
            </a:r>
            <a:r>
              <a:rPr lang="it-IT" dirty="0" smtClean="0"/>
              <a:t> </a:t>
            </a:r>
            <a:r>
              <a:rPr lang="it-IT" dirty="0" err="1" smtClean="0"/>
              <a:t>available</a:t>
            </a:r>
            <a:r>
              <a:rPr lang="it-IT" dirty="0" smtClean="0"/>
              <a:t> and </a:t>
            </a:r>
            <a:r>
              <a:rPr lang="it-IT" dirty="0" err="1" smtClean="0"/>
              <a:t>functional</a:t>
            </a:r>
            <a:endParaRPr lang="it-IT" dirty="0"/>
          </a:p>
        </p:txBody>
      </p:sp>
      <p:sp>
        <p:nvSpPr>
          <p:cNvPr id="9" name="CasellaDiTesto 8"/>
          <p:cNvSpPr txBox="1"/>
          <p:nvPr/>
        </p:nvSpPr>
        <p:spPr>
          <a:xfrm>
            <a:off x="7116617" y="3685309"/>
            <a:ext cx="4106440" cy="646331"/>
          </a:xfrm>
          <a:prstGeom prst="rect">
            <a:avLst/>
          </a:prstGeom>
          <a:solidFill>
            <a:srgbClr val="FFFF00"/>
          </a:solidFill>
        </p:spPr>
        <p:txBody>
          <a:bodyPr wrap="square" rtlCol="0">
            <a:spAutoFit/>
          </a:bodyPr>
          <a:lstStyle/>
          <a:p>
            <a:r>
              <a:rPr lang="it-IT" dirty="0" err="1" smtClean="0"/>
              <a:t>Proper</a:t>
            </a:r>
            <a:r>
              <a:rPr lang="it-IT" dirty="0" smtClean="0"/>
              <a:t> Administration of </a:t>
            </a:r>
            <a:r>
              <a:rPr lang="it-IT" dirty="0" err="1" smtClean="0"/>
              <a:t>prescribed</a:t>
            </a:r>
            <a:r>
              <a:rPr lang="it-IT" dirty="0" smtClean="0"/>
              <a:t> </a:t>
            </a:r>
            <a:r>
              <a:rPr lang="it-IT" dirty="0" err="1" smtClean="0"/>
              <a:t>Therapy</a:t>
            </a:r>
            <a:endParaRPr lang="it-IT" dirty="0"/>
          </a:p>
        </p:txBody>
      </p:sp>
    </p:spTree>
    <p:extLst>
      <p:ext uri="{BB962C8B-B14F-4D97-AF65-F5344CB8AC3E}">
        <p14:creationId xmlns:p14="http://schemas.microsoft.com/office/powerpoint/2010/main" val="35565998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err="1"/>
              <a:t>Checklist</a:t>
            </a:r>
            <a:r>
              <a:rPr lang="it-IT" dirty="0"/>
              <a:t>: Emergency </a:t>
            </a:r>
            <a:r>
              <a:rPr lang="it-IT" dirty="0" err="1" smtClean="0"/>
              <a:t>readiness</a:t>
            </a:r>
            <a:endParaRPr lang="it-IT" dirty="0"/>
          </a:p>
        </p:txBody>
      </p:sp>
      <p:graphicFrame>
        <p:nvGraphicFramePr>
          <p:cNvPr id="5" name="Tabella 4"/>
          <p:cNvGraphicFramePr>
            <a:graphicFrameLocks noGrp="1"/>
          </p:cNvGraphicFramePr>
          <p:nvPr>
            <p:extLst>
              <p:ext uri="{D42A27DB-BD31-4B8C-83A1-F6EECF244321}">
                <p14:modId xmlns:p14="http://schemas.microsoft.com/office/powerpoint/2010/main" val="1897383636"/>
              </p:ext>
            </p:extLst>
          </p:nvPr>
        </p:nvGraphicFramePr>
        <p:xfrm>
          <a:off x="750770" y="1690688"/>
          <a:ext cx="10866922" cy="4344353"/>
        </p:xfrm>
        <a:graphic>
          <a:graphicData uri="http://schemas.openxmlformats.org/drawingml/2006/table">
            <a:tbl>
              <a:tblPr firstRow="1" firstCol="1" bandRow="1">
                <a:tableStyleId>{5C22544A-7EE6-4342-B048-85BDC9FD1C3A}</a:tableStyleId>
              </a:tblPr>
              <a:tblGrid>
                <a:gridCol w="4242488">
                  <a:extLst>
                    <a:ext uri="{9D8B030D-6E8A-4147-A177-3AD203B41FA5}">
                      <a16:colId xmlns:a16="http://schemas.microsoft.com/office/drawing/2014/main" val="1589536290"/>
                    </a:ext>
                  </a:extLst>
                </a:gridCol>
                <a:gridCol w="2984315">
                  <a:extLst>
                    <a:ext uri="{9D8B030D-6E8A-4147-A177-3AD203B41FA5}">
                      <a16:colId xmlns:a16="http://schemas.microsoft.com/office/drawing/2014/main" val="1337454980"/>
                    </a:ext>
                  </a:extLst>
                </a:gridCol>
                <a:gridCol w="1262221">
                  <a:extLst>
                    <a:ext uri="{9D8B030D-6E8A-4147-A177-3AD203B41FA5}">
                      <a16:colId xmlns:a16="http://schemas.microsoft.com/office/drawing/2014/main" val="2996192110"/>
                    </a:ext>
                  </a:extLst>
                </a:gridCol>
                <a:gridCol w="914888">
                  <a:extLst>
                    <a:ext uri="{9D8B030D-6E8A-4147-A177-3AD203B41FA5}">
                      <a16:colId xmlns:a16="http://schemas.microsoft.com/office/drawing/2014/main" val="809521583"/>
                    </a:ext>
                  </a:extLst>
                </a:gridCol>
                <a:gridCol w="1463010">
                  <a:extLst>
                    <a:ext uri="{9D8B030D-6E8A-4147-A177-3AD203B41FA5}">
                      <a16:colId xmlns:a16="http://schemas.microsoft.com/office/drawing/2014/main" val="2877059109"/>
                    </a:ext>
                  </a:extLst>
                </a:gridCol>
              </a:tblGrid>
              <a:tr h="665975">
                <a:tc>
                  <a:txBody>
                    <a:bodyPr/>
                    <a:lstStyle/>
                    <a:p>
                      <a:pPr algn="ctr">
                        <a:spcAft>
                          <a:spcPts val="0"/>
                        </a:spcAft>
                      </a:pPr>
                      <a:r>
                        <a:rPr lang="en-US" sz="1000">
                          <a:effectLst/>
                        </a:rPr>
                        <a:t>CHECKLIST ITEMS</a:t>
                      </a:r>
                      <a:endParaRPr lang="it-IT" sz="12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nchor="ctr"/>
                </a:tc>
                <a:tc>
                  <a:txBody>
                    <a:bodyPr/>
                    <a:lstStyle/>
                    <a:p>
                      <a:pPr algn="ctr">
                        <a:lnSpc>
                          <a:spcPct val="107000"/>
                        </a:lnSpc>
                        <a:spcAft>
                          <a:spcPts val="0"/>
                        </a:spcAft>
                        <a:tabLst>
                          <a:tab pos="2546350" algn="l"/>
                        </a:tabLst>
                      </a:pPr>
                      <a:r>
                        <a:rPr lang="en-GB" sz="1000" dirty="0">
                          <a:effectLst/>
                        </a:rPr>
                        <a:t>CRITERIA FOR SCORING INDICATORS</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tabLst>
                          <a:tab pos="2546350" algn="l"/>
                        </a:tabLst>
                      </a:pPr>
                      <a:r>
                        <a:rPr lang="en-GB" sz="1000">
                          <a:effectLst/>
                        </a:rPr>
                        <a:t>SCORE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tabLst>
                          <a:tab pos="2546350" algn="l"/>
                        </a:tabLst>
                      </a:pPr>
                      <a:r>
                        <a:rPr lang="en-GB" sz="1000">
                          <a:effectLst/>
                        </a:rPr>
                        <a:t>SCORE OBTAINED</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tabLst>
                          <a:tab pos="2743200" algn="ctr"/>
                          <a:tab pos="5486400" algn="r"/>
                        </a:tabLst>
                      </a:pPr>
                      <a:r>
                        <a:rPr lang="en-US" sz="1000">
                          <a:effectLst/>
                        </a:rPr>
                        <a:t>SCORING JUSTIFICATION</a:t>
                      </a:r>
                      <a:endParaRPr lang="it-IT" sz="1100">
                        <a:effectLst/>
                        <a:latin typeface="Times New Roman" panose="02020603050405020304" pitchFamily="18"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302428813"/>
                  </a:ext>
                </a:extLst>
              </a:tr>
              <a:tr h="1687614">
                <a:tc>
                  <a:txBody>
                    <a:bodyPr/>
                    <a:lstStyle/>
                    <a:p>
                      <a:pPr>
                        <a:spcAft>
                          <a:spcPts val="0"/>
                        </a:spcAft>
                      </a:pPr>
                      <a:r>
                        <a:rPr lang="en-US" sz="2400" dirty="0">
                          <a:solidFill>
                            <a:srgbClr val="FFFF00"/>
                          </a:solidFill>
                          <a:effectLst/>
                        </a:rPr>
                        <a:t>Emergency CUPBOARD ready</a:t>
                      </a:r>
                      <a:endParaRPr lang="it-IT" sz="2400" dirty="0">
                        <a:solidFill>
                          <a:srgbClr val="FFFF00"/>
                        </a:solidFill>
                        <a:effectLst/>
                      </a:endParaRPr>
                    </a:p>
                    <a:p>
                      <a:pPr>
                        <a:lnSpc>
                          <a:spcPct val="107000"/>
                        </a:lnSpc>
                        <a:spcAft>
                          <a:spcPts val="0"/>
                        </a:spcAft>
                        <a:tabLst>
                          <a:tab pos="2546350" algn="l"/>
                        </a:tabLst>
                      </a:pPr>
                      <a:r>
                        <a:rPr lang="en-GB" sz="1000" dirty="0">
                          <a:effectLst/>
                        </a:rPr>
                        <a:t>1) Emergency equipment checklist filled and signed correctly at each shift 2) emergency drugs and equipment present on the box in the shelf, not expired, functioning, clean, dust free and easily accessible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a:effectLst/>
                        </a:rPr>
                        <a:t>Kalongo, not a trolley but a BOX with drugs &amp; Equipment</a:t>
                      </a:r>
                      <a:endParaRPr lang="it-IT" sz="1100">
                        <a:effectLst/>
                      </a:endParaRPr>
                    </a:p>
                    <a:p>
                      <a:pPr>
                        <a:lnSpc>
                          <a:spcPct val="107000"/>
                        </a:lnSpc>
                        <a:spcAft>
                          <a:spcPts val="0"/>
                        </a:spcAft>
                        <a:tabLst>
                          <a:tab pos="2546350" algn="l"/>
                        </a:tabLst>
                      </a:pPr>
                      <a:r>
                        <a:rPr lang="en-GB" sz="1000">
                          <a:effectLst/>
                        </a:rPr>
                        <a:t>Are preparing basic guidelines for emergency according to international  standards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tabLst>
                          <a:tab pos="2546350" algn="l"/>
                        </a:tabLst>
                      </a:pPr>
                      <a:r>
                        <a:rPr lang="en-GB" sz="1000" dirty="0">
                          <a:effectLst/>
                        </a:rPr>
                        <a:t>0-4</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spcAft>
                          <a:spcPts val="0"/>
                        </a:spcAft>
                        <a:tabLst>
                          <a:tab pos="2743200" algn="ctr"/>
                          <a:tab pos="5486400" algn="r"/>
                        </a:tabLst>
                      </a:pPr>
                      <a:r>
                        <a:rPr lang="en-US" sz="1000">
                          <a:effectLst/>
                        </a:rPr>
                        <a:t>Trolley not there, equipment: a new Ambu with sized masks</a:t>
                      </a:r>
                      <a:endParaRPr lang="it-IT" sz="1100">
                        <a:effectLst/>
                      </a:endParaRPr>
                    </a:p>
                    <a:p>
                      <a:pPr>
                        <a:lnSpc>
                          <a:spcPct val="107000"/>
                        </a:lnSpc>
                        <a:spcAft>
                          <a:spcPts val="0"/>
                        </a:spcAft>
                        <a:tabLst>
                          <a:tab pos="2546350" algn="l"/>
                        </a:tabLst>
                      </a:pPr>
                      <a:r>
                        <a:rPr lang="en-GB" sz="1000">
                          <a:effectLst/>
                        </a:rPr>
                        <a:t>In Charge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91911385"/>
                  </a:ext>
                </a:extLst>
              </a:tr>
              <a:tr h="1665336">
                <a:tc>
                  <a:txBody>
                    <a:bodyPr/>
                    <a:lstStyle/>
                    <a:p>
                      <a:pPr>
                        <a:spcAft>
                          <a:spcPts val="0"/>
                        </a:spcAft>
                      </a:pPr>
                      <a:r>
                        <a:rPr lang="en-US" sz="2000" dirty="0">
                          <a:solidFill>
                            <a:srgbClr val="FFFF00"/>
                          </a:solidFill>
                          <a:effectLst/>
                        </a:rPr>
                        <a:t>Emergency protocols available and known </a:t>
                      </a:r>
                      <a:endParaRPr lang="it-IT" sz="2000" dirty="0">
                        <a:solidFill>
                          <a:srgbClr val="FFFF00"/>
                        </a:solidFill>
                        <a:effectLst/>
                      </a:endParaRPr>
                    </a:p>
                    <a:p>
                      <a:pPr>
                        <a:lnSpc>
                          <a:spcPct val="107000"/>
                        </a:lnSpc>
                        <a:spcAft>
                          <a:spcPts val="0"/>
                        </a:spcAft>
                        <a:tabLst>
                          <a:tab pos="2546350" algn="l"/>
                        </a:tabLst>
                      </a:pPr>
                      <a:r>
                        <a:rPr lang="en-GB" sz="1000" dirty="0">
                          <a:effectLst/>
                        </a:rPr>
                        <a:t>1) staff trained on the protocols  3) Students know it and trained 4) updated and consistent National and International Standards 4) key parts hanging on the wall close to emergency trolley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a:effectLst/>
                        </a:rPr>
                        <a:t>Refer to  Lacor-made booklet  Updated WHO guidelines available in Kalongo.</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tabLst>
                          <a:tab pos="2546350" algn="l"/>
                        </a:tabLst>
                      </a:pPr>
                      <a:r>
                        <a:rPr lang="en-GB" sz="1000">
                          <a:effectLst/>
                        </a:rPr>
                        <a:t>0-4</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a:effectLst/>
                        </a:rPr>
                        <a:t>Posters-Cartoon in preparation (dr.Smarrazzo)</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8929217"/>
                  </a:ext>
                </a:extLst>
              </a:tr>
              <a:tr h="325428">
                <a:tc>
                  <a:txBody>
                    <a:bodyPr/>
                    <a:lstStyle/>
                    <a:p>
                      <a:pPr>
                        <a:spcAft>
                          <a:spcPts val="0"/>
                        </a:spcAft>
                      </a:pPr>
                      <a:r>
                        <a:rPr lang="en-US" sz="1000">
                          <a:effectLst/>
                        </a:rPr>
                        <a:t>TOTAL SCORE</a:t>
                      </a:r>
                      <a:endParaRPr lang="it-IT" sz="12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nchor="ctr"/>
                </a:tc>
                <a:tc>
                  <a:txBody>
                    <a:bodyPr/>
                    <a:lstStyle/>
                    <a:p>
                      <a:pP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tabLst>
                          <a:tab pos="2546350" algn="l"/>
                        </a:tabLst>
                      </a:pPr>
                      <a:r>
                        <a:rPr lang="en-GB" sz="1000">
                          <a:effectLst/>
                        </a:rPr>
                        <a:t>8</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9921224"/>
                  </a:ext>
                </a:extLst>
              </a:tr>
            </a:tbl>
          </a:graphicData>
        </a:graphic>
      </p:graphicFrame>
    </p:spTree>
    <p:extLst>
      <p:ext uri="{BB962C8B-B14F-4D97-AF65-F5344CB8AC3E}">
        <p14:creationId xmlns:p14="http://schemas.microsoft.com/office/powerpoint/2010/main" val="22395268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err="1"/>
              <a:t>Checklist</a:t>
            </a:r>
            <a:r>
              <a:rPr lang="it-IT" dirty="0"/>
              <a:t>: Training</a:t>
            </a:r>
          </a:p>
        </p:txBody>
      </p:sp>
      <p:graphicFrame>
        <p:nvGraphicFramePr>
          <p:cNvPr id="5" name="Tabella 4"/>
          <p:cNvGraphicFramePr>
            <a:graphicFrameLocks noGrp="1"/>
          </p:cNvGraphicFramePr>
          <p:nvPr>
            <p:extLst>
              <p:ext uri="{D42A27DB-BD31-4B8C-83A1-F6EECF244321}">
                <p14:modId xmlns:p14="http://schemas.microsoft.com/office/powerpoint/2010/main" val="2107174805"/>
              </p:ext>
            </p:extLst>
          </p:nvPr>
        </p:nvGraphicFramePr>
        <p:xfrm>
          <a:off x="838200" y="1542472"/>
          <a:ext cx="10515599" cy="4231996"/>
        </p:xfrm>
        <a:graphic>
          <a:graphicData uri="http://schemas.openxmlformats.org/drawingml/2006/table">
            <a:tbl>
              <a:tblPr firstRow="1" firstCol="1" bandRow="1">
                <a:tableStyleId>{5C22544A-7EE6-4342-B048-85BDC9FD1C3A}</a:tableStyleId>
              </a:tblPr>
              <a:tblGrid>
                <a:gridCol w="4216581">
                  <a:extLst>
                    <a:ext uri="{9D8B030D-6E8A-4147-A177-3AD203B41FA5}">
                      <a16:colId xmlns:a16="http://schemas.microsoft.com/office/drawing/2014/main" val="226994228"/>
                    </a:ext>
                  </a:extLst>
                </a:gridCol>
                <a:gridCol w="1665636">
                  <a:extLst>
                    <a:ext uri="{9D8B030D-6E8A-4147-A177-3AD203B41FA5}">
                      <a16:colId xmlns:a16="http://schemas.microsoft.com/office/drawing/2014/main" val="804654839"/>
                    </a:ext>
                  </a:extLst>
                </a:gridCol>
                <a:gridCol w="885310">
                  <a:extLst>
                    <a:ext uri="{9D8B030D-6E8A-4147-A177-3AD203B41FA5}">
                      <a16:colId xmlns:a16="http://schemas.microsoft.com/office/drawing/2014/main" val="4176604463"/>
                    </a:ext>
                  </a:extLst>
                </a:gridCol>
                <a:gridCol w="1443917">
                  <a:extLst>
                    <a:ext uri="{9D8B030D-6E8A-4147-A177-3AD203B41FA5}">
                      <a16:colId xmlns:a16="http://schemas.microsoft.com/office/drawing/2014/main" val="127221892"/>
                    </a:ext>
                  </a:extLst>
                </a:gridCol>
                <a:gridCol w="2304155">
                  <a:extLst>
                    <a:ext uri="{9D8B030D-6E8A-4147-A177-3AD203B41FA5}">
                      <a16:colId xmlns:a16="http://schemas.microsoft.com/office/drawing/2014/main" val="2008133296"/>
                    </a:ext>
                  </a:extLst>
                </a:gridCol>
              </a:tblGrid>
              <a:tr h="234508">
                <a:tc>
                  <a:txBody>
                    <a:bodyPr/>
                    <a:lstStyle/>
                    <a:p>
                      <a:pPr algn="ctr">
                        <a:lnSpc>
                          <a:spcPct val="107000"/>
                        </a:lnSpc>
                        <a:spcAft>
                          <a:spcPts val="0"/>
                        </a:spcAft>
                      </a:pPr>
                      <a:r>
                        <a:rPr lang="en-GB" sz="1100">
                          <a:effectLst/>
                        </a:rPr>
                        <a:t>CHECKLIST ITEMS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2546350" algn="l"/>
                        </a:tabLst>
                      </a:pPr>
                      <a:r>
                        <a:rPr lang="en-GB" sz="1000">
                          <a:effectLst/>
                        </a:rPr>
                        <a:t>SCORE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0912993"/>
                  </a:ext>
                </a:extLst>
              </a:tr>
              <a:tr h="1105313">
                <a:tc>
                  <a:txBody>
                    <a:bodyPr/>
                    <a:lstStyle/>
                    <a:p>
                      <a:pPr>
                        <a:lnSpc>
                          <a:spcPct val="107000"/>
                        </a:lnSpc>
                        <a:spcAft>
                          <a:spcPts val="0"/>
                        </a:spcAft>
                      </a:pPr>
                      <a:r>
                        <a:rPr lang="en-GB" sz="2400" dirty="0">
                          <a:solidFill>
                            <a:srgbClr val="FFFF00"/>
                          </a:solidFill>
                          <a:effectLst/>
                        </a:rPr>
                        <a:t>Student Nurses</a:t>
                      </a:r>
                      <a:endParaRPr lang="it-IT" sz="2400" dirty="0">
                        <a:solidFill>
                          <a:srgbClr val="FFFF00"/>
                        </a:solidFill>
                        <a:effectLst/>
                      </a:endParaRPr>
                    </a:p>
                    <a:p>
                      <a:pPr>
                        <a:lnSpc>
                          <a:spcPct val="107000"/>
                        </a:lnSpc>
                        <a:spcAft>
                          <a:spcPts val="0"/>
                        </a:spcAft>
                      </a:pPr>
                      <a:r>
                        <a:rPr lang="en-GB" sz="1000" dirty="0">
                          <a:effectLst/>
                        </a:rPr>
                        <a:t>Give basic written guidelines at entry</a:t>
                      </a:r>
                      <a:endParaRPr lang="it-IT" sz="1100" dirty="0">
                        <a:effectLst/>
                      </a:endParaRPr>
                    </a:p>
                    <a:p>
                      <a:pPr>
                        <a:lnSpc>
                          <a:spcPct val="107000"/>
                        </a:lnSpc>
                        <a:spcAft>
                          <a:spcPts val="0"/>
                        </a:spcAft>
                      </a:pPr>
                      <a:r>
                        <a:rPr lang="en-GB" sz="1000" dirty="0">
                          <a:effectLst/>
                        </a:rPr>
                        <a:t>Students are exposed to basic nursing procedures</a:t>
                      </a:r>
                      <a:endParaRPr lang="it-IT" sz="1100" dirty="0">
                        <a:effectLst/>
                      </a:endParaRPr>
                    </a:p>
                    <a:p>
                      <a:pPr>
                        <a:lnSpc>
                          <a:spcPct val="107000"/>
                        </a:lnSpc>
                        <a:spcAft>
                          <a:spcPts val="0"/>
                        </a:spcAft>
                      </a:pPr>
                      <a:r>
                        <a:rPr lang="en-GB" sz="1000" dirty="0">
                          <a:effectLst/>
                        </a:rPr>
                        <a:t>Students actively collaborate to keep the objectives</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a:effectLst/>
                        </a:rPr>
                        <a:t>Acquire basic nursing skills, manage nursing report, sit with mothers also in overtime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2546350" algn="l"/>
                        </a:tabLst>
                      </a:pPr>
                      <a:r>
                        <a:rPr lang="en-GB" sz="1000">
                          <a:effectLst/>
                        </a:rPr>
                        <a:t> </a:t>
                      </a:r>
                      <a:endParaRPr lang="it-IT" sz="1100">
                        <a:effectLst/>
                      </a:endParaRPr>
                    </a:p>
                    <a:p>
                      <a:pPr algn="ctr">
                        <a:lnSpc>
                          <a:spcPct val="107000"/>
                        </a:lnSpc>
                        <a:spcAft>
                          <a:spcPts val="0"/>
                        </a:spcAft>
                        <a:tabLst>
                          <a:tab pos="2546350" algn="l"/>
                        </a:tabLst>
                      </a:pPr>
                      <a:r>
                        <a:rPr lang="en-GB" sz="1000">
                          <a:effectLst/>
                        </a:rPr>
                        <a:t>0-3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2546350" algn="l"/>
                        </a:tabLst>
                      </a:pPr>
                      <a:r>
                        <a:rPr lang="en-GB" sz="10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5187951"/>
                  </a:ext>
                </a:extLst>
              </a:tr>
              <a:tr h="1328356">
                <a:tc>
                  <a:txBody>
                    <a:bodyPr/>
                    <a:lstStyle/>
                    <a:p>
                      <a:pPr>
                        <a:lnSpc>
                          <a:spcPct val="107000"/>
                        </a:lnSpc>
                        <a:spcAft>
                          <a:spcPts val="0"/>
                        </a:spcAft>
                      </a:pPr>
                      <a:r>
                        <a:rPr lang="en-GB" sz="2400" dirty="0">
                          <a:solidFill>
                            <a:srgbClr val="FFFF00"/>
                          </a:solidFill>
                          <a:effectLst/>
                        </a:rPr>
                        <a:t>Medical Students</a:t>
                      </a:r>
                      <a:r>
                        <a:rPr lang="en-GB" sz="1000" dirty="0">
                          <a:effectLst/>
                        </a:rPr>
                        <a:t>	</a:t>
                      </a:r>
                      <a:endParaRPr lang="it-IT" sz="1100" dirty="0">
                        <a:effectLst/>
                      </a:endParaRPr>
                    </a:p>
                    <a:p>
                      <a:pPr>
                        <a:lnSpc>
                          <a:spcPct val="107000"/>
                        </a:lnSpc>
                        <a:spcAft>
                          <a:spcPts val="0"/>
                        </a:spcAft>
                      </a:pPr>
                      <a:r>
                        <a:rPr lang="en-GB" sz="1000" dirty="0">
                          <a:effectLst/>
                        </a:rPr>
                        <a:t>Instruction of students about their task at entry</a:t>
                      </a:r>
                      <a:endParaRPr lang="it-IT" sz="1100" dirty="0">
                        <a:effectLst/>
                      </a:endParaRPr>
                    </a:p>
                    <a:p>
                      <a:pPr>
                        <a:lnSpc>
                          <a:spcPct val="107000"/>
                        </a:lnSpc>
                        <a:spcAft>
                          <a:spcPts val="0"/>
                        </a:spcAft>
                      </a:pPr>
                      <a:r>
                        <a:rPr lang="en-GB" sz="1000" dirty="0">
                          <a:effectLst/>
                        </a:rPr>
                        <a:t>Students are exposed to basic  protocols (locally available and listed)</a:t>
                      </a:r>
                      <a:endParaRPr lang="it-IT" sz="1100" dirty="0">
                        <a:effectLst/>
                      </a:endParaRPr>
                    </a:p>
                    <a:p>
                      <a:pPr>
                        <a:lnSpc>
                          <a:spcPct val="107000"/>
                        </a:lnSpc>
                        <a:spcAft>
                          <a:spcPts val="0"/>
                        </a:spcAft>
                      </a:pPr>
                      <a:r>
                        <a:rPr lang="en-GB" sz="1000" dirty="0">
                          <a:effectLst/>
                        </a:rPr>
                        <a:t>Students participate to reaching objectives</a:t>
                      </a:r>
                      <a:endParaRPr lang="it-IT" sz="1100" dirty="0">
                        <a:effectLst/>
                      </a:endParaRPr>
                    </a:p>
                    <a:p>
                      <a:pPr>
                        <a:lnSpc>
                          <a:spcPct val="107000"/>
                        </a:lnSpc>
                        <a:spcAft>
                          <a:spcPts val="0"/>
                        </a:spcAft>
                      </a:pPr>
                      <a:r>
                        <a:rPr lang="en-GB" sz="1000" dirty="0">
                          <a:effectLst/>
                        </a:rPr>
                        <a:t>Students participate to scheduled verification</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a:effectLst/>
                        </a:rPr>
                        <a:t>Sit at bedside, collect anamnesis, survey therapies, learn basic nursing procedures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2546350" algn="l"/>
                        </a:tabLst>
                      </a:pPr>
                      <a:r>
                        <a:rPr lang="en-GB" sz="1000">
                          <a:effectLst/>
                        </a:rPr>
                        <a:t> </a:t>
                      </a:r>
                      <a:endParaRPr lang="it-IT" sz="1100">
                        <a:effectLst/>
                      </a:endParaRPr>
                    </a:p>
                    <a:p>
                      <a:pPr algn="ctr">
                        <a:lnSpc>
                          <a:spcPct val="107000"/>
                        </a:lnSpc>
                        <a:spcAft>
                          <a:spcPts val="0"/>
                        </a:spcAft>
                        <a:tabLst>
                          <a:tab pos="2546350" algn="l"/>
                        </a:tabLst>
                      </a:pPr>
                      <a:r>
                        <a:rPr lang="en-GB" sz="1000">
                          <a:effectLst/>
                        </a:rPr>
                        <a:t> </a:t>
                      </a:r>
                      <a:endParaRPr lang="it-IT" sz="1100">
                        <a:effectLst/>
                      </a:endParaRPr>
                    </a:p>
                    <a:p>
                      <a:pPr algn="ctr">
                        <a:lnSpc>
                          <a:spcPct val="107000"/>
                        </a:lnSpc>
                        <a:spcAft>
                          <a:spcPts val="0"/>
                        </a:spcAft>
                        <a:tabLst>
                          <a:tab pos="2546350" algn="l"/>
                        </a:tabLst>
                      </a:pPr>
                      <a:r>
                        <a:rPr lang="en-GB" sz="1000">
                          <a:effectLst/>
                        </a:rPr>
                        <a:t>0-3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2546350" algn="l"/>
                        </a:tabLst>
                      </a:pPr>
                      <a:r>
                        <a:rPr lang="en-GB" sz="1000">
                          <a:effectLst/>
                        </a:rPr>
                        <a:t>Medical students have to participate to the 8,30-9,30 ward meeting. Immediately allocated to a specific line of patients. To be cared for along the term</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4614247"/>
                  </a:ext>
                </a:extLst>
              </a:tr>
              <a:tr h="1350678">
                <a:tc>
                  <a:txBody>
                    <a:bodyPr/>
                    <a:lstStyle/>
                    <a:p>
                      <a:pPr>
                        <a:lnSpc>
                          <a:spcPct val="107000"/>
                        </a:lnSpc>
                        <a:spcAft>
                          <a:spcPts val="0"/>
                        </a:spcAft>
                      </a:pPr>
                      <a:r>
                        <a:rPr lang="en-GB" sz="2400" dirty="0">
                          <a:solidFill>
                            <a:srgbClr val="FFFF00"/>
                          </a:solidFill>
                          <a:effectLst/>
                        </a:rPr>
                        <a:t>Post-Doc	</a:t>
                      </a:r>
                      <a:endParaRPr lang="it-IT" sz="2400" dirty="0">
                        <a:solidFill>
                          <a:srgbClr val="FFFF00"/>
                        </a:solidFill>
                        <a:effectLst/>
                      </a:endParaRPr>
                    </a:p>
                    <a:p>
                      <a:pPr>
                        <a:lnSpc>
                          <a:spcPct val="107000"/>
                        </a:lnSpc>
                        <a:spcAft>
                          <a:spcPts val="0"/>
                        </a:spcAft>
                      </a:pPr>
                      <a:r>
                        <a:rPr lang="en-GB" sz="1000" dirty="0">
                          <a:effectLst/>
                        </a:rPr>
                        <a:t>Residents acquire responsibility of medical objectives</a:t>
                      </a:r>
                      <a:endParaRPr lang="it-IT" sz="1100" dirty="0">
                        <a:effectLst/>
                      </a:endParaRPr>
                    </a:p>
                    <a:p>
                      <a:pPr>
                        <a:lnSpc>
                          <a:spcPct val="107000"/>
                        </a:lnSpc>
                        <a:spcAft>
                          <a:spcPts val="0"/>
                        </a:spcAft>
                      </a:pPr>
                      <a:r>
                        <a:rPr lang="en-GB" sz="1000" dirty="0">
                          <a:effectLst/>
                        </a:rPr>
                        <a:t>Regular audit on clinical forms to comply with 'Outcome' listed items</a:t>
                      </a:r>
                      <a:endParaRPr lang="it-IT" sz="1100" dirty="0">
                        <a:effectLst/>
                      </a:endParaRPr>
                    </a:p>
                    <a:p>
                      <a:pPr>
                        <a:lnSpc>
                          <a:spcPct val="107000"/>
                        </a:lnSpc>
                        <a:spcAft>
                          <a:spcPts val="0"/>
                        </a:spcAft>
                      </a:pPr>
                      <a:r>
                        <a:rPr lang="en-GB" sz="1000" dirty="0">
                          <a:effectLst/>
                        </a:rPr>
                        <a:t>Resident participate to data collection and reporting</a:t>
                      </a:r>
                      <a:endParaRPr lang="it-IT" sz="1100" dirty="0">
                        <a:effectLst/>
                      </a:endParaRPr>
                    </a:p>
                    <a:p>
                      <a:pPr>
                        <a:lnSpc>
                          <a:spcPct val="107000"/>
                        </a:lnSpc>
                        <a:spcAft>
                          <a:spcPts val="0"/>
                        </a:spcAft>
                      </a:pPr>
                      <a:r>
                        <a:rPr lang="en-GB" sz="1000" dirty="0">
                          <a:effectLst/>
                        </a:rPr>
                        <a:t>Residents interact regularly with nursing staff</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a:effectLst/>
                        </a:rPr>
                        <a:t>Presentation of cases at morning meeting</a:t>
                      </a:r>
                      <a:endParaRPr lang="it-IT" sz="1100">
                        <a:effectLst/>
                      </a:endParaRPr>
                    </a:p>
                    <a:p>
                      <a:pPr>
                        <a:lnSpc>
                          <a:spcPct val="107000"/>
                        </a:lnSpc>
                        <a:spcAft>
                          <a:spcPts val="0"/>
                        </a:spcAft>
                        <a:tabLst>
                          <a:tab pos="2546350" algn="l"/>
                        </a:tabLst>
                      </a:pPr>
                      <a:r>
                        <a:rPr lang="en-GB" sz="1000">
                          <a:effectLst/>
                        </a:rPr>
                        <a:t>Participate to the application of protocols</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2546350" algn="l"/>
                        </a:tabLst>
                      </a:pPr>
                      <a:r>
                        <a:rPr lang="en-GB" sz="1000">
                          <a:effectLst/>
                        </a:rPr>
                        <a:t> </a:t>
                      </a:r>
                      <a:endParaRPr lang="it-IT" sz="1100">
                        <a:effectLst/>
                      </a:endParaRPr>
                    </a:p>
                    <a:p>
                      <a:pPr algn="ctr">
                        <a:lnSpc>
                          <a:spcPct val="107000"/>
                        </a:lnSpc>
                        <a:spcAft>
                          <a:spcPts val="0"/>
                        </a:spcAft>
                        <a:tabLst>
                          <a:tab pos="2546350" algn="l"/>
                        </a:tabLst>
                      </a:pPr>
                      <a:r>
                        <a:rPr lang="en-GB" sz="1000">
                          <a:effectLst/>
                        </a:rPr>
                        <a:t> </a:t>
                      </a:r>
                      <a:endParaRPr lang="it-IT" sz="1100">
                        <a:effectLst/>
                      </a:endParaRPr>
                    </a:p>
                    <a:p>
                      <a:pPr algn="ctr">
                        <a:lnSpc>
                          <a:spcPct val="107000"/>
                        </a:lnSpc>
                        <a:spcAft>
                          <a:spcPts val="0"/>
                        </a:spcAft>
                        <a:tabLst>
                          <a:tab pos="2546350" algn="l"/>
                        </a:tabLst>
                      </a:pPr>
                      <a:r>
                        <a:rPr lang="en-GB" sz="1000">
                          <a:effectLst/>
                        </a:rPr>
                        <a:t>0-3</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9521019"/>
                  </a:ext>
                </a:extLst>
              </a:tr>
              <a:tr h="213141">
                <a:tc>
                  <a:txBody>
                    <a:bodyPr/>
                    <a:lstStyle/>
                    <a:p>
                      <a:pPr>
                        <a:lnSpc>
                          <a:spcPct val="107000"/>
                        </a:lnSpc>
                        <a:spcAft>
                          <a:spcPts val="0"/>
                        </a:spcAft>
                      </a:pPr>
                      <a:r>
                        <a:rPr lang="en-GB" sz="1000">
                          <a:effectLst/>
                        </a:rPr>
                        <a:t>TOTAL SCORE</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tabLst>
                          <a:tab pos="2546350" algn="l"/>
                        </a:tabLst>
                      </a:pPr>
                      <a:r>
                        <a:rPr lang="en-GB" sz="10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tabLst>
                          <a:tab pos="2546350" algn="l"/>
                        </a:tabLst>
                      </a:pPr>
                      <a:r>
                        <a:rPr lang="en-GB" sz="1000">
                          <a:effectLst/>
                        </a:rPr>
                        <a:t>9</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2546350" algn="l"/>
                        </a:tabLst>
                      </a:pPr>
                      <a:r>
                        <a:rPr lang="en-GB" sz="10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tabLst>
                          <a:tab pos="2546350" algn="l"/>
                        </a:tabLst>
                      </a:pPr>
                      <a:r>
                        <a:rPr lang="en-GB" sz="10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93463157"/>
                  </a:ext>
                </a:extLst>
              </a:tr>
            </a:tbl>
          </a:graphicData>
        </a:graphic>
      </p:graphicFrame>
    </p:spTree>
    <p:extLst>
      <p:ext uri="{BB962C8B-B14F-4D97-AF65-F5344CB8AC3E}">
        <p14:creationId xmlns:p14="http://schemas.microsoft.com/office/powerpoint/2010/main" val="2716746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567748"/>
          </a:xfrm>
          <a:solidFill>
            <a:srgbClr val="FFC000"/>
          </a:solidFill>
        </p:spPr>
        <p:txBody>
          <a:bodyPr>
            <a:normAutofit fontScale="90000"/>
          </a:bodyPr>
          <a:lstStyle/>
          <a:p>
            <a:r>
              <a:rPr lang="it-IT" dirty="0" smtClean="0"/>
              <a:t>DIAGNOSIS OF THE CHILDREN ADMITTED </a:t>
            </a:r>
            <a:endParaRPr lang="it-IT" dirty="0"/>
          </a:p>
        </p:txBody>
      </p:sp>
      <p:graphicFrame>
        <p:nvGraphicFramePr>
          <p:cNvPr id="3" name="Tabella 2"/>
          <p:cNvGraphicFramePr>
            <a:graphicFrameLocks noGrp="1"/>
          </p:cNvGraphicFramePr>
          <p:nvPr>
            <p:extLst>
              <p:ext uri="{D42A27DB-BD31-4B8C-83A1-F6EECF244321}">
                <p14:modId xmlns:p14="http://schemas.microsoft.com/office/powerpoint/2010/main" val="3879870231"/>
              </p:ext>
            </p:extLst>
          </p:nvPr>
        </p:nvGraphicFramePr>
        <p:xfrm>
          <a:off x="692727" y="1154544"/>
          <a:ext cx="9245599" cy="5851240"/>
        </p:xfrm>
        <a:graphic>
          <a:graphicData uri="http://schemas.openxmlformats.org/drawingml/2006/table">
            <a:tbl>
              <a:tblPr firstRow="1" firstCol="1" bandRow="1">
                <a:tableStyleId>{5C22544A-7EE6-4342-B048-85BDC9FD1C3A}</a:tableStyleId>
              </a:tblPr>
              <a:tblGrid>
                <a:gridCol w="2246836">
                  <a:extLst>
                    <a:ext uri="{9D8B030D-6E8A-4147-A177-3AD203B41FA5}">
                      <a16:colId xmlns:a16="http://schemas.microsoft.com/office/drawing/2014/main" val="2771338776"/>
                    </a:ext>
                  </a:extLst>
                </a:gridCol>
                <a:gridCol w="1239633">
                  <a:extLst>
                    <a:ext uri="{9D8B030D-6E8A-4147-A177-3AD203B41FA5}">
                      <a16:colId xmlns:a16="http://schemas.microsoft.com/office/drawing/2014/main" val="3340061680"/>
                    </a:ext>
                  </a:extLst>
                </a:gridCol>
                <a:gridCol w="1239633">
                  <a:extLst>
                    <a:ext uri="{9D8B030D-6E8A-4147-A177-3AD203B41FA5}">
                      <a16:colId xmlns:a16="http://schemas.microsoft.com/office/drawing/2014/main" val="2884135402"/>
                    </a:ext>
                  </a:extLst>
                </a:gridCol>
                <a:gridCol w="2040231">
                  <a:extLst>
                    <a:ext uri="{9D8B030D-6E8A-4147-A177-3AD203B41FA5}">
                      <a16:colId xmlns:a16="http://schemas.microsoft.com/office/drawing/2014/main" val="3798829036"/>
                    </a:ext>
                  </a:extLst>
                </a:gridCol>
                <a:gridCol w="1239633">
                  <a:extLst>
                    <a:ext uri="{9D8B030D-6E8A-4147-A177-3AD203B41FA5}">
                      <a16:colId xmlns:a16="http://schemas.microsoft.com/office/drawing/2014/main" val="1153377631"/>
                    </a:ext>
                  </a:extLst>
                </a:gridCol>
                <a:gridCol w="1239633">
                  <a:extLst>
                    <a:ext uri="{9D8B030D-6E8A-4147-A177-3AD203B41FA5}">
                      <a16:colId xmlns:a16="http://schemas.microsoft.com/office/drawing/2014/main" val="2210283898"/>
                    </a:ext>
                  </a:extLst>
                </a:gridCol>
              </a:tblGrid>
              <a:tr h="359645">
                <a:tc>
                  <a:txBody>
                    <a:bodyPr/>
                    <a:lstStyle/>
                    <a:p>
                      <a:pPr algn="ctr">
                        <a:lnSpc>
                          <a:spcPct val="107000"/>
                        </a:lnSpc>
                        <a:spcAft>
                          <a:spcPts val="0"/>
                        </a:spcAft>
                      </a:pPr>
                      <a:r>
                        <a:rPr lang="it-IT" sz="2000" dirty="0">
                          <a:effectLst/>
                        </a:rPr>
                        <a:t>LACOR</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gridSpan="2">
                  <a:txBody>
                    <a:bodyPr/>
                    <a:lstStyle/>
                    <a:p>
                      <a:pPr algn="ctr">
                        <a:lnSpc>
                          <a:spcPct val="107000"/>
                        </a:lnSpc>
                        <a:spcAft>
                          <a:spcPts val="0"/>
                        </a:spcAft>
                      </a:pPr>
                      <a:r>
                        <a:rPr lang="it-IT" sz="2000">
                          <a:effectLst/>
                        </a:rPr>
                        <a:t>YEAR</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it-IT"/>
                    </a:p>
                  </a:txBody>
                  <a:tcPr/>
                </a:tc>
                <a:tc>
                  <a:txBody>
                    <a:bodyPr/>
                    <a:lstStyle/>
                    <a:p>
                      <a:pPr algn="ctr">
                        <a:lnSpc>
                          <a:spcPct val="107000"/>
                        </a:lnSpc>
                        <a:spcAft>
                          <a:spcPts val="0"/>
                        </a:spcAft>
                      </a:pPr>
                      <a:r>
                        <a:rPr lang="it-IT" sz="2000" dirty="0">
                          <a:effectLst/>
                        </a:rPr>
                        <a:t>KALONGO</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it-IT" sz="2000">
                          <a:effectLst/>
                        </a:rPr>
                        <a:t>YEAR</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it-IT"/>
                    </a:p>
                  </a:txBody>
                  <a:tcPr/>
                </a:tc>
                <a:extLst>
                  <a:ext uri="{0D108BD9-81ED-4DB2-BD59-A6C34878D82A}">
                    <a16:rowId xmlns:a16="http://schemas.microsoft.com/office/drawing/2014/main" val="4187201987"/>
                  </a:ext>
                </a:extLst>
              </a:tr>
              <a:tr h="359645">
                <a:tc>
                  <a:txBody>
                    <a:bodyPr/>
                    <a:lstStyle/>
                    <a:p>
                      <a:pPr algn="ctr">
                        <a:lnSpc>
                          <a:spcPct val="107000"/>
                        </a:lnSpc>
                        <a:spcAft>
                          <a:spcPts val="0"/>
                        </a:spcAft>
                      </a:pPr>
                      <a:r>
                        <a:rPr lang="it-IT" sz="2000" dirty="0">
                          <a:effectLst/>
                        </a:rPr>
                        <a:t> </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800" b="1" dirty="0" smtClean="0">
                          <a:effectLst/>
                        </a:rPr>
                        <a:t>2016</a:t>
                      </a:r>
                      <a:endParaRPr lang="it-IT"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800" b="1" dirty="0" smtClean="0">
                          <a:effectLst/>
                        </a:rPr>
                        <a:t>2020</a:t>
                      </a:r>
                      <a:endParaRPr lang="it-IT"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800" b="1" dirty="0">
                          <a:effectLst/>
                        </a:rPr>
                        <a:t> </a:t>
                      </a:r>
                      <a:endParaRPr lang="it-IT"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800" b="1" dirty="0" smtClean="0">
                          <a:effectLst/>
                        </a:rPr>
                        <a:t>2016</a:t>
                      </a:r>
                      <a:endParaRPr lang="it-IT"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800" b="1" dirty="0" smtClean="0">
                          <a:effectLst/>
                        </a:rPr>
                        <a:t>2020</a:t>
                      </a:r>
                      <a:endParaRPr lang="it-IT"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054282001"/>
                  </a:ext>
                </a:extLst>
              </a:tr>
              <a:tr h="359645">
                <a:tc>
                  <a:txBody>
                    <a:bodyPr/>
                    <a:lstStyle/>
                    <a:p>
                      <a:pPr algn="ctr">
                        <a:lnSpc>
                          <a:spcPct val="107000"/>
                        </a:lnSpc>
                        <a:spcAft>
                          <a:spcPts val="0"/>
                        </a:spcAft>
                      </a:pPr>
                      <a:r>
                        <a:rPr lang="it-IT" sz="2000" dirty="0" err="1">
                          <a:effectLst/>
                        </a:rPr>
                        <a:t>Sepsis</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34</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4</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Pneumonia</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50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21</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91992098"/>
                  </a:ext>
                </a:extLst>
              </a:tr>
              <a:tr h="359645">
                <a:tc>
                  <a:txBody>
                    <a:bodyPr/>
                    <a:lstStyle/>
                    <a:p>
                      <a:pPr algn="ctr">
                        <a:lnSpc>
                          <a:spcPct val="107000"/>
                        </a:lnSpc>
                        <a:spcAft>
                          <a:spcPts val="0"/>
                        </a:spcAft>
                      </a:pPr>
                      <a:r>
                        <a:rPr lang="it-IT" sz="2000">
                          <a:effectLst/>
                        </a:rPr>
                        <a:t>Malaria</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33</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34</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Sepsis</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45</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9</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619016487"/>
                  </a:ext>
                </a:extLst>
              </a:tr>
              <a:tr h="359645">
                <a:tc>
                  <a:txBody>
                    <a:bodyPr/>
                    <a:lstStyle/>
                    <a:p>
                      <a:pPr algn="ctr">
                        <a:lnSpc>
                          <a:spcPct val="107000"/>
                        </a:lnSpc>
                        <a:spcAft>
                          <a:spcPts val="0"/>
                        </a:spcAft>
                      </a:pPr>
                      <a:r>
                        <a:rPr lang="it-IT" sz="2000" dirty="0" err="1">
                          <a:effectLst/>
                        </a:rPr>
                        <a:t>Diarrhea</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29</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Malaria</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40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27</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57259756"/>
                  </a:ext>
                </a:extLst>
              </a:tr>
              <a:tr h="359645">
                <a:tc>
                  <a:txBody>
                    <a:bodyPr/>
                    <a:lstStyle/>
                    <a:p>
                      <a:pPr algn="ctr">
                        <a:lnSpc>
                          <a:spcPct val="107000"/>
                        </a:lnSpc>
                        <a:spcAft>
                          <a:spcPts val="0"/>
                        </a:spcAft>
                      </a:pPr>
                      <a:r>
                        <a:rPr lang="it-IT" sz="2000" dirty="0">
                          <a:effectLst/>
                        </a:rPr>
                        <a:t>Pneumonia</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13</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5</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Diarrhea</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38</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10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14490373"/>
                  </a:ext>
                </a:extLst>
              </a:tr>
              <a:tr h="359645">
                <a:tc>
                  <a:txBody>
                    <a:bodyPr/>
                    <a:lstStyle/>
                    <a:p>
                      <a:pPr algn="ctr">
                        <a:lnSpc>
                          <a:spcPct val="107000"/>
                        </a:lnSpc>
                        <a:spcAft>
                          <a:spcPts val="0"/>
                        </a:spcAft>
                      </a:pPr>
                      <a:r>
                        <a:rPr lang="it-IT" sz="2000" dirty="0" err="1">
                          <a:effectLst/>
                        </a:rPr>
                        <a:t>Sickle</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11</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15</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Sickle</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24</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13</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33572904"/>
                  </a:ext>
                </a:extLst>
              </a:tr>
              <a:tr h="359645">
                <a:tc>
                  <a:txBody>
                    <a:bodyPr/>
                    <a:lstStyle/>
                    <a:p>
                      <a:pPr algn="ctr">
                        <a:lnSpc>
                          <a:spcPct val="107000"/>
                        </a:lnSpc>
                        <a:spcAft>
                          <a:spcPts val="0"/>
                        </a:spcAft>
                      </a:pPr>
                      <a:r>
                        <a:rPr lang="it-IT" sz="2000" dirty="0">
                          <a:effectLst/>
                        </a:rPr>
                        <a:t>Anemia</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10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7</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Meningitis</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4</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489270343"/>
                  </a:ext>
                </a:extLst>
              </a:tr>
              <a:tr h="359645">
                <a:tc>
                  <a:txBody>
                    <a:bodyPr/>
                    <a:lstStyle/>
                    <a:p>
                      <a:pPr algn="ctr">
                        <a:lnSpc>
                          <a:spcPct val="107000"/>
                        </a:lnSpc>
                        <a:spcAft>
                          <a:spcPts val="0"/>
                        </a:spcAft>
                      </a:pPr>
                      <a:r>
                        <a:rPr lang="it-IT" sz="2000" dirty="0" err="1">
                          <a:effectLst/>
                        </a:rPr>
                        <a:t>NeonatalSepsis</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7</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13</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URTI</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4</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6</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943717431"/>
                  </a:ext>
                </a:extLst>
              </a:tr>
              <a:tr h="359645">
                <a:tc>
                  <a:txBody>
                    <a:bodyPr/>
                    <a:lstStyle/>
                    <a:p>
                      <a:pPr algn="ctr">
                        <a:lnSpc>
                          <a:spcPct val="107000"/>
                        </a:lnSpc>
                        <a:spcAft>
                          <a:spcPts val="0"/>
                        </a:spcAft>
                      </a:pPr>
                      <a:r>
                        <a:rPr lang="it-IT" sz="2000" dirty="0">
                          <a:effectLst/>
                        </a:rPr>
                        <a:t>URTI</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5</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Malnutrition</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3</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177943834"/>
                  </a:ext>
                </a:extLst>
              </a:tr>
              <a:tr h="359645">
                <a:tc>
                  <a:txBody>
                    <a:bodyPr/>
                    <a:lstStyle/>
                    <a:p>
                      <a:pPr algn="ctr">
                        <a:lnSpc>
                          <a:spcPct val="107000"/>
                        </a:lnSpc>
                        <a:spcAft>
                          <a:spcPts val="0"/>
                        </a:spcAft>
                      </a:pPr>
                      <a:r>
                        <a:rPr lang="it-IT" sz="2000" dirty="0" err="1">
                          <a:effectLst/>
                        </a:rPr>
                        <a:t>Cerebral</a:t>
                      </a:r>
                      <a:r>
                        <a:rPr lang="it-IT" sz="2000" dirty="0">
                          <a:effectLst/>
                        </a:rPr>
                        <a:t> Malaria</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4</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Allergy</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387450930"/>
                  </a:ext>
                </a:extLst>
              </a:tr>
              <a:tr h="359645">
                <a:tc>
                  <a:txBody>
                    <a:bodyPr/>
                    <a:lstStyle/>
                    <a:p>
                      <a:pPr algn="ctr">
                        <a:lnSpc>
                          <a:spcPct val="107000"/>
                        </a:lnSpc>
                        <a:spcAft>
                          <a:spcPts val="0"/>
                        </a:spcAft>
                      </a:pPr>
                      <a:r>
                        <a:rPr lang="it-IT" sz="2000">
                          <a:effectLst/>
                        </a:rPr>
                        <a:t>Meningitis</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4</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Anemia</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8</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326086298"/>
                  </a:ext>
                </a:extLst>
              </a:tr>
              <a:tr h="359645">
                <a:tc>
                  <a:txBody>
                    <a:bodyPr/>
                    <a:lstStyle/>
                    <a:p>
                      <a:pPr algn="ctr">
                        <a:lnSpc>
                          <a:spcPct val="107000"/>
                        </a:lnSpc>
                        <a:spcAft>
                          <a:spcPts val="0"/>
                        </a:spcAft>
                      </a:pPr>
                      <a:r>
                        <a:rPr lang="it-IT" sz="2000" dirty="0" err="1">
                          <a:effectLst/>
                        </a:rPr>
                        <a:t>Hepatitis</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Bronchiolitis</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94934848"/>
                  </a:ext>
                </a:extLst>
              </a:tr>
              <a:tr h="359645">
                <a:tc>
                  <a:txBody>
                    <a:bodyPr/>
                    <a:lstStyle/>
                    <a:p>
                      <a:pPr algn="ctr">
                        <a:lnSpc>
                          <a:spcPct val="107000"/>
                        </a:lnSpc>
                        <a:spcAft>
                          <a:spcPts val="0"/>
                        </a:spcAft>
                      </a:pPr>
                      <a:r>
                        <a:rPr lang="it-IT" sz="2000" dirty="0" err="1">
                          <a:effectLst/>
                        </a:rPr>
                        <a:t>Ileus</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dirty="0">
                          <a:effectLst/>
                        </a:rPr>
                        <a:t>2</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dirty="0">
                          <a:effectLst/>
                        </a:rPr>
                        <a:t>0</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dirty="0" err="1">
                          <a:effectLst/>
                        </a:rPr>
                        <a:t>Convulsion</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0</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24588249"/>
                  </a:ext>
                </a:extLst>
              </a:tr>
              <a:tr h="359645">
                <a:tc>
                  <a:txBody>
                    <a:bodyPr/>
                    <a:lstStyle/>
                    <a:p>
                      <a:pPr algn="ctr">
                        <a:lnSpc>
                          <a:spcPct val="107000"/>
                        </a:lnSpc>
                        <a:spcAft>
                          <a:spcPts val="0"/>
                        </a:spcAft>
                      </a:pPr>
                      <a:r>
                        <a:rPr lang="it-IT" sz="2000" dirty="0" err="1">
                          <a:effectLst/>
                        </a:rPr>
                        <a:t>Other</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8</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29</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dirty="0" err="1">
                          <a:effectLst/>
                        </a:rPr>
                        <a:t>Other</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dirty="0">
                          <a:effectLst/>
                        </a:rPr>
                        <a:t>2</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dirty="0">
                          <a:effectLst/>
                        </a:rPr>
                        <a:t>17</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980053317"/>
                  </a:ext>
                </a:extLst>
              </a:tr>
              <a:tr h="359645">
                <a:tc>
                  <a:txBody>
                    <a:bodyPr/>
                    <a:lstStyle/>
                    <a:p>
                      <a:pPr algn="ctr">
                        <a:lnSpc>
                          <a:spcPct val="107000"/>
                        </a:lnSpc>
                        <a:spcAft>
                          <a:spcPts val="0"/>
                        </a:spcAft>
                      </a:pPr>
                      <a:r>
                        <a:rPr lang="it-IT" sz="2000">
                          <a:effectLst/>
                        </a:rPr>
                        <a:t>TOTAL</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162</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111</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TOTAL</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a:effectLst/>
                        </a:rPr>
                        <a:t>218</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2000" dirty="0">
                          <a:effectLst/>
                        </a:rPr>
                        <a:t>111</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820474068"/>
                  </a:ext>
                </a:extLst>
              </a:tr>
            </a:tbl>
          </a:graphicData>
        </a:graphic>
      </p:graphicFrame>
    </p:spTree>
    <p:extLst>
      <p:ext uri="{BB962C8B-B14F-4D97-AF65-F5344CB8AC3E}">
        <p14:creationId xmlns:p14="http://schemas.microsoft.com/office/powerpoint/2010/main" val="3903413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46652"/>
            <a:ext cx="10515600" cy="1325563"/>
          </a:xfrm>
          <a:solidFill>
            <a:srgbClr val="FFFF00"/>
          </a:solidFill>
        </p:spPr>
        <p:txBody>
          <a:bodyPr/>
          <a:lstStyle/>
          <a:p>
            <a:pPr algn="ctr"/>
            <a:r>
              <a:rPr lang="it-IT" dirty="0" smtClean="0"/>
              <a:t> SITUATION AFTER THE PROJECT RBF</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491" y="2339110"/>
            <a:ext cx="10058400" cy="4023360"/>
          </a:xfrm>
          <a:prstGeom prst="rect">
            <a:avLst/>
          </a:prstGeom>
        </p:spPr>
      </p:pic>
    </p:spTree>
    <p:extLst>
      <p:ext uri="{BB962C8B-B14F-4D97-AF65-F5344CB8AC3E}">
        <p14:creationId xmlns:p14="http://schemas.microsoft.com/office/powerpoint/2010/main" val="9624848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320_095505.jpg"/>
          <p:cNvPicPr>
            <a:picLocks noGrp="1" noChangeAspect="1"/>
          </p:cNvPicPr>
          <p:nvPr isPhoto="1"/>
        </p:nvPicPr>
        <p:blipFill>
          <a:blip r:embed="rId2" cstate="print">
            <a:lum/>
          </a:blip>
          <a:stretch>
            <a:fillRect/>
          </a:stretch>
        </p:blipFill>
        <p:spPr>
          <a:xfrm>
            <a:off x="1524000" y="0"/>
            <a:ext cx="9144000" cy="6858000"/>
          </a:xfrm>
          <a:prstGeom prst="rect">
            <a:avLst/>
          </a:prstGeom>
          <a:noFill/>
          <a:ln>
            <a:noFill/>
          </a:ln>
        </p:spPr>
      </p:pic>
      <p:sp>
        <p:nvSpPr>
          <p:cNvPr id="6" name="CasellaDiTesto 5"/>
          <p:cNvSpPr txBox="1"/>
          <p:nvPr/>
        </p:nvSpPr>
        <p:spPr>
          <a:xfrm>
            <a:off x="2095473" y="428605"/>
            <a:ext cx="7108869" cy="369332"/>
          </a:xfrm>
          <a:prstGeom prst="rect">
            <a:avLst/>
          </a:prstGeom>
          <a:solidFill>
            <a:srgbClr val="FFFF00"/>
          </a:solidFill>
        </p:spPr>
        <p:txBody>
          <a:bodyPr wrap="none" rtlCol="0">
            <a:spAutoFit/>
          </a:bodyPr>
          <a:lstStyle/>
          <a:p>
            <a:r>
              <a:rPr lang="it-IT" dirty="0" err="1" smtClean="0"/>
              <a:t>Weekly</a:t>
            </a:r>
            <a:r>
              <a:rPr lang="it-IT" dirty="0" smtClean="0"/>
              <a:t> </a:t>
            </a:r>
            <a:r>
              <a:rPr lang="it-IT" dirty="0" err="1" smtClean="0"/>
              <a:t>meetings</a:t>
            </a:r>
            <a:r>
              <a:rPr lang="it-IT" dirty="0" smtClean="0"/>
              <a:t> to </a:t>
            </a:r>
            <a:r>
              <a:rPr lang="it-IT" dirty="0" err="1" smtClean="0"/>
              <a:t>discuss</a:t>
            </a:r>
            <a:r>
              <a:rPr lang="it-IT" dirty="0" smtClean="0"/>
              <a:t> general management with </a:t>
            </a:r>
            <a:r>
              <a:rPr lang="it-IT" dirty="0" err="1" smtClean="0"/>
              <a:t>doctors</a:t>
            </a:r>
            <a:r>
              <a:rPr lang="it-IT" dirty="0" smtClean="0"/>
              <a:t> and </a:t>
            </a:r>
            <a:r>
              <a:rPr lang="it-IT" dirty="0" err="1" smtClean="0"/>
              <a:t>nurses</a:t>
            </a:r>
            <a:endParaRPr lang="it-IT" dirty="0"/>
          </a:p>
        </p:txBody>
      </p:sp>
    </p:spTree>
    <p:extLst>
      <p:ext uri="{BB962C8B-B14F-4D97-AF65-F5344CB8AC3E}">
        <p14:creationId xmlns:p14="http://schemas.microsoft.com/office/powerpoint/2010/main" val="1856044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1928">
            <a:extLst>
              <a:ext uri="{FF2B5EF4-FFF2-40B4-BE49-F238E27FC236}">
                <a16:creationId xmlns:a16="http://schemas.microsoft.com/office/drawing/2014/main" id="{80269297-E957-4B55-8845-67E2504108C3}"/>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
        <p:nvSpPr>
          <p:cNvPr id="4" name="CasellaDiTesto 3"/>
          <p:cNvSpPr txBox="1"/>
          <p:nvPr/>
        </p:nvSpPr>
        <p:spPr>
          <a:xfrm>
            <a:off x="3431704" y="427588"/>
            <a:ext cx="5328592" cy="400110"/>
          </a:xfrm>
          <a:prstGeom prst="rect">
            <a:avLst/>
          </a:prstGeom>
          <a:solidFill>
            <a:srgbClr val="FFFF00"/>
          </a:solidFill>
        </p:spPr>
        <p:txBody>
          <a:bodyPr wrap="square" rtlCol="0">
            <a:spAutoFit/>
          </a:bodyPr>
          <a:lstStyle/>
          <a:p>
            <a:pPr algn="ctr"/>
            <a:r>
              <a:rPr lang="it-IT" sz="2000" dirty="0"/>
              <a:t>LESS BED SHARING – INDIVIDUAL EQUIPMENTS</a:t>
            </a:r>
          </a:p>
        </p:txBody>
      </p:sp>
    </p:spTree>
    <p:extLst>
      <p:ext uri="{BB962C8B-B14F-4D97-AF65-F5344CB8AC3E}">
        <p14:creationId xmlns:p14="http://schemas.microsoft.com/office/powerpoint/2010/main" val="13773643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1927">
            <a:extLst>
              <a:ext uri="{FF2B5EF4-FFF2-40B4-BE49-F238E27FC236}">
                <a16:creationId xmlns:a16="http://schemas.microsoft.com/office/drawing/2014/main" id="{92A58FED-495B-4612-AD8D-4C156CF841A2}"/>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
        <p:nvSpPr>
          <p:cNvPr id="4" name="CasellaDiTesto 3"/>
          <p:cNvSpPr txBox="1"/>
          <p:nvPr/>
        </p:nvSpPr>
        <p:spPr>
          <a:xfrm>
            <a:off x="3431704" y="427588"/>
            <a:ext cx="5328592" cy="400110"/>
          </a:xfrm>
          <a:prstGeom prst="rect">
            <a:avLst/>
          </a:prstGeom>
          <a:solidFill>
            <a:srgbClr val="FFFF00"/>
          </a:solidFill>
        </p:spPr>
        <p:txBody>
          <a:bodyPr wrap="square" rtlCol="0">
            <a:spAutoFit/>
          </a:bodyPr>
          <a:lstStyle/>
          <a:p>
            <a:pPr algn="ctr"/>
            <a:r>
              <a:rPr lang="it-IT" sz="2000" dirty="0"/>
              <a:t>OXIGEN WIDELY  AND INDIVIDUALLY AVAILABLE</a:t>
            </a:r>
          </a:p>
        </p:txBody>
      </p:sp>
    </p:spTree>
    <p:extLst>
      <p:ext uri="{BB962C8B-B14F-4D97-AF65-F5344CB8AC3E}">
        <p14:creationId xmlns:p14="http://schemas.microsoft.com/office/powerpoint/2010/main" val="42803726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881784"/>
          </a:xfrm>
          <a:solidFill>
            <a:schemeClr val="accent2"/>
          </a:solidFill>
        </p:spPr>
        <p:txBody>
          <a:bodyPr/>
          <a:lstStyle/>
          <a:p>
            <a:r>
              <a:rPr lang="it-IT" dirty="0" err="1" smtClean="0"/>
              <a:t>Outcome</a:t>
            </a:r>
            <a:r>
              <a:rPr lang="it-IT" dirty="0" smtClean="0"/>
              <a:t> of </a:t>
            </a:r>
            <a:r>
              <a:rPr lang="it-IT" dirty="0" err="1" smtClean="0"/>
              <a:t>Internazional</a:t>
            </a:r>
            <a:r>
              <a:rPr lang="it-IT" dirty="0" smtClean="0"/>
              <a:t> </a:t>
            </a:r>
            <a:r>
              <a:rPr lang="it-IT" dirty="0" err="1" smtClean="0"/>
              <a:t>Solidarity</a:t>
            </a:r>
            <a:r>
              <a:rPr lang="it-IT" dirty="0" smtClean="0"/>
              <a:t> </a:t>
            </a:r>
            <a:r>
              <a:rPr lang="it-IT" dirty="0" err="1" smtClean="0"/>
              <a:t>Projects</a:t>
            </a:r>
            <a:r>
              <a:rPr lang="it-IT" dirty="0" smtClean="0"/>
              <a:t> </a:t>
            </a:r>
            <a:endParaRPr lang="it-IT" dirty="0"/>
          </a:p>
        </p:txBody>
      </p:sp>
      <p:sp>
        <p:nvSpPr>
          <p:cNvPr id="3" name="Segnaposto contenuto 2"/>
          <p:cNvSpPr>
            <a:spLocks noGrp="1"/>
          </p:cNvSpPr>
          <p:nvPr>
            <p:ph idx="1"/>
          </p:nvPr>
        </p:nvSpPr>
        <p:spPr>
          <a:xfrm>
            <a:off x="838200" y="1403927"/>
            <a:ext cx="10515600" cy="4773036"/>
          </a:xfrm>
        </p:spPr>
        <p:txBody>
          <a:bodyPr/>
          <a:lstStyle/>
          <a:p>
            <a:pPr lvl="0"/>
            <a:r>
              <a:rPr lang="it-IT" b="1" dirty="0" err="1" smtClean="0"/>
              <a:t>Why</a:t>
            </a:r>
            <a:r>
              <a:rPr lang="it-IT" b="1" dirty="0" smtClean="0"/>
              <a:t> :</a:t>
            </a:r>
            <a:r>
              <a:rPr lang="it-IT" dirty="0" smtClean="0"/>
              <a:t> </a:t>
            </a:r>
            <a:r>
              <a:rPr lang="it-IT" dirty="0"/>
              <a:t>Joseph </a:t>
            </a:r>
            <a:r>
              <a:rPr lang="it-IT" dirty="0" err="1"/>
              <a:t>Ki</a:t>
            </a:r>
            <a:r>
              <a:rPr lang="it-IT" dirty="0"/>
              <a:t>-Zerbo, </a:t>
            </a:r>
            <a:r>
              <a:rPr lang="it-IT" dirty="0" err="1" smtClean="0"/>
              <a:t>african</a:t>
            </a:r>
            <a:r>
              <a:rPr lang="it-IT" dirty="0" smtClean="0"/>
              <a:t> </a:t>
            </a:r>
            <a:r>
              <a:rPr lang="it-IT" dirty="0" err="1" smtClean="0"/>
              <a:t>filosofer</a:t>
            </a:r>
            <a:r>
              <a:rPr lang="it-IT" dirty="0" smtClean="0"/>
              <a:t>, </a:t>
            </a:r>
            <a:r>
              <a:rPr lang="it-IT" dirty="0" err="1" smtClean="0"/>
              <a:t>wrote</a:t>
            </a:r>
            <a:r>
              <a:rPr lang="it-IT" dirty="0" smtClean="0"/>
              <a:t>: </a:t>
            </a:r>
          </a:p>
          <a:p>
            <a:pPr lvl="0"/>
            <a:r>
              <a:rPr lang="it-IT" i="1" dirty="0" smtClean="0"/>
              <a:t>“ The </a:t>
            </a:r>
            <a:r>
              <a:rPr lang="it-IT" i="1" dirty="0" err="1" smtClean="0"/>
              <a:t>real</a:t>
            </a:r>
            <a:r>
              <a:rPr lang="it-IT" i="1" dirty="0" smtClean="0"/>
              <a:t> help </a:t>
            </a:r>
            <a:r>
              <a:rPr lang="it-IT" i="1" dirty="0" err="1" smtClean="0"/>
              <a:t>is</a:t>
            </a:r>
            <a:r>
              <a:rPr lang="it-IT" i="1" dirty="0" smtClean="0"/>
              <a:t> the </a:t>
            </a:r>
            <a:r>
              <a:rPr lang="it-IT" i="1" dirty="0" err="1" smtClean="0"/>
              <a:t>one</a:t>
            </a:r>
            <a:r>
              <a:rPr lang="it-IT" i="1" dirty="0" smtClean="0"/>
              <a:t> </a:t>
            </a:r>
            <a:r>
              <a:rPr lang="it-IT" i="1" dirty="0" err="1" smtClean="0"/>
              <a:t>that</a:t>
            </a:r>
            <a:r>
              <a:rPr lang="it-IT" i="1" dirty="0" smtClean="0"/>
              <a:t> </a:t>
            </a:r>
            <a:r>
              <a:rPr lang="it-IT" i="1" dirty="0" err="1" smtClean="0"/>
              <a:t>helps</a:t>
            </a:r>
            <a:r>
              <a:rPr lang="it-IT" i="1" dirty="0" smtClean="0"/>
              <a:t> to eliminate help ”</a:t>
            </a:r>
          </a:p>
          <a:p>
            <a:pPr lvl="0"/>
            <a:endParaRPr lang="it-IT" dirty="0"/>
          </a:p>
        </p:txBody>
      </p:sp>
      <p:sp>
        <p:nvSpPr>
          <p:cNvPr id="4" name="Rectangle 1"/>
          <p:cNvSpPr>
            <a:spLocks noChangeArrowheads="1"/>
          </p:cNvSpPr>
          <p:nvPr/>
        </p:nvSpPr>
        <p:spPr bwMode="auto">
          <a:xfrm>
            <a:off x="798945" y="2510603"/>
            <a:ext cx="9894455" cy="255968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1" i="1" u="none" strike="noStrike" cap="none" normalizeH="0" baseline="0" dirty="0" err="1" smtClean="0">
                <a:ln>
                  <a:noFill/>
                </a:ln>
                <a:solidFill>
                  <a:srgbClr val="202124"/>
                </a:solidFill>
                <a:effectLst/>
                <a:latin typeface="inherit"/>
              </a:rPr>
              <a:t>Failures</a:t>
            </a:r>
            <a:r>
              <a:rPr kumimoji="0" lang="it-IT" altLang="it-IT" sz="2400" b="1" i="1"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Unlimited</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assistance</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offered</a:t>
            </a:r>
            <a:r>
              <a:rPr kumimoji="0" lang="it-IT" altLang="it-IT" sz="2400" b="0" u="none" strike="noStrike" cap="none" normalizeH="0" baseline="0" dirty="0" smtClean="0">
                <a:ln>
                  <a:noFill/>
                </a:ln>
                <a:solidFill>
                  <a:srgbClr val="202124"/>
                </a:solidFill>
                <a:effectLst/>
                <a:latin typeface="inherit"/>
              </a:rPr>
              <a:t> to </a:t>
            </a:r>
            <a:r>
              <a:rPr kumimoji="0" lang="it-IT" altLang="it-IT" sz="2400" b="0" u="none" strike="noStrike" cap="none" normalizeH="0" baseline="0" dirty="0" err="1" smtClean="0">
                <a:ln>
                  <a:noFill/>
                </a:ln>
                <a:solidFill>
                  <a:srgbClr val="202124"/>
                </a:solidFill>
                <a:effectLst/>
                <a:latin typeface="inherit"/>
              </a:rPr>
              <a:t>African</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governments</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increased</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economic</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dependence</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encouraged</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corruption</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ultimately</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perpetuated</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poverty</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Dambisa</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Moyo</a:t>
            </a:r>
            <a:r>
              <a:rPr kumimoji="0" lang="it-IT" altLang="it-IT" sz="2400" b="0" u="none" strike="noStrike" cap="none" normalizeH="0" baseline="0" dirty="0" smtClean="0">
                <a:ln>
                  <a:noFill/>
                </a:ln>
                <a:solidFill>
                  <a:srgbClr val="202124"/>
                </a:solidFill>
                <a:effectLst/>
                <a:latin typeface="inherit"/>
              </a:rPr>
              <a:t>, Zambia, World </a:t>
            </a:r>
            <a:r>
              <a:rPr kumimoji="0" lang="it-IT" altLang="it-IT" sz="2400" b="0" u="none" strike="noStrike" cap="none" normalizeH="0" baseline="0" dirty="0" err="1" smtClean="0">
                <a:ln>
                  <a:noFill/>
                </a:ln>
                <a:solidFill>
                  <a:srgbClr val="202124"/>
                </a:solidFill>
                <a:effectLst/>
                <a:latin typeface="inherit"/>
              </a:rPr>
              <a:t>Bank</a:t>
            </a:r>
            <a:r>
              <a:rPr kumimoji="0" lang="it-IT" altLang="it-IT" sz="2400" b="0" u="none" strike="noStrike" cap="none" normalizeH="0" baseline="0" dirty="0" smtClean="0">
                <a:ln>
                  <a:noFill/>
                </a:ln>
                <a:solidFill>
                  <a:srgbClr val="202124"/>
                </a:solidFill>
                <a:effectLst/>
                <a:latin typeface="inherit"/>
              </a:rPr>
              <a:t> executive). </a:t>
            </a:r>
          </a:p>
          <a:p>
            <a:pPr marL="0" marR="0" lvl="0" indent="0" algn="l" defTabSz="914400" rtl="0" eaLnBrk="0" fontAlgn="base" latinLnBrk="0" hangingPunct="0">
              <a:lnSpc>
                <a:spcPct val="100000"/>
              </a:lnSpc>
              <a:spcBef>
                <a:spcPct val="0"/>
              </a:spcBef>
              <a:spcAft>
                <a:spcPct val="0"/>
              </a:spcAft>
              <a:buClrTx/>
              <a:buSzTx/>
              <a:buFontTx/>
              <a:buNone/>
              <a:tabLst/>
            </a:pPr>
            <a:endParaRPr lang="it-IT" altLang="it-IT" sz="2400" dirty="0">
              <a:solidFill>
                <a:srgbClr val="202124"/>
              </a:solidFill>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2400" b="0" u="none" strike="noStrike" cap="none" normalizeH="0" baseline="0" dirty="0" smtClean="0">
                <a:ln>
                  <a:noFill/>
                </a:ln>
                <a:solidFill>
                  <a:srgbClr val="202124"/>
                </a:solidFill>
                <a:effectLst/>
                <a:latin typeface="inherit"/>
              </a:rPr>
              <a:t>From 50 to 70% of the </a:t>
            </a:r>
            <a:r>
              <a:rPr kumimoji="0" lang="it-IT" altLang="it-IT" sz="2400" b="0" u="none" strike="noStrike" cap="none" normalizeH="0" baseline="0" dirty="0" err="1" smtClean="0">
                <a:ln>
                  <a:noFill/>
                </a:ln>
                <a:solidFill>
                  <a:srgbClr val="202124"/>
                </a:solidFill>
                <a:effectLst/>
                <a:latin typeface="inherit"/>
              </a:rPr>
              <a:t>cooperation</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interventions</a:t>
            </a:r>
            <a:r>
              <a:rPr kumimoji="0" lang="it-IT" altLang="it-IT" sz="2400" b="0" u="none" strike="noStrike" cap="none" normalizeH="0" baseline="0" dirty="0" smtClean="0">
                <a:ln>
                  <a:noFill/>
                </a:ln>
                <a:solidFill>
                  <a:srgbClr val="202124"/>
                </a:solidFill>
                <a:effectLst/>
                <a:latin typeface="inherit"/>
              </a:rPr>
              <a:t> in the last 20 </a:t>
            </a:r>
            <a:r>
              <a:rPr kumimoji="0" lang="it-IT" altLang="it-IT" sz="2400" b="0" u="none" strike="noStrike" cap="none" normalizeH="0" baseline="0" dirty="0" err="1" smtClean="0">
                <a:ln>
                  <a:noFill/>
                </a:ln>
                <a:solidFill>
                  <a:srgbClr val="202124"/>
                </a:solidFill>
                <a:effectLst/>
                <a:latin typeface="inherit"/>
              </a:rPr>
              <a:t>years</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have</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not</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achieved</a:t>
            </a:r>
            <a:r>
              <a:rPr kumimoji="0" lang="it-IT" altLang="it-IT" sz="2400" b="0" u="none" strike="noStrike" cap="none" normalizeH="0" baseline="0" dirty="0" smtClean="0">
                <a:ln>
                  <a:noFill/>
                </a:ln>
                <a:solidFill>
                  <a:srgbClr val="202124"/>
                </a:solidFill>
                <a:effectLst/>
                <a:latin typeface="inherit"/>
              </a:rPr>
              <a:t> the set </a:t>
            </a:r>
            <a:r>
              <a:rPr kumimoji="0" lang="it-IT" altLang="it-IT" sz="2400" b="0" u="none" strike="noStrike" cap="none" normalizeH="0" baseline="0" dirty="0" err="1" smtClean="0">
                <a:ln>
                  <a:noFill/>
                </a:ln>
                <a:solidFill>
                  <a:srgbClr val="202124"/>
                </a:solidFill>
                <a:effectLst/>
                <a:latin typeface="inherit"/>
              </a:rPr>
              <a:t>objectives</a:t>
            </a:r>
            <a:r>
              <a:rPr kumimoji="0" lang="it-IT" altLang="it-IT" sz="2400" b="0" u="none" strike="noStrike" cap="none" normalizeH="0" baseline="0" dirty="0" smtClean="0">
                <a:ln>
                  <a:noFill/>
                </a:ln>
                <a:solidFill>
                  <a:srgbClr val="202124"/>
                </a:solidFill>
                <a:effectLst/>
                <a:latin typeface="inherit"/>
              </a:rPr>
              <a:t> and </a:t>
            </a:r>
            <a:r>
              <a:rPr kumimoji="0" lang="it-IT" altLang="it-IT" sz="2400" b="0" u="none" strike="noStrike" cap="none" normalizeH="0" baseline="0" dirty="0" err="1" smtClean="0">
                <a:ln>
                  <a:noFill/>
                </a:ln>
                <a:solidFill>
                  <a:srgbClr val="202124"/>
                </a:solidFill>
                <a:effectLst/>
                <a:latin typeface="inherit"/>
              </a:rPr>
              <a:t>have</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not</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constantly</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changed</a:t>
            </a:r>
            <a:r>
              <a:rPr kumimoji="0" lang="it-IT" altLang="it-IT" sz="2400" b="0" u="none" strike="noStrike" cap="none" normalizeH="0" baseline="0" dirty="0" smtClean="0">
                <a:ln>
                  <a:noFill/>
                </a:ln>
                <a:solidFill>
                  <a:srgbClr val="202124"/>
                </a:solidFill>
                <a:effectLst/>
                <a:latin typeface="inherit"/>
              </a:rPr>
              <a:t> the </a:t>
            </a:r>
            <a:r>
              <a:rPr kumimoji="0" lang="it-IT" altLang="it-IT" sz="2400" b="0" u="none" strike="noStrike" cap="none" normalizeH="0" baseline="0" dirty="0" err="1" smtClean="0">
                <a:ln>
                  <a:noFill/>
                </a:ln>
                <a:solidFill>
                  <a:srgbClr val="202124"/>
                </a:solidFill>
                <a:effectLst/>
                <a:latin typeface="inherit"/>
              </a:rPr>
              <a:t>context</a:t>
            </a:r>
            <a:r>
              <a:rPr kumimoji="0" lang="it-IT" altLang="it-IT" sz="2400" b="0" u="none" strike="noStrike" cap="none" normalizeH="0" baseline="0" dirty="0" smtClean="0">
                <a:ln>
                  <a:noFill/>
                </a:ln>
                <a:solidFill>
                  <a:srgbClr val="202124"/>
                </a:solidFill>
                <a:effectLst/>
                <a:latin typeface="inherit"/>
              </a:rPr>
              <a:t> in </a:t>
            </a:r>
            <a:r>
              <a:rPr kumimoji="0" lang="it-IT" altLang="it-IT" sz="2400" b="0" u="none" strike="noStrike" cap="none" normalizeH="0" baseline="0" dirty="0" err="1" smtClean="0">
                <a:ln>
                  <a:noFill/>
                </a:ln>
                <a:solidFill>
                  <a:srgbClr val="202124"/>
                </a:solidFill>
                <a:effectLst/>
                <a:latin typeface="inherit"/>
              </a:rPr>
              <a:t>which</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they</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have</a:t>
            </a:r>
            <a:r>
              <a:rPr kumimoji="0" lang="it-IT" altLang="it-IT" sz="2400" b="0" u="none" strike="noStrike" cap="none" normalizeH="0" baseline="0" dirty="0" smtClean="0">
                <a:ln>
                  <a:noFill/>
                </a:ln>
                <a:solidFill>
                  <a:srgbClr val="202124"/>
                </a:solidFill>
                <a:effectLst/>
                <a:latin typeface="inherit"/>
              </a:rPr>
              <a:t> </a:t>
            </a:r>
            <a:r>
              <a:rPr kumimoji="0" lang="it-IT" altLang="it-IT" sz="2400" b="0" u="none" strike="noStrike" cap="none" normalizeH="0" baseline="0" dirty="0" err="1" smtClean="0">
                <a:ln>
                  <a:noFill/>
                </a:ln>
                <a:solidFill>
                  <a:srgbClr val="202124"/>
                </a:solidFill>
                <a:effectLst/>
                <a:latin typeface="inherit"/>
              </a:rPr>
              <a:t>operated</a:t>
            </a:r>
            <a:r>
              <a:rPr kumimoji="0" lang="it-IT" altLang="it-IT" sz="2400" b="0" u="none" strike="noStrike" cap="none" normalizeH="0" baseline="0" dirty="0" smtClean="0">
                <a:ln>
                  <a:noFill/>
                </a:ln>
                <a:solidFill>
                  <a:schemeClr val="tx1"/>
                </a:solidFill>
                <a:effectLst/>
              </a:rPr>
              <a:t> </a:t>
            </a:r>
            <a:endParaRPr kumimoji="0" lang="it-IT" altLang="it-IT" sz="2400" b="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020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1930">
            <a:extLst>
              <a:ext uri="{FF2B5EF4-FFF2-40B4-BE49-F238E27FC236}">
                <a16:creationId xmlns:a16="http://schemas.microsoft.com/office/drawing/2014/main" id="{DD8935DC-8709-4875-AB0D-FC05A8CA19DB}"/>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
        <p:nvSpPr>
          <p:cNvPr id="4" name="CasellaDiTesto 3"/>
          <p:cNvSpPr txBox="1"/>
          <p:nvPr/>
        </p:nvSpPr>
        <p:spPr>
          <a:xfrm>
            <a:off x="3431704" y="427588"/>
            <a:ext cx="5328592" cy="400110"/>
          </a:xfrm>
          <a:prstGeom prst="rect">
            <a:avLst/>
          </a:prstGeom>
          <a:solidFill>
            <a:srgbClr val="FFFF00"/>
          </a:solidFill>
        </p:spPr>
        <p:txBody>
          <a:bodyPr wrap="square" rtlCol="0">
            <a:spAutoFit/>
          </a:bodyPr>
          <a:lstStyle/>
          <a:p>
            <a:pPr algn="ctr"/>
            <a:r>
              <a:rPr lang="it-IT" sz="2000" dirty="0"/>
              <a:t>INTENSIVE CARE IMPROVED</a:t>
            </a:r>
          </a:p>
        </p:txBody>
      </p:sp>
    </p:spTree>
    <p:extLst>
      <p:ext uri="{BB962C8B-B14F-4D97-AF65-F5344CB8AC3E}">
        <p14:creationId xmlns:p14="http://schemas.microsoft.com/office/powerpoint/2010/main" val="25628783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1922">
            <a:extLst>
              <a:ext uri="{FF2B5EF4-FFF2-40B4-BE49-F238E27FC236}">
                <a16:creationId xmlns:a16="http://schemas.microsoft.com/office/drawing/2014/main" id="{6A72FFA8-193B-49A3-AE63-412781E2421A}"/>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
        <p:nvSpPr>
          <p:cNvPr id="2" name="CasellaDiTesto 1"/>
          <p:cNvSpPr txBox="1"/>
          <p:nvPr/>
        </p:nvSpPr>
        <p:spPr>
          <a:xfrm>
            <a:off x="3431704" y="427588"/>
            <a:ext cx="5328592" cy="400110"/>
          </a:xfrm>
          <a:prstGeom prst="rect">
            <a:avLst/>
          </a:prstGeom>
          <a:solidFill>
            <a:srgbClr val="FFFF00"/>
          </a:solidFill>
        </p:spPr>
        <p:txBody>
          <a:bodyPr wrap="square" rtlCol="0">
            <a:spAutoFit/>
          </a:bodyPr>
          <a:lstStyle/>
          <a:p>
            <a:pPr algn="ctr"/>
            <a:r>
              <a:rPr lang="it-IT" sz="2000" dirty="0"/>
              <a:t>ELECTRICAL SAFETY IMPROVED</a:t>
            </a:r>
          </a:p>
        </p:txBody>
      </p:sp>
    </p:spTree>
    <p:extLst>
      <p:ext uri="{BB962C8B-B14F-4D97-AF65-F5344CB8AC3E}">
        <p14:creationId xmlns:p14="http://schemas.microsoft.com/office/powerpoint/2010/main" val="26753292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1924">
            <a:extLst>
              <a:ext uri="{FF2B5EF4-FFF2-40B4-BE49-F238E27FC236}">
                <a16:creationId xmlns:a16="http://schemas.microsoft.com/office/drawing/2014/main" id="{4B47FFBF-85DC-4FAF-9D7B-2F8D4E40508A}"/>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
        <p:nvSpPr>
          <p:cNvPr id="4" name="CasellaDiTesto 3"/>
          <p:cNvSpPr txBox="1"/>
          <p:nvPr/>
        </p:nvSpPr>
        <p:spPr>
          <a:xfrm>
            <a:off x="3431704" y="427588"/>
            <a:ext cx="5328592" cy="400110"/>
          </a:xfrm>
          <a:prstGeom prst="rect">
            <a:avLst/>
          </a:prstGeom>
          <a:solidFill>
            <a:srgbClr val="FFFF00"/>
          </a:solidFill>
        </p:spPr>
        <p:txBody>
          <a:bodyPr wrap="square" rtlCol="0">
            <a:spAutoFit/>
          </a:bodyPr>
          <a:lstStyle/>
          <a:p>
            <a:pPr algn="ctr"/>
            <a:r>
              <a:rPr lang="it-IT" sz="2000" dirty="0"/>
              <a:t>WEIGHING SCALES AVAILABLE</a:t>
            </a:r>
          </a:p>
        </p:txBody>
      </p:sp>
    </p:spTree>
    <p:extLst>
      <p:ext uri="{BB962C8B-B14F-4D97-AF65-F5344CB8AC3E}">
        <p14:creationId xmlns:p14="http://schemas.microsoft.com/office/powerpoint/2010/main" val="42437575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1925">
            <a:extLst>
              <a:ext uri="{FF2B5EF4-FFF2-40B4-BE49-F238E27FC236}">
                <a16:creationId xmlns:a16="http://schemas.microsoft.com/office/drawing/2014/main" id="{D787D69B-AE55-4B33-AC69-C2EB7313740E}"/>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
        <p:nvSpPr>
          <p:cNvPr id="4" name="CasellaDiTesto 3"/>
          <p:cNvSpPr txBox="1"/>
          <p:nvPr/>
        </p:nvSpPr>
        <p:spPr>
          <a:xfrm>
            <a:off x="3431704" y="427588"/>
            <a:ext cx="5328592" cy="400110"/>
          </a:xfrm>
          <a:prstGeom prst="rect">
            <a:avLst/>
          </a:prstGeom>
          <a:solidFill>
            <a:srgbClr val="FFFF00"/>
          </a:solidFill>
        </p:spPr>
        <p:txBody>
          <a:bodyPr wrap="square" rtlCol="0">
            <a:spAutoFit/>
          </a:bodyPr>
          <a:lstStyle/>
          <a:p>
            <a:pPr algn="ctr"/>
            <a:r>
              <a:rPr lang="it-IT" sz="2000" dirty="0"/>
              <a:t>HAND WASHING IN USE</a:t>
            </a:r>
          </a:p>
        </p:txBody>
      </p:sp>
    </p:spTree>
    <p:extLst>
      <p:ext uri="{BB962C8B-B14F-4D97-AF65-F5344CB8AC3E}">
        <p14:creationId xmlns:p14="http://schemas.microsoft.com/office/powerpoint/2010/main" val="9672600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1929">
            <a:extLst>
              <a:ext uri="{FF2B5EF4-FFF2-40B4-BE49-F238E27FC236}">
                <a16:creationId xmlns:a16="http://schemas.microsoft.com/office/drawing/2014/main" id="{606199B7-E3D0-4692-A901-5B01C548E67A}"/>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
        <p:nvSpPr>
          <p:cNvPr id="4" name="CasellaDiTesto 3"/>
          <p:cNvSpPr txBox="1"/>
          <p:nvPr/>
        </p:nvSpPr>
        <p:spPr>
          <a:xfrm>
            <a:off x="3431704" y="427588"/>
            <a:ext cx="5328592" cy="400110"/>
          </a:xfrm>
          <a:prstGeom prst="rect">
            <a:avLst/>
          </a:prstGeom>
          <a:solidFill>
            <a:srgbClr val="FFFF00"/>
          </a:solidFill>
        </p:spPr>
        <p:txBody>
          <a:bodyPr wrap="square" rtlCol="0">
            <a:spAutoFit/>
          </a:bodyPr>
          <a:lstStyle/>
          <a:p>
            <a:pPr algn="ctr"/>
            <a:r>
              <a:rPr lang="it-IT" sz="2000" dirty="0"/>
              <a:t>WASTE MANAGEMENT IMPROVED</a:t>
            </a:r>
          </a:p>
        </p:txBody>
      </p:sp>
    </p:spTree>
    <p:extLst>
      <p:ext uri="{BB962C8B-B14F-4D97-AF65-F5344CB8AC3E}">
        <p14:creationId xmlns:p14="http://schemas.microsoft.com/office/powerpoint/2010/main" val="17702400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1933">
            <a:extLst>
              <a:ext uri="{FF2B5EF4-FFF2-40B4-BE49-F238E27FC236}">
                <a16:creationId xmlns:a16="http://schemas.microsoft.com/office/drawing/2014/main" id="{2A0279E6-19D3-4C7D-8112-3AF007200A69}"/>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
        <p:nvSpPr>
          <p:cNvPr id="4" name="CasellaDiTesto 3"/>
          <p:cNvSpPr txBox="1"/>
          <p:nvPr/>
        </p:nvSpPr>
        <p:spPr>
          <a:xfrm>
            <a:off x="3431704" y="427588"/>
            <a:ext cx="5328592" cy="400110"/>
          </a:xfrm>
          <a:prstGeom prst="rect">
            <a:avLst/>
          </a:prstGeom>
          <a:solidFill>
            <a:srgbClr val="FFFF00"/>
          </a:solidFill>
        </p:spPr>
        <p:txBody>
          <a:bodyPr wrap="square" rtlCol="0">
            <a:spAutoFit/>
          </a:bodyPr>
          <a:lstStyle/>
          <a:p>
            <a:pPr algn="ctr"/>
            <a:r>
              <a:rPr lang="it-IT" sz="2000" dirty="0"/>
              <a:t>INSTRUCTION FOR WASTE MANAGEMENT</a:t>
            </a:r>
          </a:p>
        </p:txBody>
      </p:sp>
    </p:spTree>
    <p:extLst>
      <p:ext uri="{BB962C8B-B14F-4D97-AF65-F5344CB8AC3E}">
        <p14:creationId xmlns:p14="http://schemas.microsoft.com/office/powerpoint/2010/main" val="41078962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G_1931">
            <a:extLst>
              <a:ext uri="{FF2B5EF4-FFF2-40B4-BE49-F238E27FC236}">
                <a16:creationId xmlns:a16="http://schemas.microsoft.com/office/drawing/2014/main" id="{74791AAA-474E-47E8-ACB9-098077A97C86}"/>
              </a:ext>
            </a:extLst>
          </p:cNvP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
        <p:nvSpPr>
          <p:cNvPr id="4" name="CasellaDiTesto 3"/>
          <p:cNvSpPr txBox="1"/>
          <p:nvPr/>
        </p:nvSpPr>
        <p:spPr>
          <a:xfrm>
            <a:off x="3431704" y="427588"/>
            <a:ext cx="5328592" cy="400110"/>
          </a:xfrm>
          <a:prstGeom prst="rect">
            <a:avLst/>
          </a:prstGeom>
          <a:solidFill>
            <a:srgbClr val="FFFF00"/>
          </a:solidFill>
        </p:spPr>
        <p:txBody>
          <a:bodyPr wrap="square" rtlCol="0">
            <a:spAutoFit/>
          </a:bodyPr>
          <a:lstStyle/>
          <a:p>
            <a:pPr algn="ctr"/>
            <a:r>
              <a:rPr lang="it-IT" sz="2000" dirty="0"/>
              <a:t>EMERGENCY CUPBOARD IMPROVED</a:t>
            </a:r>
          </a:p>
        </p:txBody>
      </p:sp>
    </p:spTree>
    <p:extLst>
      <p:ext uri="{BB962C8B-B14F-4D97-AF65-F5344CB8AC3E}">
        <p14:creationId xmlns:p14="http://schemas.microsoft.com/office/powerpoint/2010/main" val="12729645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200" y="365126"/>
            <a:ext cx="10515600" cy="1149638"/>
          </a:xfrm>
          <a:solidFill>
            <a:srgbClr val="FFFF00"/>
          </a:solidFill>
        </p:spPr>
        <p:txBody>
          <a:bodyPr>
            <a:normAutofit/>
          </a:bodyPr>
          <a:lstStyle/>
          <a:p>
            <a:pPr algn="ctr"/>
            <a:r>
              <a:rPr lang="it-IT" dirty="0" err="1" smtClean="0"/>
              <a:t>Increase</a:t>
            </a:r>
            <a:r>
              <a:rPr lang="it-IT" dirty="0" smtClean="0"/>
              <a:t> by time of the 5 </a:t>
            </a:r>
            <a:r>
              <a:rPr lang="it-IT" dirty="0" err="1" smtClean="0"/>
              <a:t>scores</a:t>
            </a:r>
            <a:r>
              <a:rPr lang="it-IT" dirty="0" smtClean="0"/>
              <a:t>  </a:t>
            </a:r>
            <a:r>
              <a:rPr lang="it-IT" dirty="0" err="1" smtClean="0"/>
              <a:t>at</a:t>
            </a:r>
            <a:r>
              <a:rPr lang="it-IT" dirty="0" smtClean="0"/>
              <a:t> </a:t>
            </a:r>
            <a:r>
              <a:rPr lang="it-IT" dirty="0" err="1" smtClean="0"/>
              <a:t>Lacor</a:t>
            </a:r>
            <a:r>
              <a:rPr lang="it-IT" dirty="0" smtClean="0"/>
              <a:t/>
            </a:r>
            <a:br>
              <a:rPr lang="it-IT" dirty="0" smtClean="0"/>
            </a:br>
            <a:r>
              <a:rPr lang="it-IT" sz="3100" dirty="0" smtClean="0"/>
              <a:t>3rd </a:t>
            </a:r>
            <a:r>
              <a:rPr lang="it-IT" sz="3100" dirty="0" err="1" smtClean="0"/>
              <a:t>degree</a:t>
            </a:r>
            <a:r>
              <a:rPr lang="it-IT" sz="3100" dirty="0" smtClean="0"/>
              <a:t> </a:t>
            </a:r>
            <a:r>
              <a:rPr lang="it-IT" sz="3100" dirty="0" err="1" smtClean="0"/>
              <a:t>polinomial</a:t>
            </a:r>
            <a:r>
              <a:rPr lang="it-IT" sz="3100" dirty="0" smtClean="0"/>
              <a:t> </a:t>
            </a:r>
            <a:r>
              <a:rPr lang="it-IT" sz="3100" dirty="0" err="1" smtClean="0"/>
              <a:t>fitted</a:t>
            </a:r>
            <a:endParaRPr lang="it-IT" sz="3100" dirty="0"/>
          </a:p>
        </p:txBody>
      </p:sp>
      <p:graphicFrame>
        <p:nvGraphicFramePr>
          <p:cNvPr id="6" name="Grafico 5"/>
          <p:cNvGraphicFramePr>
            <a:graphicFrameLocks/>
          </p:cNvGraphicFramePr>
          <p:nvPr>
            <p:extLst>
              <p:ext uri="{D42A27DB-BD31-4B8C-83A1-F6EECF244321}">
                <p14:modId xmlns:p14="http://schemas.microsoft.com/office/powerpoint/2010/main" val="4065005831"/>
              </p:ext>
            </p:extLst>
          </p:nvPr>
        </p:nvGraphicFramePr>
        <p:xfrm>
          <a:off x="1173018" y="1690688"/>
          <a:ext cx="9153237" cy="44884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639091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200" y="240145"/>
            <a:ext cx="10515600" cy="905165"/>
          </a:xfrm>
          <a:solidFill>
            <a:srgbClr val="FFFF00"/>
          </a:solidFill>
        </p:spPr>
        <p:txBody>
          <a:bodyPr>
            <a:normAutofit fontScale="90000"/>
          </a:bodyPr>
          <a:lstStyle/>
          <a:p>
            <a:pPr algn="ctr"/>
            <a:r>
              <a:rPr lang="it-IT" dirty="0" err="1"/>
              <a:t>Increase</a:t>
            </a:r>
            <a:r>
              <a:rPr lang="it-IT" dirty="0"/>
              <a:t> by time of the 5 </a:t>
            </a:r>
            <a:r>
              <a:rPr lang="it-IT" dirty="0" err="1"/>
              <a:t>scores</a:t>
            </a:r>
            <a:r>
              <a:rPr lang="it-IT" dirty="0"/>
              <a:t>  </a:t>
            </a:r>
            <a:r>
              <a:rPr lang="it-IT" dirty="0" err="1" smtClean="0"/>
              <a:t>at</a:t>
            </a:r>
            <a:r>
              <a:rPr lang="it-IT" dirty="0" smtClean="0"/>
              <a:t> </a:t>
            </a:r>
            <a:r>
              <a:rPr lang="it-IT" dirty="0" err="1" smtClean="0"/>
              <a:t>Kalongo</a:t>
            </a:r>
            <a:r>
              <a:rPr lang="it-IT" dirty="0" smtClean="0"/>
              <a:t/>
            </a:r>
            <a:br>
              <a:rPr lang="it-IT" dirty="0" smtClean="0"/>
            </a:br>
            <a:r>
              <a:rPr lang="it-IT" sz="3100" dirty="0" err="1" smtClean="0"/>
              <a:t>Exponential</a:t>
            </a:r>
            <a:r>
              <a:rPr lang="it-IT" sz="3100" dirty="0" smtClean="0"/>
              <a:t> model </a:t>
            </a:r>
            <a:r>
              <a:rPr lang="it-IT" sz="3100" dirty="0" err="1" smtClean="0"/>
              <a:t>fitted</a:t>
            </a:r>
            <a:endParaRPr lang="it-IT" sz="3100" dirty="0"/>
          </a:p>
        </p:txBody>
      </p:sp>
      <p:graphicFrame>
        <p:nvGraphicFramePr>
          <p:cNvPr id="6" name="Grafico 5"/>
          <p:cNvGraphicFramePr>
            <a:graphicFrameLocks/>
          </p:cNvGraphicFramePr>
          <p:nvPr>
            <p:extLst>
              <p:ext uri="{D42A27DB-BD31-4B8C-83A1-F6EECF244321}">
                <p14:modId xmlns:p14="http://schemas.microsoft.com/office/powerpoint/2010/main" val="91080128"/>
              </p:ext>
            </p:extLst>
          </p:nvPr>
        </p:nvGraphicFramePr>
        <p:xfrm>
          <a:off x="1117600" y="1145310"/>
          <a:ext cx="9393382" cy="50984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687594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tente\Documents\africa\presentazioni\UGANDA GULU LACOR 2018\PP KALONGO LACOR marzo 2018\KALONGO\P1040329.JPG"/>
          <p:cNvPicPr>
            <a:picLocks noChangeAspect="1" noChangeArrowheads="1"/>
          </p:cNvPicPr>
          <p:nvPr/>
        </p:nvPicPr>
        <p:blipFill>
          <a:blip r:embed="rId2"/>
          <a:srcRect/>
          <a:stretch>
            <a:fillRect/>
          </a:stretch>
        </p:blipFill>
        <p:spPr bwMode="auto">
          <a:xfrm>
            <a:off x="2309786" y="642918"/>
            <a:ext cx="7786742" cy="5839462"/>
          </a:xfrm>
          <a:prstGeom prst="rect">
            <a:avLst/>
          </a:prstGeom>
          <a:noFill/>
        </p:spPr>
      </p:pic>
      <p:sp>
        <p:nvSpPr>
          <p:cNvPr id="3" name="CasellaDiTesto 2"/>
          <p:cNvSpPr txBox="1"/>
          <p:nvPr/>
        </p:nvSpPr>
        <p:spPr>
          <a:xfrm>
            <a:off x="2666976" y="142852"/>
            <a:ext cx="6286544" cy="369332"/>
          </a:xfrm>
          <a:prstGeom prst="rect">
            <a:avLst/>
          </a:prstGeom>
          <a:solidFill>
            <a:srgbClr val="FFFF00"/>
          </a:solidFill>
        </p:spPr>
        <p:txBody>
          <a:bodyPr wrap="square" rtlCol="0">
            <a:spAutoFit/>
          </a:bodyPr>
          <a:lstStyle/>
          <a:p>
            <a:r>
              <a:rPr lang="it-IT" dirty="0" smtClean="0"/>
              <a:t>The ‘</a:t>
            </a:r>
            <a:r>
              <a:rPr lang="it-IT" dirty="0" err="1" smtClean="0"/>
              <a:t>old</a:t>
            </a:r>
            <a:r>
              <a:rPr lang="it-IT" dirty="0" smtClean="0"/>
              <a:t>’ </a:t>
            </a:r>
            <a:r>
              <a:rPr lang="it-IT" dirty="0" err="1" smtClean="0"/>
              <a:t>children’s</a:t>
            </a:r>
            <a:r>
              <a:rPr lang="it-IT" dirty="0" smtClean="0"/>
              <a:t> </a:t>
            </a:r>
            <a:r>
              <a:rPr lang="it-IT" dirty="0" err="1" smtClean="0"/>
              <a:t>Ward</a:t>
            </a:r>
            <a:r>
              <a:rPr lang="it-IT" dirty="0" smtClean="0"/>
              <a:t> in </a:t>
            </a:r>
            <a:r>
              <a:rPr lang="it-IT" dirty="0" err="1" smtClean="0"/>
              <a:t>Kalongo</a:t>
            </a:r>
            <a:r>
              <a:rPr lang="it-IT" dirty="0" smtClean="0"/>
              <a:t> 2018</a:t>
            </a:r>
            <a:endParaRPr lang="it-IT" dirty="0"/>
          </a:p>
        </p:txBody>
      </p:sp>
    </p:spTree>
    <p:extLst>
      <p:ext uri="{BB962C8B-B14F-4D97-AF65-F5344CB8AC3E}">
        <p14:creationId xmlns:p14="http://schemas.microsoft.com/office/powerpoint/2010/main" val="9401221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p:nvPr>
        </p:nvSpPr>
        <p:spPr bwMode="auto">
          <a:prstGeom prst="rect">
            <a:avLst/>
          </a:prstGeom>
          <a:solidFill>
            <a:schemeClr val="accent2"/>
          </a:solidFill>
          <a:ln>
            <a:noFill/>
          </a:ln>
          <a:effec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3600" b="0" i="0" u="none" strike="noStrike" cap="none" normalizeH="0" baseline="0" dirty="0" err="1" smtClean="0">
                <a:ln>
                  <a:noFill/>
                </a:ln>
                <a:solidFill>
                  <a:srgbClr val="202124"/>
                </a:solidFill>
                <a:effectLst/>
                <a:latin typeface="inherit"/>
              </a:rPr>
              <a:t>Improve</a:t>
            </a:r>
            <a:r>
              <a:rPr kumimoji="0" lang="it-IT" altLang="it-IT" sz="3600" b="0" i="0" u="none" strike="noStrike" cap="none" normalizeH="0" baseline="0" dirty="0" smtClean="0">
                <a:ln>
                  <a:noFill/>
                </a:ln>
                <a:solidFill>
                  <a:srgbClr val="202124"/>
                </a:solidFill>
                <a:effectLst/>
                <a:latin typeface="inherit"/>
              </a:rPr>
              <a:t> the </a:t>
            </a:r>
            <a:r>
              <a:rPr kumimoji="0" lang="it-IT" altLang="it-IT" sz="3600" b="0" i="0" u="none" strike="noStrike" cap="none" normalizeH="0" baseline="0" dirty="0" err="1" smtClean="0">
                <a:ln>
                  <a:noFill/>
                </a:ln>
                <a:solidFill>
                  <a:srgbClr val="202124"/>
                </a:solidFill>
                <a:effectLst/>
                <a:latin typeface="inherit"/>
              </a:rPr>
              <a:t>quality</a:t>
            </a:r>
            <a:r>
              <a:rPr kumimoji="0" lang="it-IT" altLang="it-IT" sz="3600" b="0" i="0" u="none" strike="noStrike" cap="none" normalizeH="0" baseline="0" dirty="0" smtClean="0">
                <a:ln>
                  <a:noFill/>
                </a:ln>
                <a:solidFill>
                  <a:srgbClr val="202124"/>
                </a:solidFill>
                <a:effectLst/>
                <a:latin typeface="inherit"/>
              </a:rPr>
              <a:t> of </a:t>
            </a:r>
            <a:r>
              <a:rPr kumimoji="0" lang="it-IT" altLang="it-IT" sz="3600" b="0" i="0" u="none" strike="noStrike" cap="none" normalizeH="0" baseline="0" dirty="0" err="1" smtClean="0">
                <a:ln>
                  <a:noFill/>
                </a:ln>
                <a:solidFill>
                  <a:srgbClr val="202124"/>
                </a:solidFill>
                <a:effectLst/>
                <a:latin typeface="inherit"/>
              </a:rPr>
              <a:t>pediatric</a:t>
            </a:r>
            <a:r>
              <a:rPr kumimoji="0" lang="it-IT" altLang="it-IT" sz="3600" b="0" i="0" u="none" strike="noStrike" cap="none" normalizeH="0" baseline="0" dirty="0" smtClean="0">
                <a:ln>
                  <a:noFill/>
                </a:ln>
                <a:solidFill>
                  <a:srgbClr val="202124"/>
                </a:solidFill>
                <a:effectLst/>
                <a:latin typeface="inherit"/>
              </a:rPr>
              <a:t> care</a:t>
            </a:r>
            <a:r>
              <a:rPr kumimoji="0" lang="it-IT" altLang="it-IT" sz="3600" b="0" i="0" u="none" strike="noStrike" cap="none" normalizeH="0" baseline="0" dirty="0" smtClean="0">
                <a:ln>
                  <a:noFill/>
                </a:ln>
                <a:solidFill>
                  <a:schemeClr val="tx1"/>
                </a:solidFill>
                <a:effectLst/>
              </a:rPr>
              <a:t> </a:t>
            </a:r>
            <a:endParaRPr kumimoji="0" lang="it-IT" altLang="it-IT" sz="3600" b="0" i="0" u="none" strike="noStrike" cap="none" normalizeH="0" baseline="0" dirty="0" smtClean="0">
              <a:ln>
                <a:noFill/>
              </a:ln>
              <a:solidFill>
                <a:schemeClr val="tx1"/>
              </a:solidFill>
              <a:effectLst/>
              <a:latin typeface="Arial" panose="020B0604020202020204" pitchFamily="34" charset="0"/>
            </a:endParaRPr>
          </a:p>
        </p:txBody>
      </p:sp>
      <p:sp>
        <p:nvSpPr>
          <p:cNvPr id="6" name="Segnaposto contenuto 5"/>
          <p:cNvSpPr>
            <a:spLocks noGrp="1"/>
          </p:cNvSpPr>
          <p:nvPr>
            <p:ph idx="1"/>
          </p:nvPr>
        </p:nvSpPr>
        <p:spPr/>
        <p:txBody>
          <a:bodyPr>
            <a:normAutofit lnSpcReduction="10000"/>
          </a:bodyPr>
          <a:lstStyle/>
          <a:p>
            <a:pPr marL="0" lvl="0" indent="0" eaLnBrk="0" fontAlgn="base" hangingPunct="0">
              <a:lnSpc>
                <a:spcPct val="100000"/>
              </a:lnSpc>
              <a:spcBef>
                <a:spcPct val="0"/>
              </a:spcBef>
              <a:spcAft>
                <a:spcPct val="0"/>
              </a:spcAft>
              <a:buNone/>
            </a:pPr>
            <a:r>
              <a:rPr lang="it-IT" altLang="it-IT" b="1" dirty="0" smtClean="0">
                <a:solidFill>
                  <a:srgbClr val="202124"/>
                </a:solidFill>
                <a:latin typeface="inherit"/>
              </a:rPr>
              <a:t>Save </a:t>
            </a:r>
            <a:r>
              <a:rPr lang="it-IT" altLang="it-IT" b="1" dirty="0" err="1" smtClean="0">
                <a:solidFill>
                  <a:srgbClr val="202124"/>
                </a:solidFill>
                <a:latin typeface="inherit"/>
              </a:rPr>
              <a:t>lives</a:t>
            </a:r>
            <a:r>
              <a:rPr lang="it-IT" altLang="it-IT" dirty="0" smtClean="0">
                <a:solidFill>
                  <a:srgbClr val="202124"/>
                </a:solidFill>
                <a:latin typeface="inherit"/>
              </a:rPr>
              <a:t>: </a:t>
            </a:r>
            <a:r>
              <a:rPr lang="it-IT" altLang="it-IT" i="1" dirty="0">
                <a:solidFill>
                  <a:srgbClr val="202124"/>
                </a:solidFill>
                <a:latin typeface="inherit"/>
              </a:rPr>
              <a:t>o</a:t>
            </a:r>
            <a:r>
              <a:rPr lang="it-IT" altLang="it-IT" i="1" dirty="0" smtClean="0">
                <a:solidFill>
                  <a:srgbClr val="202124"/>
                </a:solidFill>
                <a:latin typeface="inherit"/>
              </a:rPr>
              <a:t>n </a:t>
            </a:r>
            <a:r>
              <a:rPr lang="it-IT" altLang="it-IT" i="1" dirty="0" err="1">
                <a:solidFill>
                  <a:srgbClr val="202124"/>
                </a:solidFill>
                <a:latin typeface="inherit"/>
              </a:rPr>
              <a:t>average</a:t>
            </a:r>
            <a:r>
              <a:rPr lang="it-IT" altLang="it-IT" i="1" dirty="0">
                <a:solidFill>
                  <a:srgbClr val="202124"/>
                </a:solidFill>
                <a:latin typeface="inherit"/>
              </a:rPr>
              <a:t> </a:t>
            </a:r>
            <a:r>
              <a:rPr lang="it-IT" altLang="it-IT" i="1" dirty="0" smtClean="0">
                <a:solidFill>
                  <a:srgbClr val="202124"/>
                </a:solidFill>
                <a:latin typeface="inherit"/>
              </a:rPr>
              <a:t>3 </a:t>
            </a:r>
            <a:r>
              <a:rPr lang="it-IT" altLang="it-IT" i="1" dirty="0" err="1">
                <a:solidFill>
                  <a:srgbClr val="202124"/>
                </a:solidFill>
                <a:latin typeface="inherit"/>
              </a:rPr>
              <a:t>children</a:t>
            </a:r>
            <a:r>
              <a:rPr lang="it-IT" altLang="it-IT" i="1" dirty="0">
                <a:solidFill>
                  <a:srgbClr val="202124"/>
                </a:solidFill>
                <a:latin typeface="inherit"/>
              </a:rPr>
              <a:t> die </a:t>
            </a:r>
            <a:r>
              <a:rPr lang="it-IT" altLang="it-IT" i="1" dirty="0" err="1">
                <a:solidFill>
                  <a:srgbClr val="202124"/>
                </a:solidFill>
                <a:latin typeface="inherit"/>
              </a:rPr>
              <a:t>every</a:t>
            </a:r>
            <a:r>
              <a:rPr lang="it-IT" altLang="it-IT" i="1" dirty="0">
                <a:solidFill>
                  <a:srgbClr val="202124"/>
                </a:solidFill>
                <a:latin typeface="inherit"/>
              </a:rPr>
              <a:t> </a:t>
            </a:r>
            <a:r>
              <a:rPr lang="it-IT" altLang="it-IT" i="1" dirty="0" err="1">
                <a:solidFill>
                  <a:srgbClr val="202124"/>
                </a:solidFill>
                <a:latin typeface="inherit"/>
              </a:rPr>
              <a:t>day</a:t>
            </a:r>
            <a:r>
              <a:rPr lang="it-IT" altLang="it-IT" i="1" dirty="0">
                <a:solidFill>
                  <a:srgbClr val="202124"/>
                </a:solidFill>
                <a:latin typeface="inherit"/>
              </a:rPr>
              <a:t> in </a:t>
            </a:r>
            <a:r>
              <a:rPr lang="it-IT" altLang="it-IT" i="1" dirty="0" err="1">
                <a:solidFill>
                  <a:srgbClr val="202124"/>
                </a:solidFill>
                <a:latin typeface="inherit"/>
              </a:rPr>
              <a:t>Lacor</a:t>
            </a:r>
            <a:r>
              <a:rPr lang="it-IT" altLang="it-IT" i="1" dirty="0">
                <a:solidFill>
                  <a:srgbClr val="202124"/>
                </a:solidFill>
                <a:latin typeface="inherit"/>
              </a:rPr>
              <a:t> </a:t>
            </a:r>
            <a:r>
              <a:rPr lang="it-IT" altLang="it-IT" i="1" dirty="0" smtClean="0">
                <a:solidFill>
                  <a:srgbClr val="202124"/>
                </a:solidFill>
                <a:latin typeface="inherit"/>
              </a:rPr>
              <a:t>: </a:t>
            </a:r>
            <a:r>
              <a:rPr lang="it-IT" altLang="it-IT" i="1" dirty="0" err="1" smtClean="0">
                <a:solidFill>
                  <a:srgbClr val="202124"/>
                </a:solidFill>
                <a:latin typeface="inherit"/>
              </a:rPr>
              <a:t>providing</a:t>
            </a:r>
            <a:r>
              <a:rPr lang="it-IT" altLang="it-IT" i="1" dirty="0" smtClean="0">
                <a:solidFill>
                  <a:srgbClr val="202124"/>
                </a:solidFill>
                <a:latin typeface="inherit"/>
              </a:rPr>
              <a:t> </a:t>
            </a:r>
            <a:r>
              <a:rPr lang="it-IT" altLang="it-IT" dirty="0" err="1" smtClean="0">
                <a:solidFill>
                  <a:srgbClr val="202124"/>
                </a:solidFill>
                <a:latin typeface="inherit"/>
              </a:rPr>
              <a:t>resources</a:t>
            </a:r>
            <a:r>
              <a:rPr lang="it-IT" altLang="it-IT" dirty="0" smtClean="0">
                <a:solidFill>
                  <a:srgbClr val="202124"/>
                </a:solidFill>
                <a:latin typeface="inherit"/>
              </a:rPr>
              <a:t> </a:t>
            </a:r>
            <a:r>
              <a:rPr lang="it-IT" altLang="it-IT" dirty="0" err="1">
                <a:solidFill>
                  <a:srgbClr val="202124"/>
                </a:solidFill>
                <a:latin typeface="inherit"/>
              </a:rPr>
              <a:t>is</a:t>
            </a:r>
            <a:r>
              <a:rPr lang="it-IT" altLang="it-IT" dirty="0">
                <a:solidFill>
                  <a:srgbClr val="202124"/>
                </a:solidFill>
                <a:latin typeface="inherit"/>
              </a:rPr>
              <a:t> </a:t>
            </a:r>
            <a:r>
              <a:rPr lang="it-IT" altLang="it-IT" dirty="0" err="1">
                <a:solidFill>
                  <a:srgbClr val="202124"/>
                </a:solidFill>
                <a:latin typeface="inherit"/>
              </a:rPr>
              <a:t>not</a:t>
            </a:r>
            <a:r>
              <a:rPr lang="it-IT" altLang="it-IT" dirty="0">
                <a:solidFill>
                  <a:srgbClr val="202124"/>
                </a:solidFill>
                <a:latin typeface="inherit"/>
              </a:rPr>
              <a:t> </a:t>
            </a:r>
            <a:r>
              <a:rPr lang="it-IT" altLang="it-IT" dirty="0" err="1">
                <a:solidFill>
                  <a:srgbClr val="202124"/>
                </a:solidFill>
                <a:latin typeface="inherit"/>
              </a:rPr>
              <a:t>enough</a:t>
            </a:r>
            <a:r>
              <a:rPr lang="it-IT" altLang="it-IT" dirty="0">
                <a:solidFill>
                  <a:srgbClr val="202124"/>
                </a:solidFill>
                <a:latin typeface="inherit"/>
              </a:rPr>
              <a:t> to </a:t>
            </a:r>
            <a:r>
              <a:rPr lang="it-IT" altLang="it-IT" dirty="0" err="1" smtClean="0">
                <a:solidFill>
                  <a:srgbClr val="202124"/>
                </a:solidFill>
                <a:latin typeface="inherit"/>
              </a:rPr>
              <a:t>effective</a:t>
            </a:r>
            <a:r>
              <a:rPr lang="it-IT" altLang="it-IT" dirty="0" smtClean="0">
                <a:solidFill>
                  <a:srgbClr val="202124"/>
                </a:solidFill>
                <a:latin typeface="inherit"/>
              </a:rPr>
              <a:t> </a:t>
            </a:r>
            <a:r>
              <a:rPr lang="it-IT" altLang="it-IT" dirty="0" err="1">
                <a:solidFill>
                  <a:srgbClr val="202124"/>
                </a:solidFill>
                <a:latin typeface="inherit"/>
              </a:rPr>
              <a:t>health</a:t>
            </a:r>
            <a:r>
              <a:rPr lang="it-IT" altLang="it-IT" dirty="0">
                <a:solidFill>
                  <a:srgbClr val="202124"/>
                </a:solidFill>
                <a:latin typeface="inherit"/>
              </a:rPr>
              <a:t> </a:t>
            </a:r>
            <a:r>
              <a:rPr lang="it-IT" altLang="it-IT" dirty="0" err="1" smtClean="0">
                <a:solidFill>
                  <a:srgbClr val="202124"/>
                </a:solidFill>
                <a:latin typeface="inherit"/>
              </a:rPr>
              <a:t>interventions</a:t>
            </a:r>
            <a:r>
              <a:rPr lang="it-IT" altLang="it-IT" dirty="0">
                <a:solidFill>
                  <a:srgbClr val="202124"/>
                </a:solidFill>
                <a:latin typeface="inherit"/>
              </a:rPr>
              <a:t>: </a:t>
            </a:r>
            <a:endParaRPr lang="it-IT" altLang="it-IT" dirty="0" smtClean="0">
              <a:solidFill>
                <a:srgbClr val="202124"/>
              </a:solidFill>
              <a:latin typeface="inherit"/>
            </a:endParaRPr>
          </a:p>
          <a:p>
            <a:pPr marL="0" lvl="0" indent="0" eaLnBrk="0" fontAlgn="base" hangingPunct="0">
              <a:lnSpc>
                <a:spcPct val="100000"/>
              </a:lnSpc>
              <a:spcBef>
                <a:spcPct val="0"/>
              </a:spcBef>
              <a:spcAft>
                <a:spcPct val="0"/>
              </a:spcAft>
              <a:buNone/>
            </a:pPr>
            <a:r>
              <a:rPr lang="it-IT" altLang="it-IT" dirty="0" err="1" smtClean="0">
                <a:solidFill>
                  <a:srgbClr val="202124"/>
                </a:solidFill>
                <a:latin typeface="inherit"/>
              </a:rPr>
              <a:t>we</a:t>
            </a:r>
            <a:r>
              <a:rPr lang="it-IT" altLang="it-IT" dirty="0" smtClean="0">
                <a:solidFill>
                  <a:srgbClr val="202124"/>
                </a:solidFill>
                <a:latin typeface="inherit"/>
              </a:rPr>
              <a:t> </a:t>
            </a:r>
            <a:r>
              <a:rPr lang="it-IT" altLang="it-IT" dirty="0" err="1">
                <a:solidFill>
                  <a:srgbClr val="202124"/>
                </a:solidFill>
                <a:latin typeface="inherit"/>
              </a:rPr>
              <a:t>verified</a:t>
            </a:r>
            <a:r>
              <a:rPr lang="it-IT" altLang="it-IT" dirty="0">
                <a:solidFill>
                  <a:srgbClr val="202124"/>
                </a:solidFill>
                <a:latin typeface="inherit"/>
              </a:rPr>
              <a:t> the </a:t>
            </a:r>
            <a:r>
              <a:rPr lang="it-IT" altLang="it-IT" i="1" dirty="0" err="1">
                <a:solidFill>
                  <a:srgbClr val="202124"/>
                </a:solidFill>
                <a:latin typeface="inherit"/>
              </a:rPr>
              <a:t>excessive</a:t>
            </a:r>
            <a:r>
              <a:rPr lang="it-IT" altLang="it-IT" dirty="0">
                <a:solidFill>
                  <a:srgbClr val="202124"/>
                </a:solidFill>
                <a:latin typeface="inherit"/>
              </a:rPr>
              <a:t> use of </a:t>
            </a:r>
            <a:r>
              <a:rPr lang="it-IT" altLang="it-IT" dirty="0" err="1">
                <a:solidFill>
                  <a:srgbClr val="202124"/>
                </a:solidFill>
                <a:latin typeface="inherit"/>
              </a:rPr>
              <a:t>drugs</a:t>
            </a:r>
            <a:r>
              <a:rPr lang="it-IT" altLang="it-IT" dirty="0">
                <a:solidFill>
                  <a:srgbClr val="202124"/>
                </a:solidFill>
                <a:latin typeface="inherit"/>
              </a:rPr>
              <a:t> (</a:t>
            </a:r>
            <a:r>
              <a:rPr lang="it-IT" altLang="it-IT" dirty="0" err="1">
                <a:solidFill>
                  <a:srgbClr val="202124"/>
                </a:solidFill>
                <a:latin typeface="inherit"/>
              </a:rPr>
              <a:t>eg</a:t>
            </a:r>
            <a:r>
              <a:rPr lang="it-IT" altLang="it-IT" dirty="0">
                <a:solidFill>
                  <a:srgbClr val="202124"/>
                </a:solidFill>
                <a:latin typeface="inherit"/>
              </a:rPr>
              <a:t> </a:t>
            </a:r>
            <a:r>
              <a:rPr lang="it-IT" altLang="it-IT" dirty="0" err="1">
                <a:solidFill>
                  <a:srgbClr val="202124"/>
                </a:solidFill>
                <a:latin typeface="inherit"/>
              </a:rPr>
              <a:t>antibiotics</a:t>
            </a:r>
            <a:r>
              <a:rPr lang="it-IT" altLang="it-IT" dirty="0">
                <a:solidFill>
                  <a:srgbClr val="202124"/>
                </a:solidFill>
                <a:latin typeface="inherit"/>
              </a:rPr>
              <a:t>) or the inappropriate </a:t>
            </a:r>
            <a:r>
              <a:rPr lang="it-IT" altLang="it-IT" dirty="0" err="1">
                <a:solidFill>
                  <a:srgbClr val="202124"/>
                </a:solidFill>
                <a:latin typeface="inherit"/>
              </a:rPr>
              <a:t>request</a:t>
            </a:r>
            <a:r>
              <a:rPr lang="it-IT" altLang="it-IT" dirty="0">
                <a:solidFill>
                  <a:srgbClr val="202124"/>
                </a:solidFill>
                <a:latin typeface="inherit"/>
              </a:rPr>
              <a:t> for </a:t>
            </a:r>
            <a:r>
              <a:rPr lang="it-IT" altLang="it-IT" dirty="0" err="1">
                <a:solidFill>
                  <a:srgbClr val="202124"/>
                </a:solidFill>
                <a:latin typeface="inherit"/>
              </a:rPr>
              <a:t>investigations</a:t>
            </a:r>
            <a:r>
              <a:rPr lang="it-IT" altLang="it-IT" dirty="0">
                <a:solidFill>
                  <a:srgbClr val="202124"/>
                </a:solidFill>
                <a:latin typeface="inherit"/>
              </a:rPr>
              <a:t> </a:t>
            </a:r>
            <a:endParaRPr lang="it-IT" altLang="it-IT" dirty="0" smtClean="0">
              <a:solidFill>
                <a:srgbClr val="202124"/>
              </a:solidFill>
              <a:latin typeface="inherit"/>
            </a:endParaRPr>
          </a:p>
          <a:p>
            <a:pPr marL="0" lvl="0" indent="0" eaLnBrk="0" fontAlgn="base" hangingPunct="0">
              <a:lnSpc>
                <a:spcPct val="100000"/>
              </a:lnSpc>
              <a:spcBef>
                <a:spcPct val="0"/>
              </a:spcBef>
              <a:spcAft>
                <a:spcPct val="0"/>
              </a:spcAft>
              <a:buNone/>
            </a:pPr>
            <a:endParaRPr lang="it-IT" altLang="it-IT" dirty="0" smtClean="0">
              <a:solidFill>
                <a:srgbClr val="202124"/>
              </a:solidFill>
              <a:latin typeface="inherit"/>
            </a:endParaRPr>
          </a:p>
          <a:p>
            <a:pPr marL="0" lvl="0" indent="0" eaLnBrk="0" fontAlgn="base" hangingPunct="0">
              <a:lnSpc>
                <a:spcPct val="100000"/>
              </a:lnSpc>
              <a:spcBef>
                <a:spcPct val="0"/>
              </a:spcBef>
              <a:spcAft>
                <a:spcPct val="0"/>
              </a:spcAft>
              <a:buNone/>
            </a:pPr>
            <a:r>
              <a:rPr lang="it-IT" altLang="it-IT" dirty="0" smtClean="0">
                <a:solidFill>
                  <a:srgbClr val="202124"/>
                </a:solidFill>
                <a:latin typeface="inherit"/>
              </a:rPr>
              <a:t>The </a:t>
            </a:r>
            <a:r>
              <a:rPr lang="it-IT" altLang="it-IT" dirty="0" err="1">
                <a:solidFill>
                  <a:srgbClr val="202124"/>
                </a:solidFill>
                <a:latin typeface="inherit"/>
              </a:rPr>
              <a:t>quality</a:t>
            </a:r>
            <a:r>
              <a:rPr lang="it-IT" altLang="it-IT" dirty="0">
                <a:solidFill>
                  <a:srgbClr val="202124"/>
                </a:solidFill>
                <a:latin typeface="inherit"/>
              </a:rPr>
              <a:t> of the </a:t>
            </a:r>
            <a:r>
              <a:rPr lang="it-IT" altLang="it-IT" dirty="0" err="1">
                <a:solidFill>
                  <a:srgbClr val="202124"/>
                </a:solidFill>
                <a:latin typeface="inherit"/>
              </a:rPr>
              <a:t>healthcare</a:t>
            </a:r>
            <a:r>
              <a:rPr lang="it-IT" altLang="it-IT" dirty="0">
                <a:solidFill>
                  <a:srgbClr val="202124"/>
                </a:solidFill>
                <a:latin typeface="inherit"/>
              </a:rPr>
              <a:t> </a:t>
            </a:r>
            <a:r>
              <a:rPr lang="it-IT" altLang="it-IT" dirty="0" err="1">
                <a:solidFill>
                  <a:srgbClr val="202124"/>
                </a:solidFill>
                <a:latin typeface="inherit"/>
              </a:rPr>
              <a:t>intervention</a:t>
            </a:r>
            <a:r>
              <a:rPr lang="it-IT" altLang="it-IT" dirty="0">
                <a:solidFill>
                  <a:srgbClr val="202124"/>
                </a:solidFill>
                <a:latin typeface="inherit"/>
              </a:rPr>
              <a:t> </a:t>
            </a:r>
            <a:r>
              <a:rPr lang="it-IT" altLang="it-IT" dirty="0" err="1">
                <a:solidFill>
                  <a:srgbClr val="202124"/>
                </a:solidFill>
                <a:latin typeface="inherit"/>
              </a:rPr>
              <a:t>makes</a:t>
            </a:r>
            <a:r>
              <a:rPr lang="it-IT" altLang="it-IT" dirty="0">
                <a:solidFill>
                  <a:srgbClr val="202124"/>
                </a:solidFill>
                <a:latin typeface="inherit"/>
              </a:rPr>
              <a:t> a big </a:t>
            </a:r>
            <a:r>
              <a:rPr lang="it-IT" altLang="it-IT" dirty="0" err="1">
                <a:solidFill>
                  <a:srgbClr val="202124"/>
                </a:solidFill>
                <a:latin typeface="inherit"/>
              </a:rPr>
              <a:t>difference</a:t>
            </a:r>
            <a:r>
              <a:rPr lang="it-IT" altLang="it-IT" dirty="0">
                <a:solidFill>
                  <a:srgbClr val="202124"/>
                </a:solidFill>
                <a:latin typeface="inherit"/>
              </a:rPr>
              <a:t> in </a:t>
            </a:r>
            <a:r>
              <a:rPr lang="it-IT" altLang="it-IT" dirty="0" err="1">
                <a:solidFill>
                  <a:srgbClr val="202124"/>
                </a:solidFill>
                <a:latin typeface="inherit"/>
              </a:rPr>
              <a:t>terms</a:t>
            </a:r>
            <a:r>
              <a:rPr lang="it-IT" altLang="it-IT" dirty="0">
                <a:solidFill>
                  <a:srgbClr val="202124"/>
                </a:solidFill>
                <a:latin typeface="inherit"/>
              </a:rPr>
              <a:t> of 'case-</a:t>
            </a:r>
            <a:r>
              <a:rPr lang="it-IT" altLang="it-IT" dirty="0" err="1">
                <a:solidFill>
                  <a:srgbClr val="202124"/>
                </a:solidFill>
                <a:latin typeface="inherit"/>
              </a:rPr>
              <a:t>fatality</a:t>
            </a:r>
            <a:r>
              <a:rPr lang="it-IT" altLang="it-IT" dirty="0">
                <a:solidFill>
                  <a:srgbClr val="202124"/>
                </a:solidFill>
                <a:latin typeface="inherit"/>
              </a:rPr>
              <a:t>-ratio', </a:t>
            </a:r>
            <a:r>
              <a:rPr lang="it-IT" altLang="it-IT" dirty="0" err="1">
                <a:solidFill>
                  <a:srgbClr val="202124"/>
                </a:solidFill>
                <a:latin typeface="inherit"/>
              </a:rPr>
              <a:t>saving</a:t>
            </a:r>
            <a:r>
              <a:rPr lang="it-IT" altLang="it-IT" dirty="0">
                <a:solidFill>
                  <a:srgbClr val="202124"/>
                </a:solidFill>
                <a:latin typeface="inherit"/>
              </a:rPr>
              <a:t> </a:t>
            </a:r>
            <a:r>
              <a:rPr lang="it-IT" altLang="it-IT" dirty="0" err="1">
                <a:solidFill>
                  <a:srgbClr val="202124"/>
                </a:solidFill>
                <a:latin typeface="inherit"/>
              </a:rPr>
              <a:t>lives</a:t>
            </a:r>
            <a:r>
              <a:rPr lang="it-IT" altLang="it-IT" dirty="0">
                <a:solidFill>
                  <a:srgbClr val="202124"/>
                </a:solidFill>
                <a:latin typeface="inherit"/>
              </a:rPr>
              <a:t> and </a:t>
            </a:r>
            <a:r>
              <a:rPr lang="it-IT" altLang="it-IT" dirty="0" err="1">
                <a:solidFill>
                  <a:srgbClr val="202124"/>
                </a:solidFill>
                <a:latin typeface="inherit"/>
              </a:rPr>
              <a:t>morbidity</a:t>
            </a:r>
            <a:r>
              <a:rPr lang="it-IT" altLang="it-IT" dirty="0">
                <a:solidFill>
                  <a:srgbClr val="202124"/>
                </a:solidFill>
                <a:latin typeface="inherit"/>
              </a:rPr>
              <a:t>. </a:t>
            </a:r>
            <a:endParaRPr lang="it-IT" altLang="it-IT" dirty="0" smtClean="0">
              <a:solidFill>
                <a:srgbClr val="202124"/>
              </a:solidFill>
              <a:latin typeface="inherit"/>
            </a:endParaRPr>
          </a:p>
          <a:p>
            <a:pPr marL="0" lvl="0" indent="0" eaLnBrk="0" fontAlgn="base" hangingPunct="0">
              <a:lnSpc>
                <a:spcPct val="100000"/>
              </a:lnSpc>
              <a:spcBef>
                <a:spcPct val="0"/>
              </a:spcBef>
              <a:spcAft>
                <a:spcPct val="0"/>
              </a:spcAft>
              <a:buNone/>
            </a:pPr>
            <a:endParaRPr lang="it-IT" altLang="it-IT" dirty="0">
              <a:solidFill>
                <a:srgbClr val="202124"/>
              </a:solidFill>
              <a:latin typeface="inherit"/>
            </a:endParaRPr>
          </a:p>
          <a:p>
            <a:pPr marL="0" lvl="0" indent="0" eaLnBrk="0" fontAlgn="base" hangingPunct="0">
              <a:lnSpc>
                <a:spcPct val="100000"/>
              </a:lnSpc>
              <a:spcBef>
                <a:spcPct val="0"/>
              </a:spcBef>
              <a:spcAft>
                <a:spcPct val="0"/>
              </a:spcAft>
              <a:buNone/>
            </a:pPr>
            <a:r>
              <a:rPr lang="it-IT" altLang="it-IT" dirty="0" err="1" smtClean="0">
                <a:solidFill>
                  <a:srgbClr val="202124"/>
                </a:solidFill>
                <a:latin typeface="inherit"/>
              </a:rPr>
              <a:t>Therefore</a:t>
            </a:r>
            <a:r>
              <a:rPr lang="it-IT" altLang="it-IT" dirty="0">
                <a:solidFill>
                  <a:srgbClr val="202124"/>
                </a:solidFill>
                <a:latin typeface="inherit"/>
              </a:rPr>
              <a:t>, </a:t>
            </a:r>
            <a:r>
              <a:rPr lang="it-IT" altLang="it-IT" dirty="0" err="1">
                <a:solidFill>
                  <a:srgbClr val="202124"/>
                </a:solidFill>
                <a:latin typeface="inherit"/>
              </a:rPr>
              <a:t>quality</a:t>
            </a:r>
            <a:r>
              <a:rPr lang="it-IT" altLang="it-IT" dirty="0">
                <a:solidFill>
                  <a:srgbClr val="202124"/>
                </a:solidFill>
                <a:latin typeface="inherit"/>
              </a:rPr>
              <a:t> control, </a:t>
            </a:r>
            <a:r>
              <a:rPr lang="it-IT" altLang="it-IT" dirty="0" smtClean="0">
                <a:solidFill>
                  <a:srgbClr val="202124"/>
                </a:solidFill>
                <a:latin typeface="inherit"/>
              </a:rPr>
              <a:t>in </a:t>
            </a:r>
            <a:r>
              <a:rPr lang="it-IT" altLang="it-IT" dirty="0">
                <a:solidFill>
                  <a:srgbClr val="202124"/>
                </a:solidFill>
                <a:latin typeface="inherit"/>
              </a:rPr>
              <a:t>Africa </a:t>
            </a:r>
            <a:r>
              <a:rPr lang="it-IT" altLang="it-IT" dirty="0" err="1">
                <a:solidFill>
                  <a:srgbClr val="202124"/>
                </a:solidFill>
                <a:latin typeface="inherit"/>
              </a:rPr>
              <a:t>easily</a:t>
            </a:r>
            <a:r>
              <a:rPr lang="it-IT" altLang="it-IT" dirty="0">
                <a:solidFill>
                  <a:srgbClr val="202124"/>
                </a:solidFill>
                <a:latin typeface="inherit"/>
              </a:rPr>
              <a:t> </a:t>
            </a:r>
            <a:r>
              <a:rPr lang="it-IT" altLang="it-IT" dirty="0" err="1">
                <a:solidFill>
                  <a:srgbClr val="202124"/>
                </a:solidFill>
                <a:latin typeface="inherit"/>
              </a:rPr>
              <a:t>turns</a:t>
            </a:r>
            <a:r>
              <a:rPr lang="it-IT" altLang="it-IT" dirty="0">
                <a:solidFill>
                  <a:srgbClr val="202124"/>
                </a:solidFill>
                <a:latin typeface="inherit"/>
              </a:rPr>
              <a:t> </a:t>
            </a:r>
            <a:r>
              <a:rPr lang="it-IT" altLang="it-IT" dirty="0" err="1">
                <a:solidFill>
                  <a:srgbClr val="202124"/>
                </a:solidFill>
                <a:latin typeface="inherit"/>
              </a:rPr>
              <a:t>into</a:t>
            </a:r>
            <a:r>
              <a:rPr lang="it-IT" altLang="it-IT" dirty="0">
                <a:solidFill>
                  <a:srgbClr val="202124"/>
                </a:solidFill>
                <a:latin typeface="inherit"/>
              </a:rPr>
              <a:t> a life-</a:t>
            </a:r>
            <a:r>
              <a:rPr lang="it-IT" altLang="it-IT" dirty="0" err="1">
                <a:solidFill>
                  <a:srgbClr val="202124"/>
                </a:solidFill>
                <a:latin typeface="inherit"/>
              </a:rPr>
              <a:t>saving</a:t>
            </a:r>
            <a:r>
              <a:rPr lang="it-IT" altLang="it-IT" dirty="0">
                <a:solidFill>
                  <a:srgbClr val="202124"/>
                </a:solidFill>
                <a:latin typeface="inherit"/>
              </a:rPr>
              <a:t> </a:t>
            </a:r>
            <a:r>
              <a:rPr lang="it-IT" altLang="it-IT" dirty="0" err="1">
                <a:solidFill>
                  <a:srgbClr val="202124"/>
                </a:solidFill>
                <a:latin typeface="inherit"/>
              </a:rPr>
              <a:t>intervention</a:t>
            </a:r>
            <a:r>
              <a:rPr lang="it-IT" altLang="it-IT" dirty="0">
                <a:solidFill>
                  <a:srgbClr val="202124"/>
                </a:solidFill>
                <a:latin typeface="inherit"/>
              </a:rPr>
              <a:t>.</a:t>
            </a:r>
            <a:r>
              <a:rPr lang="it-IT" altLang="it-IT" sz="900" dirty="0"/>
              <a:t> </a:t>
            </a:r>
            <a:endParaRPr lang="it-IT" altLang="it-IT" sz="2000" dirty="0">
              <a:latin typeface="Arial" panose="020B0604020202020204" pitchFamily="34" charset="0"/>
            </a:endParaRPr>
          </a:p>
        </p:txBody>
      </p:sp>
    </p:spTree>
    <p:extLst>
      <p:ext uri="{BB962C8B-B14F-4D97-AF65-F5344CB8AC3E}">
        <p14:creationId xmlns:p14="http://schemas.microsoft.com/office/powerpoint/2010/main" val="20277877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200" y="365125"/>
            <a:ext cx="10515600" cy="955675"/>
          </a:xfrm>
          <a:solidFill>
            <a:schemeClr val="accent2"/>
          </a:solidFill>
        </p:spPr>
        <p:txBody>
          <a:bodyPr/>
          <a:lstStyle/>
          <a:p>
            <a:r>
              <a:rPr lang="it-IT" dirty="0" err="1" smtClean="0"/>
              <a:t>Percentage</a:t>
            </a:r>
            <a:r>
              <a:rPr lang="it-IT" dirty="0" smtClean="0"/>
              <a:t> of the  </a:t>
            </a:r>
            <a:r>
              <a:rPr lang="it-IT" dirty="0" err="1" smtClean="0"/>
              <a:t>Optimal</a:t>
            </a:r>
            <a:r>
              <a:rPr lang="it-IT" dirty="0" smtClean="0"/>
              <a:t> Target Score </a:t>
            </a:r>
            <a:r>
              <a:rPr lang="it-IT" dirty="0" err="1" smtClean="0"/>
              <a:t>Lacor</a:t>
            </a:r>
            <a:endParaRPr lang="it-IT" dirty="0"/>
          </a:p>
        </p:txBody>
      </p:sp>
      <p:graphicFrame>
        <p:nvGraphicFramePr>
          <p:cNvPr id="5" name="Grafico 4"/>
          <p:cNvGraphicFramePr/>
          <p:nvPr>
            <p:extLst>
              <p:ext uri="{D42A27DB-BD31-4B8C-83A1-F6EECF244321}">
                <p14:modId xmlns:p14="http://schemas.microsoft.com/office/powerpoint/2010/main" val="2671787612"/>
              </p:ext>
            </p:extLst>
          </p:nvPr>
        </p:nvGraphicFramePr>
        <p:xfrm>
          <a:off x="1062182" y="1320800"/>
          <a:ext cx="9993745" cy="473825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357160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319_130352.jpg"/>
          <p:cNvPicPr>
            <a:picLocks noGrp="1" noChangeAspect="1"/>
          </p:cNvPicPr>
          <p:nvPr isPhoto="1"/>
        </p:nvPicPr>
        <p:blipFill>
          <a:blip r:embed="rId2" cstate="print">
            <a:lum/>
          </a:blip>
          <a:stretch>
            <a:fillRect/>
          </a:stretch>
        </p:blipFill>
        <p:spPr>
          <a:xfrm>
            <a:off x="3524250" y="0"/>
            <a:ext cx="5143500" cy="6858000"/>
          </a:xfrm>
          <a:prstGeom prst="rect">
            <a:avLst/>
          </a:prstGeom>
          <a:noFill/>
          <a:ln>
            <a:noFill/>
          </a:ln>
        </p:spPr>
      </p:pic>
    </p:spTree>
    <p:extLst>
      <p:ext uri="{BB962C8B-B14F-4D97-AF65-F5344CB8AC3E}">
        <p14:creationId xmlns:p14="http://schemas.microsoft.com/office/powerpoint/2010/main" val="36284504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43345" y="365125"/>
            <a:ext cx="11111345" cy="844839"/>
          </a:xfrm>
          <a:solidFill>
            <a:schemeClr val="accent2"/>
          </a:solidFill>
        </p:spPr>
        <p:txBody>
          <a:bodyPr/>
          <a:lstStyle/>
          <a:p>
            <a:r>
              <a:rPr lang="it-IT" dirty="0" err="1"/>
              <a:t>Percentage</a:t>
            </a:r>
            <a:r>
              <a:rPr lang="it-IT" dirty="0"/>
              <a:t> of the  </a:t>
            </a:r>
            <a:r>
              <a:rPr lang="it-IT" dirty="0" err="1"/>
              <a:t>Optimal</a:t>
            </a:r>
            <a:r>
              <a:rPr lang="it-IT" dirty="0"/>
              <a:t> Target Score </a:t>
            </a:r>
            <a:r>
              <a:rPr lang="it-IT" dirty="0" err="1" smtClean="0"/>
              <a:t>Kalongo</a:t>
            </a:r>
            <a:endParaRPr lang="it-IT" dirty="0"/>
          </a:p>
        </p:txBody>
      </p:sp>
      <p:graphicFrame>
        <p:nvGraphicFramePr>
          <p:cNvPr id="5" name="Grafico 4"/>
          <p:cNvGraphicFramePr/>
          <p:nvPr>
            <p:extLst>
              <p:ext uri="{D42A27DB-BD31-4B8C-83A1-F6EECF244321}">
                <p14:modId xmlns:p14="http://schemas.microsoft.com/office/powerpoint/2010/main" val="966744268"/>
              </p:ext>
            </p:extLst>
          </p:nvPr>
        </p:nvGraphicFramePr>
        <p:xfrm>
          <a:off x="1182255" y="1209964"/>
          <a:ext cx="9919854" cy="51169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665339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323_091256.jpg"/>
          <p:cNvPicPr>
            <a:picLocks noGrp="1" noChangeAspect="1"/>
          </p:cNvPicPr>
          <p:nvPr isPhoto="1"/>
        </p:nvPicPr>
        <p:blipFill>
          <a:blip r:embed="rId2" cstate="print">
            <a:lum/>
          </a:blip>
          <a:stretch>
            <a:fillRect/>
          </a:stretch>
        </p:blipFill>
        <p:spPr>
          <a:xfrm>
            <a:off x="1524000" y="0"/>
            <a:ext cx="9144000" cy="6858000"/>
          </a:xfrm>
          <a:prstGeom prst="rect">
            <a:avLst/>
          </a:prstGeom>
          <a:noFill/>
          <a:ln>
            <a:noFill/>
          </a:ln>
        </p:spPr>
      </p:pic>
      <p:sp>
        <p:nvSpPr>
          <p:cNvPr id="3" name="CasellaDiTesto 2"/>
          <p:cNvSpPr txBox="1"/>
          <p:nvPr/>
        </p:nvSpPr>
        <p:spPr>
          <a:xfrm>
            <a:off x="2738415" y="214290"/>
            <a:ext cx="5729645" cy="369332"/>
          </a:xfrm>
          <a:prstGeom prst="rect">
            <a:avLst/>
          </a:prstGeom>
          <a:solidFill>
            <a:srgbClr val="FFFF00"/>
          </a:solidFill>
        </p:spPr>
        <p:txBody>
          <a:bodyPr wrap="none" rtlCol="0">
            <a:spAutoFit/>
          </a:bodyPr>
          <a:lstStyle/>
          <a:p>
            <a:r>
              <a:rPr lang="it-IT" dirty="0" err="1" smtClean="0"/>
              <a:t>Daily</a:t>
            </a:r>
            <a:r>
              <a:rPr lang="it-IT" dirty="0" smtClean="0"/>
              <a:t> </a:t>
            </a:r>
            <a:r>
              <a:rPr lang="it-IT" dirty="0" err="1" smtClean="0"/>
              <a:t>morning</a:t>
            </a:r>
            <a:r>
              <a:rPr lang="it-IT" dirty="0" smtClean="0"/>
              <a:t> meeting to </a:t>
            </a:r>
            <a:r>
              <a:rPr lang="it-IT" dirty="0" err="1" smtClean="0"/>
              <a:t>discuss</a:t>
            </a:r>
            <a:r>
              <a:rPr lang="it-IT" dirty="0" smtClean="0"/>
              <a:t> </a:t>
            </a:r>
            <a:r>
              <a:rPr lang="it-IT" dirty="0" err="1" smtClean="0"/>
              <a:t>deaths</a:t>
            </a:r>
            <a:r>
              <a:rPr lang="it-IT" dirty="0" smtClean="0"/>
              <a:t> and </a:t>
            </a:r>
            <a:r>
              <a:rPr lang="it-IT" dirty="0" err="1" smtClean="0"/>
              <a:t>clinical</a:t>
            </a:r>
            <a:r>
              <a:rPr lang="it-IT" dirty="0" smtClean="0"/>
              <a:t> </a:t>
            </a:r>
            <a:r>
              <a:rPr lang="it-IT" dirty="0" err="1" smtClean="0"/>
              <a:t>cases</a:t>
            </a:r>
            <a:endParaRPr lang="it-IT" dirty="0"/>
          </a:p>
        </p:txBody>
      </p:sp>
    </p:spTree>
    <p:extLst>
      <p:ext uri="{BB962C8B-B14F-4D97-AF65-F5344CB8AC3E}">
        <p14:creationId xmlns:p14="http://schemas.microsoft.com/office/powerpoint/2010/main" val="18659053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200" y="365126"/>
            <a:ext cx="10515600" cy="1186584"/>
          </a:xfrm>
          <a:solidFill>
            <a:srgbClr val="FFC000"/>
          </a:solidFill>
        </p:spPr>
        <p:txBody>
          <a:bodyPr>
            <a:normAutofit fontScale="90000"/>
          </a:bodyPr>
          <a:lstStyle/>
          <a:p>
            <a:pPr algn="ctr"/>
            <a:r>
              <a:rPr lang="it-IT" dirty="0" err="1" smtClean="0"/>
              <a:t>Change</a:t>
            </a:r>
            <a:r>
              <a:rPr lang="it-IT" dirty="0" smtClean="0"/>
              <a:t> in the </a:t>
            </a:r>
            <a:r>
              <a:rPr lang="it-IT" dirty="0" err="1" smtClean="0"/>
              <a:t>quality</a:t>
            </a:r>
            <a:r>
              <a:rPr lang="it-IT" dirty="0" smtClean="0"/>
              <a:t> </a:t>
            </a:r>
            <a:r>
              <a:rPr lang="it-IT" dirty="0" err="1" smtClean="0"/>
              <a:t>scores</a:t>
            </a:r>
            <a:r>
              <a:rPr lang="it-IT" dirty="0" smtClean="0"/>
              <a:t> </a:t>
            </a:r>
            <a:br>
              <a:rPr lang="it-IT" dirty="0" smtClean="0"/>
            </a:br>
            <a:r>
              <a:rPr lang="it-IT" dirty="0" smtClean="0"/>
              <a:t>from 2018 to 2020 </a:t>
            </a:r>
            <a:r>
              <a:rPr lang="it-IT" dirty="0" err="1" smtClean="0"/>
              <a:t>as</a:t>
            </a:r>
            <a:r>
              <a:rPr lang="it-IT" dirty="0" smtClean="0"/>
              <a:t> % of </a:t>
            </a:r>
            <a:r>
              <a:rPr lang="it-IT" dirty="0" err="1" smtClean="0"/>
              <a:t>starting</a:t>
            </a:r>
            <a:r>
              <a:rPr lang="it-IT" dirty="0" smtClean="0"/>
              <a:t> score</a:t>
            </a:r>
            <a:endParaRPr lang="it-IT" dirty="0"/>
          </a:p>
        </p:txBody>
      </p:sp>
      <p:graphicFrame>
        <p:nvGraphicFramePr>
          <p:cNvPr id="5" name="Grafico 4"/>
          <p:cNvGraphicFramePr>
            <a:graphicFrameLocks/>
          </p:cNvGraphicFramePr>
          <p:nvPr>
            <p:extLst>
              <p:ext uri="{D42A27DB-BD31-4B8C-83A1-F6EECF244321}">
                <p14:modId xmlns:p14="http://schemas.microsoft.com/office/powerpoint/2010/main" val="1008833286"/>
              </p:ext>
            </p:extLst>
          </p:nvPr>
        </p:nvGraphicFramePr>
        <p:xfrm>
          <a:off x="1376218" y="1635125"/>
          <a:ext cx="9977581" cy="47472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144653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530802"/>
          </a:xfrm>
          <a:solidFill>
            <a:srgbClr val="FFC000"/>
          </a:solidFill>
        </p:spPr>
        <p:txBody>
          <a:bodyPr>
            <a:normAutofit/>
          </a:bodyPr>
          <a:lstStyle/>
          <a:p>
            <a:pPr algn="ctr"/>
            <a:r>
              <a:rPr lang="en-GB" sz="3200" dirty="0">
                <a:latin typeface="Calibri" panose="020F0502020204030204" pitchFamily="34" charset="0"/>
                <a:ea typeface="Calibri" panose="020F0502020204030204" pitchFamily="34" charset="0"/>
                <a:cs typeface="Times New Roman" panose="02020603050405020304" pitchFamily="18" charset="0"/>
              </a:rPr>
              <a:t>PRELIMINARY  </a:t>
            </a:r>
            <a:r>
              <a:rPr lang="en-GB" sz="3200" dirty="0" smtClean="0">
                <a:latin typeface="Calibri" panose="020F0502020204030204" pitchFamily="34" charset="0"/>
                <a:ea typeface="Calibri" panose="020F0502020204030204" pitchFamily="34" charset="0"/>
                <a:cs typeface="Times New Roman" panose="02020603050405020304" pitchFamily="18" charset="0"/>
              </a:rPr>
              <a:t>COMMENTS</a:t>
            </a:r>
            <a:endParaRPr lang="it-IT" sz="3200" dirty="0"/>
          </a:p>
        </p:txBody>
      </p:sp>
      <p:sp>
        <p:nvSpPr>
          <p:cNvPr id="3" name="Rettangolo 2"/>
          <p:cNvSpPr/>
          <p:nvPr/>
        </p:nvSpPr>
        <p:spPr>
          <a:xfrm>
            <a:off x="692727" y="1174185"/>
            <a:ext cx="9700491" cy="5328510"/>
          </a:xfrm>
          <a:prstGeom prst="rect">
            <a:avLst/>
          </a:prstGeom>
        </p:spPr>
        <p:txBody>
          <a:bodyPr wrap="square">
            <a:spAutoFit/>
          </a:bodyPr>
          <a:lstStyle/>
          <a:p>
            <a:pPr marL="450850">
              <a:lnSpc>
                <a:spcPct val="107000"/>
              </a:lnSpc>
              <a:spcAft>
                <a:spcPts val="0"/>
              </a:spcAft>
            </a:pPr>
            <a:r>
              <a:rPr lang="en-GB" dirty="0">
                <a:latin typeface="Calibri" panose="020F0502020204030204" pitchFamily="34" charset="0"/>
                <a:ea typeface="Calibri" panose="020F0502020204030204" pitchFamily="34" charset="0"/>
                <a:cs typeface="Times New Roman" panose="02020603050405020304" pitchFamily="18" charset="0"/>
              </a:rPr>
              <a:t> </a:t>
            </a:r>
            <a:endParaRPr lang="it-IT" dirty="0">
              <a:latin typeface="Calibri" panose="020F0502020204030204" pitchFamily="34" charset="0"/>
              <a:ea typeface="Calibri" panose="020F0502020204030204" pitchFamily="34" charset="0"/>
              <a:cs typeface="Times New Roman" panose="02020603050405020304" pitchFamily="18" charset="0"/>
            </a:endParaRPr>
          </a:p>
          <a:p>
            <a:pPr marL="450850">
              <a:lnSpc>
                <a:spcPct val="107000"/>
              </a:lnSpc>
              <a:spcAft>
                <a:spcPts val="0"/>
              </a:spcAft>
            </a:pPr>
            <a:r>
              <a:rPr lang="en-GB" sz="2000" b="1" u="sng" dirty="0">
                <a:latin typeface="Calibri" panose="020F0502020204030204" pitchFamily="34" charset="0"/>
                <a:ea typeface="Calibri" panose="020F0502020204030204" pitchFamily="34" charset="0"/>
                <a:cs typeface="Times New Roman" panose="02020603050405020304" pitchFamily="18" charset="0"/>
              </a:rPr>
              <a:t>LACOR: </a:t>
            </a:r>
            <a:r>
              <a:rPr lang="en-GB" sz="2000" dirty="0" smtClean="0">
                <a:latin typeface="Calibri" panose="020F0502020204030204" pitchFamily="34" charset="0"/>
                <a:ea typeface="Calibri" panose="020F0502020204030204" pitchFamily="34" charset="0"/>
                <a:cs typeface="Times New Roman" panose="02020603050405020304" pitchFamily="18" charset="0"/>
              </a:rPr>
              <a:t>the </a:t>
            </a:r>
            <a:r>
              <a:rPr lang="en-GB" sz="2000" dirty="0">
                <a:latin typeface="Calibri" panose="020F0502020204030204" pitchFamily="34" charset="0"/>
                <a:ea typeface="Calibri" panose="020F0502020204030204" pitchFamily="34" charset="0"/>
                <a:cs typeface="Times New Roman" panose="02020603050405020304" pitchFamily="18" charset="0"/>
              </a:rPr>
              <a:t>actions put in place to improve the structure, the management and the procedure at the Children’s ward, allowed a steep rise in the achieved percentage of the maximum score</a:t>
            </a:r>
            <a:r>
              <a:rPr lang="en-GB" sz="2000" dirty="0" smtClean="0">
                <a:latin typeface="Calibri" panose="020F0502020204030204" pitchFamily="34" charset="0"/>
                <a:ea typeface="Calibri" panose="020F0502020204030204" pitchFamily="34" charset="0"/>
                <a:cs typeface="Times New Roman" panose="02020603050405020304" pitchFamily="18" charset="0"/>
              </a:rPr>
              <a:t>.</a:t>
            </a:r>
          </a:p>
          <a:p>
            <a:pPr marL="450850">
              <a:lnSpc>
                <a:spcPct val="107000"/>
              </a:lnSpc>
              <a:spcAft>
                <a:spcPts val="0"/>
              </a:spcAft>
            </a:pPr>
            <a:r>
              <a:rPr lang="en-GB" sz="2000" dirty="0" smtClean="0">
                <a:latin typeface="Calibri" panose="020F0502020204030204" pitchFamily="34" charset="0"/>
                <a:ea typeface="Calibri" panose="020F0502020204030204" pitchFamily="34" charset="0"/>
                <a:cs typeface="Times New Roman" panose="02020603050405020304" pitchFamily="18" charset="0"/>
              </a:rPr>
              <a:t>The </a:t>
            </a:r>
            <a:r>
              <a:rPr lang="en-GB" sz="2000" dirty="0">
                <a:latin typeface="Calibri" panose="020F0502020204030204" pitchFamily="34" charset="0"/>
                <a:ea typeface="Calibri" panose="020F0502020204030204" pitchFamily="34" charset="0"/>
                <a:cs typeface="Times New Roman" panose="02020603050405020304" pitchFamily="18" charset="0"/>
              </a:rPr>
              <a:t>starting status at </a:t>
            </a:r>
            <a:r>
              <a:rPr lang="en-GB" sz="2000" dirty="0" err="1">
                <a:latin typeface="Calibri" panose="020F0502020204030204" pitchFamily="34" charset="0"/>
                <a:ea typeface="Calibri" panose="020F0502020204030204" pitchFamily="34" charset="0"/>
                <a:cs typeface="Times New Roman" panose="02020603050405020304" pitchFamily="18" charset="0"/>
              </a:rPr>
              <a:t>Lacor</a:t>
            </a:r>
            <a:r>
              <a:rPr lang="en-GB" sz="2000" dirty="0">
                <a:latin typeface="Calibri" panose="020F0502020204030204" pitchFamily="34" charset="0"/>
                <a:ea typeface="Calibri" panose="020F0502020204030204" pitchFamily="34" charset="0"/>
                <a:cs typeface="Times New Roman" panose="02020603050405020304" pitchFamily="18" charset="0"/>
              </a:rPr>
              <a:t> was </a:t>
            </a:r>
            <a:r>
              <a:rPr lang="en-GB" sz="2000" dirty="0" smtClean="0">
                <a:latin typeface="Calibri" panose="020F0502020204030204" pitchFamily="34" charset="0"/>
                <a:ea typeface="Calibri" panose="020F0502020204030204" pitchFamily="34" charset="0"/>
                <a:cs typeface="Times New Roman" panose="02020603050405020304" pitchFamily="18" charset="0"/>
              </a:rPr>
              <a:t>very </a:t>
            </a:r>
            <a:r>
              <a:rPr lang="en-GB" sz="2000" dirty="0">
                <a:latin typeface="Calibri" panose="020F0502020204030204" pitchFamily="34" charset="0"/>
                <a:ea typeface="Calibri" panose="020F0502020204030204" pitchFamily="34" charset="0"/>
                <a:cs typeface="Times New Roman" panose="02020603050405020304" pitchFamily="18" charset="0"/>
              </a:rPr>
              <a:t>decent in 2018, so dramatic changes could not be expected. After the first year (Time 3 = 3</a:t>
            </a:r>
            <a:r>
              <a:rPr lang="en-GB" sz="2000" baseline="30000" dirty="0">
                <a:latin typeface="Calibri" panose="020F0502020204030204" pitchFamily="34" charset="0"/>
                <a:ea typeface="Calibri" panose="020F0502020204030204" pitchFamily="34" charset="0"/>
                <a:cs typeface="Times New Roman" panose="02020603050405020304" pitchFamily="18" charset="0"/>
              </a:rPr>
              <a:t>rd</a:t>
            </a:r>
            <a:r>
              <a:rPr lang="en-GB" sz="2000" dirty="0">
                <a:latin typeface="Calibri" panose="020F0502020204030204" pitchFamily="34" charset="0"/>
                <a:ea typeface="Calibri" panose="020F0502020204030204" pitchFamily="34" charset="0"/>
                <a:cs typeface="Times New Roman" panose="02020603050405020304" pitchFamily="18" charset="0"/>
              </a:rPr>
              <a:t> trimester) minimal changes were observed for most items</a:t>
            </a:r>
            <a:r>
              <a:rPr lang="en-GB" sz="2000" dirty="0" smtClean="0">
                <a:latin typeface="Calibri" panose="020F0502020204030204" pitchFamily="34" charset="0"/>
                <a:ea typeface="Calibri" panose="020F0502020204030204" pitchFamily="34" charset="0"/>
                <a:cs typeface="Times New Roman" panose="02020603050405020304" pitchFamily="18" charset="0"/>
              </a:rPr>
              <a:t>.</a:t>
            </a:r>
          </a:p>
          <a:p>
            <a:pPr marL="450850">
              <a:lnSpc>
                <a:spcPct val="107000"/>
              </a:lnSpc>
              <a:spcAft>
                <a:spcPts val="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450850">
              <a:lnSpc>
                <a:spcPct val="107000"/>
              </a:lnSpc>
              <a:spcAft>
                <a:spcPts val="0"/>
              </a:spcAft>
            </a:pPr>
            <a:r>
              <a:rPr lang="en-GB" sz="2000" b="1" u="sng" dirty="0" smtClean="0">
                <a:latin typeface="Calibri" panose="020F0502020204030204" pitchFamily="34" charset="0"/>
                <a:ea typeface="Calibri" panose="020F0502020204030204" pitchFamily="34" charset="0"/>
                <a:cs typeface="Times New Roman" panose="02020603050405020304" pitchFamily="18" charset="0"/>
              </a:rPr>
              <a:t>KALONGO</a:t>
            </a:r>
            <a:r>
              <a:rPr lang="en-GB" sz="2000" b="1" u="sng" dirty="0">
                <a:latin typeface="Calibri" panose="020F0502020204030204" pitchFamily="34" charset="0"/>
                <a:ea typeface="Calibri" panose="020F0502020204030204" pitchFamily="34" charset="0"/>
                <a:cs typeface="Times New Roman" panose="02020603050405020304" pitchFamily="18" charset="0"/>
              </a:rPr>
              <a:t>: </a:t>
            </a:r>
            <a:r>
              <a:rPr lang="en-GB" sz="2000" dirty="0">
                <a:latin typeface="Calibri" panose="020F0502020204030204" pitchFamily="34" charset="0"/>
                <a:ea typeface="Calibri" panose="020F0502020204030204" pitchFamily="34" charset="0"/>
                <a:cs typeface="Times New Roman" panose="02020603050405020304" pitchFamily="18" charset="0"/>
              </a:rPr>
              <a:t>The starting status at </a:t>
            </a:r>
            <a:r>
              <a:rPr lang="en-GB" sz="2000" dirty="0" err="1">
                <a:latin typeface="Calibri" panose="020F0502020204030204" pitchFamily="34" charset="0"/>
                <a:ea typeface="Calibri" panose="020F0502020204030204" pitchFamily="34" charset="0"/>
                <a:cs typeface="Times New Roman" panose="02020603050405020304" pitchFamily="18" charset="0"/>
              </a:rPr>
              <a:t>Kalongo</a:t>
            </a:r>
            <a:r>
              <a:rPr lang="en-GB" sz="2000" dirty="0">
                <a:latin typeface="Calibri" panose="020F0502020204030204" pitchFamily="34" charset="0"/>
                <a:ea typeface="Calibri" panose="020F0502020204030204" pitchFamily="34" charset="0"/>
                <a:cs typeface="Times New Roman" panose="02020603050405020304" pitchFamily="18" charset="0"/>
              </a:rPr>
              <a:t> suffered in 2018 by several gaps, so the scores of each domain improved gradually over the first 5 trimesters. </a:t>
            </a:r>
            <a:endParaRPr lang="en-GB" sz="2000" dirty="0" smtClean="0">
              <a:latin typeface="Calibri" panose="020F0502020204030204" pitchFamily="34" charset="0"/>
              <a:ea typeface="Calibri" panose="020F0502020204030204" pitchFamily="34" charset="0"/>
              <a:cs typeface="Times New Roman" panose="02020603050405020304" pitchFamily="18" charset="0"/>
            </a:endParaRPr>
          </a:p>
          <a:p>
            <a:pPr marL="450850">
              <a:lnSpc>
                <a:spcPct val="107000"/>
              </a:lnSpc>
              <a:spcAft>
                <a:spcPts val="0"/>
              </a:spcAft>
            </a:pPr>
            <a:r>
              <a:rPr lang="en-GB" sz="2000" dirty="0" smtClean="0">
                <a:latin typeface="Calibri" panose="020F0502020204030204" pitchFamily="34" charset="0"/>
                <a:ea typeface="Calibri" panose="020F0502020204030204" pitchFamily="34" charset="0"/>
                <a:cs typeface="Times New Roman" panose="02020603050405020304" pitchFamily="18" charset="0"/>
              </a:rPr>
              <a:t>The </a:t>
            </a:r>
            <a:r>
              <a:rPr lang="en-GB" sz="2000" dirty="0">
                <a:latin typeface="Calibri" panose="020F0502020204030204" pitchFamily="34" charset="0"/>
                <a:ea typeface="Calibri" panose="020F0502020204030204" pitchFamily="34" charset="0"/>
                <a:cs typeface="Times New Roman" panose="02020603050405020304" pitchFamily="18" charset="0"/>
              </a:rPr>
              <a:t>children’s ward was completely re-established in 2018-2019, and this allowed a significant catch up in the scores achieved. </a:t>
            </a:r>
            <a:endParaRPr lang="en-GB" sz="2000" dirty="0" smtClean="0">
              <a:latin typeface="Calibri" panose="020F0502020204030204" pitchFamily="34" charset="0"/>
              <a:ea typeface="Calibri" panose="020F0502020204030204" pitchFamily="34" charset="0"/>
              <a:cs typeface="Times New Roman" panose="02020603050405020304" pitchFamily="18" charset="0"/>
            </a:endParaRPr>
          </a:p>
          <a:p>
            <a:pPr marL="450850">
              <a:lnSpc>
                <a:spcPct val="107000"/>
              </a:lnSpc>
              <a:spcAft>
                <a:spcPts val="0"/>
              </a:spcAft>
            </a:pPr>
            <a:r>
              <a:rPr lang="en-GB" sz="2000" dirty="0" smtClean="0">
                <a:latin typeface="Calibri" panose="020F0502020204030204" pitchFamily="34" charset="0"/>
                <a:ea typeface="Calibri" panose="020F0502020204030204" pitchFamily="34" charset="0"/>
                <a:cs typeface="Times New Roman" panose="02020603050405020304" pitchFamily="18" charset="0"/>
              </a:rPr>
              <a:t>The </a:t>
            </a:r>
            <a:r>
              <a:rPr lang="en-GB" sz="2000" dirty="0" err="1">
                <a:latin typeface="Calibri" panose="020F0502020204030204" pitchFamily="34" charset="0"/>
                <a:ea typeface="Calibri" panose="020F0502020204030204" pitchFamily="34" charset="0"/>
                <a:cs typeface="Times New Roman" panose="02020603050405020304" pitchFamily="18" charset="0"/>
              </a:rPr>
              <a:t>erratical</a:t>
            </a:r>
            <a:r>
              <a:rPr lang="en-GB" sz="2000" dirty="0">
                <a:latin typeface="Calibri" panose="020F0502020204030204" pitchFamily="34" charset="0"/>
                <a:ea typeface="Calibri" panose="020F0502020204030204" pitchFamily="34" charset="0"/>
                <a:cs typeface="Times New Roman" panose="02020603050405020304" pitchFamily="18" charset="0"/>
              </a:rPr>
              <a:t> presence of a paediatric specialist was related to the several gaps observed in the Clinical procedures. </a:t>
            </a:r>
            <a:endParaRPr lang="it-IT" sz="2000" dirty="0">
              <a:latin typeface="Calibri" panose="020F0502020204030204" pitchFamily="34" charset="0"/>
              <a:ea typeface="Calibri" panose="020F0502020204030204" pitchFamily="34" charset="0"/>
              <a:cs typeface="Times New Roman" panose="02020603050405020304" pitchFamily="18" charset="0"/>
            </a:endParaRPr>
          </a:p>
          <a:p>
            <a:pPr marL="450850">
              <a:lnSpc>
                <a:spcPct val="107000"/>
              </a:lnSpc>
              <a:spcAft>
                <a:spcPts val="0"/>
              </a:spcAft>
            </a:pPr>
            <a:r>
              <a:rPr lang="en-GB" sz="2000" dirty="0" smtClean="0">
                <a:latin typeface="Calibri" panose="020F0502020204030204" pitchFamily="34" charset="0"/>
                <a:ea typeface="Calibri" panose="020F0502020204030204" pitchFamily="34" charset="0"/>
                <a:cs typeface="Times New Roman" panose="02020603050405020304" pitchFamily="18" charset="0"/>
              </a:rPr>
              <a:t>Training </a:t>
            </a:r>
            <a:r>
              <a:rPr lang="en-GB" sz="2000" dirty="0">
                <a:latin typeface="Calibri" panose="020F0502020204030204" pitchFamily="34" charset="0"/>
                <a:ea typeface="Calibri" panose="020F0502020204030204" pitchFamily="34" charset="0"/>
                <a:cs typeface="Times New Roman" panose="02020603050405020304" pitchFamily="18" charset="0"/>
              </a:rPr>
              <a:t>suffered from the absence of supervision and the occasional presence of trainees.</a:t>
            </a:r>
            <a:endParaRPr lang="it-IT"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2443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p:nvPr/>
        </p:nvPicPr>
        <p:blipFill>
          <a:blip r:embed="rId2">
            <a:extLst>
              <a:ext uri="{28A0092B-C50C-407E-A947-70E740481C1C}">
                <a14:useLocalDpi xmlns:a14="http://schemas.microsoft.com/office/drawing/2010/main" val="0"/>
              </a:ext>
            </a:extLst>
          </a:blip>
          <a:srcRect/>
          <a:stretch>
            <a:fillRect/>
          </a:stretch>
        </p:blipFill>
        <p:spPr bwMode="auto">
          <a:xfrm>
            <a:off x="360218" y="1708727"/>
            <a:ext cx="4849091" cy="4008582"/>
          </a:xfrm>
          <a:prstGeom prst="rect">
            <a:avLst/>
          </a:prstGeom>
          <a:noFill/>
          <a:ln>
            <a:noFill/>
          </a:ln>
        </p:spPr>
      </p:pic>
      <p:sp>
        <p:nvSpPr>
          <p:cNvPr id="3" name="Titolo 2"/>
          <p:cNvSpPr>
            <a:spLocks noGrp="1"/>
          </p:cNvSpPr>
          <p:nvPr>
            <p:ph type="title"/>
          </p:nvPr>
        </p:nvSpPr>
        <p:spPr>
          <a:xfrm>
            <a:off x="838200" y="365125"/>
            <a:ext cx="10319327" cy="1426729"/>
          </a:xfrm>
          <a:solidFill>
            <a:srgbClr val="FFFF00"/>
          </a:solidFill>
        </p:spPr>
        <p:txBody>
          <a:bodyPr>
            <a:normAutofit fontScale="90000"/>
          </a:bodyPr>
          <a:lstStyle/>
          <a:p>
            <a:pPr algn="ctr"/>
            <a:r>
              <a:rPr lang="it-IT" sz="3600" b="1" dirty="0" err="1" smtClean="0"/>
              <a:t>Improvement</a:t>
            </a:r>
            <a:r>
              <a:rPr lang="it-IT" sz="3600" b="1" dirty="0" smtClean="0"/>
              <a:t> of </a:t>
            </a:r>
            <a:r>
              <a:rPr lang="it-IT" sz="3600" b="1" dirty="0" err="1" smtClean="0"/>
              <a:t>Clinical</a:t>
            </a:r>
            <a:r>
              <a:rPr lang="it-IT" sz="3600" b="1" dirty="0" smtClean="0"/>
              <a:t> Management </a:t>
            </a:r>
            <a:r>
              <a:rPr lang="it-IT" sz="3600" b="1" dirty="0" err="1" smtClean="0"/>
              <a:t>at</a:t>
            </a:r>
            <a:r>
              <a:rPr lang="it-IT" sz="3600" b="1" dirty="0" smtClean="0"/>
              <a:t> </a:t>
            </a:r>
            <a:r>
              <a:rPr lang="it-IT" sz="3600" b="1" dirty="0" err="1" smtClean="0"/>
              <a:t>Kalongo</a:t>
            </a:r>
            <a:r>
              <a:rPr lang="it-IT" sz="3600" b="1" dirty="0" smtClean="0"/>
              <a:t> and </a:t>
            </a:r>
            <a:r>
              <a:rPr lang="it-IT" sz="3600" b="1" dirty="0" err="1" smtClean="0"/>
              <a:t>Lacor</a:t>
            </a:r>
            <a:r>
              <a:rPr lang="it-IT" sz="3600" b="1" dirty="0" smtClean="0"/>
              <a:t> </a:t>
            </a:r>
            <a:r>
              <a:rPr lang="it-IT" sz="3600" b="1" dirty="0" err="1" smtClean="0"/>
              <a:t>comparing</a:t>
            </a:r>
            <a:r>
              <a:rPr lang="it-IT" sz="3600" b="1" dirty="0" smtClean="0"/>
              <a:t> 150 </a:t>
            </a:r>
            <a:r>
              <a:rPr lang="it-IT" sz="3600" b="1" dirty="0" err="1" smtClean="0"/>
              <a:t>clinical</a:t>
            </a:r>
            <a:r>
              <a:rPr lang="it-IT" sz="3600" b="1" dirty="0" smtClean="0"/>
              <a:t> </a:t>
            </a:r>
            <a:r>
              <a:rPr lang="it-IT" sz="3600" b="1" dirty="0" err="1" smtClean="0"/>
              <a:t>records</a:t>
            </a:r>
            <a:r>
              <a:rPr lang="it-IT" sz="3600" b="1" dirty="0" smtClean="0"/>
              <a:t> of 2016 (Start) to 150 of 2020 (End) in </a:t>
            </a:r>
            <a:r>
              <a:rPr lang="it-IT" sz="3600" b="1" dirty="0" err="1" smtClean="0"/>
              <a:t>each</a:t>
            </a:r>
            <a:r>
              <a:rPr lang="it-IT" sz="3600" b="1" dirty="0" smtClean="0"/>
              <a:t> hospital</a:t>
            </a:r>
            <a:endParaRPr lang="it-IT" sz="3600" b="1" dirty="0"/>
          </a:p>
        </p:txBody>
      </p:sp>
      <p:pic>
        <p:nvPicPr>
          <p:cNvPr id="4" name="Immagine 3"/>
          <p:cNvPicPr/>
          <p:nvPr/>
        </p:nvPicPr>
        <p:blipFill>
          <a:blip r:embed="rId3">
            <a:extLst>
              <a:ext uri="{28A0092B-C50C-407E-A947-70E740481C1C}">
                <a14:useLocalDpi xmlns:a14="http://schemas.microsoft.com/office/drawing/2010/main" val="0"/>
              </a:ext>
            </a:extLst>
          </a:blip>
          <a:srcRect/>
          <a:stretch>
            <a:fillRect/>
          </a:stretch>
        </p:blipFill>
        <p:spPr bwMode="auto">
          <a:xfrm>
            <a:off x="5661891" y="2235201"/>
            <a:ext cx="4980709" cy="3389744"/>
          </a:xfrm>
          <a:prstGeom prst="rect">
            <a:avLst/>
          </a:prstGeom>
          <a:noFill/>
          <a:ln>
            <a:noFill/>
          </a:ln>
        </p:spPr>
      </p:pic>
      <p:sp>
        <p:nvSpPr>
          <p:cNvPr id="5" name="CasellaDiTesto 4"/>
          <p:cNvSpPr txBox="1"/>
          <p:nvPr/>
        </p:nvSpPr>
        <p:spPr>
          <a:xfrm>
            <a:off x="1274618" y="5966691"/>
            <a:ext cx="1847273" cy="461665"/>
          </a:xfrm>
          <a:prstGeom prst="rect">
            <a:avLst/>
          </a:prstGeom>
          <a:solidFill>
            <a:srgbClr val="FFFF00"/>
          </a:solidFill>
        </p:spPr>
        <p:txBody>
          <a:bodyPr wrap="square" rtlCol="0">
            <a:spAutoFit/>
          </a:bodyPr>
          <a:lstStyle/>
          <a:p>
            <a:pPr algn="ctr"/>
            <a:r>
              <a:rPr lang="it-IT" sz="2400" dirty="0" smtClean="0"/>
              <a:t>KALONGO</a:t>
            </a:r>
            <a:endParaRPr lang="it-IT" sz="2400" dirty="0"/>
          </a:p>
        </p:txBody>
      </p:sp>
      <p:sp>
        <p:nvSpPr>
          <p:cNvPr id="6" name="CasellaDiTesto 5"/>
          <p:cNvSpPr txBox="1"/>
          <p:nvPr/>
        </p:nvSpPr>
        <p:spPr>
          <a:xfrm>
            <a:off x="7615382" y="5966691"/>
            <a:ext cx="1847273" cy="461665"/>
          </a:xfrm>
          <a:prstGeom prst="rect">
            <a:avLst/>
          </a:prstGeom>
          <a:solidFill>
            <a:srgbClr val="FFFF00"/>
          </a:solidFill>
        </p:spPr>
        <p:txBody>
          <a:bodyPr wrap="square" rtlCol="0">
            <a:spAutoFit/>
          </a:bodyPr>
          <a:lstStyle/>
          <a:p>
            <a:pPr algn="ctr"/>
            <a:r>
              <a:rPr lang="it-IT" sz="2400" dirty="0" smtClean="0"/>
              <a:t>LACOR</a:t>
            </a:r>
            <a:endParaRPr lang="it-IT" sz="2400" dirty="0"/>
          </a:p>
        </p:txBody>
      </p:sp>
    </p:spTree>
    <p:extLst>
      <p:ext uri="{BB962C8B-B14F-4D97-AF65-F5344CB8AC3E}">
        <p14:creationId xmlns:p14="http://schemas.microsoft.com/office/powerpoint/2010/main" val="5350179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accent2"/>
          </a:solidFill>
        </p:spPr>
        <p:txBody>
          <a:bodyPr>
            <a:normAutofit/>
          </a:bodyPr>
          <a:lstStyle/>
          <a:p>
            <a:pPr algn="ctr"/>
            <a:r>
              <a:rPr lang="it-IT" sz="3200" dirty="0" smtClean="0"/>
              <a:t>Multivariate </a:t>
            </a:r>
            <a:r>
              <a:rPr lang="it-IT" sz="3200" dirty="0" err="1" smtClean="0"/>
              <a:t>analysis</a:t>
            </a:r>
            <a:r>
              <a:rPr lang="it-IT" sz="3200" dirty="0" smtClean="0"/>
              <a:t> of </a:t>
            </a:r>
            <a:r>
              <a:rPr lang="it-IT" sz="3200" dirty="0" err="1" smtClean="0"/>
              <a:t>variables</a:t>
            </a:r>
            <a:r>
              <a:rPr lang="it-IT" sz="3200" dirty="0" smtClean="0"/>
              <a:t> </a:t>
            </a:r>
            <a:r>
              <a:rPr lang="it-IT" sz="3200" dirty="0" err="1" smtClean="0"/>
              <a:t>discriminating</a:t>
            </a:r>
            <a:r>
              <a:rPr lang="it-IT" sz="3200" dirty="0" smtClean="0"/>
              <a:t> </a:t>
            </a:r>
            <a:r>
              <a:rPr lang="it-IT" sz="3200" dirty="0" err="1" smtClean="0"/>
              <a:t>before</a:t>
            </a:r>
            <a:r>
              <a:rPr lang="it-IT" sz="3200" dirty="0" smtClean="0"/>
              <a:t>/</a:t>
            </a:r>
            <a:r>
              <a:rPr lang="it-IT" sz="3200" dirty="0" err="1" smtClean="0"/>
              <a:t>after</a:t>
            </a:r>
            <a:r>
              <a:rPr lang="it-IT" sz="3200" dirty="0" smtClean="0"/>
              <a:t> the RBF </a:t>
            </a:r>
            <a:r>
              <a:rPr lang="it-IT" sz="3200" dirty="0" err="1" smtClean="0"/>
              <a:t>initiative</a:t>
            </a:r>
            <a:endParaRPr lang="it-IT" sz="3200" dirty="0"/>
          </a:p>
        </p:txBody>
      </p:sp>
      <p:graphicFrame>
        <p:nvGraphicFramePr>
          <p:cNvPr id="4" name="Tabella 3"/>
          <p:cNvGraphicFramePr>
            <a:graphicFrameLocks noGrp="1"/>
          </p:cNvGraphicFramePr>
          <p:nvPr>
            <p:extLst>
              <p:ext uri="{D42A27DB-BD31-4B8C-83A1-F6EECF244321}">
                <p14:modId xmlns:p14="http://schemas.microsoft.com/office/powerpoint/2010/main" val="937634742"/>
              </p:ext>
            </p:extLst>
          </p:nvPr>
        </p:nvGraphicFramePr>
        <p:xfrm>
          <a:off x="2503056" y="1690689"/>
          <a:ext cx="5985160" cy="2373313"/>
        </p:xfrm>
        <a:graphic>
          <a:graphicData uri="http://schemas.openxmlformats.org/drawingml/2006/table">
            <a:tbl>
              <a:tblPr>
                <a:tableStyleId>{5C22544A-7EE6-4342-B048-85BDC9FD1C3A}</a:tableStyleId>
              </a:tblPr>
              <a:tblGrid>
                <a:gridCol w="1197032">
                  <a:extLst>
                    <a:ext uri="{9D8B030D-6E8A-4147-A177-3AD203B41FA5}">
                      <a16:colId xmlns:a16="http://schemas.microsoft.com/office/drawing/2014/main" val="1774600298"/>
                    </a:ext>
                  </a:extLst>
                </a:gridCol>
                <a:gridCol w="1197032">
                  <a:extLst>
                    <a:ext uri="{9D8B030D-6E8A-4147-A177-3AD203B41FA5}">
                      <a16:colId xmlns:a16="http://schemas.microsoft.com/office/drawing/2014/main" val="1601364948"/>
                    </a:ext>
                  </a:extLst>
                </a:gridCol>
                <a:gridCol w="1197032">
                  <a:extLst>
                    <a:ext uri="{9D8B030D-6E8A-4147-A177-3AD203B41FA5}">
                      <a16:colId xmlns:a16="http://schemas.microsoft.com/office/drawing/2014/main" val="1747301947"/>
                    </a:ext>
                  </a:extLst>
                </a:gridCol>
                <a:gridCol w="1197032">
                  <a:extLst>
                    <a:ext uri="{9D8B030D-6E8A-4147-A177-3AD203B41FA5}">
                      <a16:colId xmlns:a16="http://schemas.microsoft.com/office/drawing/2014/main" val="2860742192"/>
                    </a:ext>
                  </a:extLst>
                </a:gridCol>
                <a:gridCol w="1197032">
                  <a:extLst>
                    <a:ext uri="{9D8B030D-6E8A-4147-A177-3AD203B41FA5}">
                      <a16:colId xmlns:a16="http://schemas.microsoft.com/office/drawing/2014/main" val="3513348192"/>
                    </a:ext>
                  </a:extLst>
                </a:gridCol>
              </a:tblGrid>
              <a:tr h="352233">
                <a:tc rowSpan="3">
                  <a:txBody>
                    <a:bodyPr/>
                    <a:lstStyle/>
                    <a:p>
                      <a:pPr algn="l" fontAlgn="b"/>
                      <a:r>
                        <a:rPr lang="it-IT" sz="2000" u="none" strike="noStrike" dirty="0">
                          <a:effectLst/>
                        </a:rPr>
                        <a:t>Fase</a:t>
                      </a:r>
                      <a:endParaRPr lang="it-IT" sz="2000" b="0" i="0" u="none" strike="noStrike" dirty="0">
                        <a:solidFill>
                          <a:srgbClr val="333399"/>
                        </a:solidFill>
                        <a:effectLst/>
                        <a:latin typeface="Arial" panose="020B0604020202020204" pitchFamily="34" charset="0"/>
                      </a:endParaRPr>
                    </a:p>
                  </a:txBody>
                  <a:tcPr marL="6350" marR="6350" marT="6350" marB="0" anchor="b"/>
                </a:tc>
                <a:tc rowSpan="3">
                  <a:txBody>
                    <a:bodyPr/>
                    <a:lstStyle/>
                    <a:p>
                      <a:pPr algn="ctr" fontAlgn="b"/>
                      <a:r>
                        <a:rPr lang="it-IT" sz="2000" b="0" i="0" u="none" strike="noStrike" dirty="0" smtClean="0">
                          <a:solidFill>
                            <a:srgbClr val="333399"/>
                          </a:solidFill>
                          <a:effectLst/>
                          <a:latin typeface="Arial" panose="020B0604020202020204" pitchFamily="34" charset="0"/>
                        </a:rPr>
                        <a:t> ACTION</a:t>
                      </a:r>
                      <a:endParaRPr lang="it-IT" sz="2000" b="0" i="0" u="none" strike="noStrike" dirty="0">
                        <a:solidFill>
                          <a:srgbClr val="333399"/>
                        </a:solidFill>
                        <a:effectLst/>
                        <a:latin typeface="Arial" panose="020B0604020202020204" pitchFamily="34" charset="0"/>
                      </a:endParaRPr>
                    </a:p>
                  </a:txBody>
                  <a:tcPr marL="6350" marR="6350" marT="6350" marB="0" anchor="b"/>
                </a:tc>
                <a:tc>
                  <a:txBody>
                    <a:bodyPr/>
                    <a:lstStyle/>
                    <a:p>
                      <a:pPr algn="l" fontAlgn="b"/>
                      <a:endParaRPr lang="it-IT" sz="10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it-IT"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865594037"/>
                  </a:ext>
                </a:extLst>
              </a:tr>
              <a:tr h="352233">
                <a:tc vMerge="1">
                  <a:txBody>
                    <a:bodyPr/>
                    <a:lstStyle/>
                    <a:p>
                      <a:endParaRPr lang="it-IT"/>
                    </a:p>
                  </a:txBody>
                  <a:tcPr/>
                </a:tc>
                <a:tc vMerge="1">
                  <a:txBody>
                    <a:bodyPr/>
                    <a:lstStyle/>
                    <a:p>
                      <a:endParaRPr lang="it-IT"/>
                    </a:p>
                  </a:txBody>
                  <a:tcPr/>
                </a:tc>
                <a:tc rowSpan="2">
                  <a:txBody>
                    <a:bodyPr/>
                    <a:lstStyle/>
                    <a:p>
                      <a:pPr algn="ctr" fontAlgn="b"/>
                      <a:r>
                        <a:rPr lang="it-IT" sz="2000" u="none" strike="noStrike">
                          <a:effectLst/>
                        </a:rPr>
                        <a:t>WilKsl</a:t>
                      </a:r>
                      <a:endParaRPr lang="it-IT" sz="2000" b="0" i="0" u="none" strike="noStrike">
                        <a:solidFill>
                          <a:srgbClr val="333399"/>
                        </a:solidFill>
                        <a:effectLst/>
                        <a:latin typeface="Arial" panose="020B0604020202020204" pitchFamily="34" charset="0"/>
                      </a:endParaRPr>
                    </a:p>
                  </a:txBody>
                  <a:tcPr marL="6350" marR="6350" marT="6350" marB="0" anchor="b"/>
                </a:tc>
                <a:tc>
                  <a:txBody>
                    <a:bodyPr/>
                    <a:lstStyle/>
                    <a:p>
                      <a:pPr algn="l" fontAlgn="b"/>
                      <a:endParaRPr lang="it-IT" sz="20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it-IT" sz="20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086587219"/>
                  </a:ext>
                </a:extLst>
              </a:tr>
              <a:tr h="606966">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ctr" fontAlgn="b"/>
                      <a:r>
                        <a:rPr lang="it-IT" sz="2000" u="none" strike="noStrike">
                          <a:effectLst/>
                        </a:rPr>
                        <a:t>Variance R.</a:t>
                      </a:r>
                      <a:endParaRPr lang="it-IT" sz="2000" b="0" i="0" u="none" strike="noStrike">
                        <a:solidFill>
                          <a:srgbClr val="333399"/>
                        </a:solidFill>
                        <a:effectLst/>
                        <a:latin typeface="Arial" panose="020B0604020202020204" pitchFamily="34" charset="0"/>
                      </a:endParaRPr>
                    </a:p>
                  </a:txBody>
                  <a:tcPr marL="6350" marR="6350" marT="6350" marB="0" anchor="b"/>
                </a:tc>
                <a:tc>
                  <a:txBody>
                    <a:bodyPr/>
                    <a:lstStyle/>
                    <a:p>
                      <a:pPr algn="ctr" fontAlgn="b"/>
                      <a:r>
                        <a:rPr lang="it-IT" sz="2000" u="none" strike="noStrike" dirty="0" err="1">
                          <a:effectLst/>
                        </a:rPr>
                        <a:t>Sign</a:t>
                      </a:r>
                      <a:r>
                        <a:rPr lang="it-IT" sz="2000" u="none" strike="noStrike" dirty="0">
                          <a:effectLst/>
                        </a:rPr>
                        <a:t>.</a:t>
                      </a:r>
                      <a:endParaRPr lang="it-IT" sz="2000" b="0" i="0" u="none" strike="noStrike" dirty="0">
                        <a:solidFill>
                          <a:srgbClr val="333399"/>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760493655"/>
                  </a:ext>
                </a:extLst>
              </a:tr>
              <a:tr h="352233">
                <a:tc>
                  <a:txBody>
                    <a:bodyPr/>
                    <a:lstStyle/>
                    <a:p>
                      <a:pPr algn="l" fontAlgn="t"/>
                      <a:r>
                        <a:rPr lang="it-IT" sz="2000" u="none" strike="noStrike" dirty="0">
                          <a:effectLst/>
                        </a:rPr>
                        <a:t>1</a:t>
                      </a:r>
                      <a:endParaRPr lang="it-IT" sz="2000" b="0" i="0" u="none" strike="noStrike" dirty="0">
                        <a:solidFill>
                          <a:srgbClr val="333399"/>
                        </a:solidFill>
                        <a:effectLst/>
                        <a:latin typeface="Arial" panose="020B0604020202020204" pitchFamily="34" charset="0"/>
                      </a:endParaRPr>
                    </a:p>
                  </a:txBody>
                  <a:tcPr marL="6350" marR="6350" marT="6350" marB="0"/>
                </a:tc>
                <a:tc>
                  <a:txBody>
                    <a:bodyPr/>
                    <a:lstStyle/>
                    <a:p>
                      <a:pPr algn="l" fontAlgn="t"/>
                      <a:r>
                        <a:rPr lang="it-IT" sz="2000" u="none" strike="noStrike" dirty="0" err="1">
                          <a:effectLst/>
                        </a:rPr>
                        <a:t>Symptom</a:t>
                      </a:r>
                      <a:endParaRPr lang="it-IT" sz="2000" b="0" i="0" u="none" strike="noStrike" dirty="0">
                        <a:solidFill>
                          <a:srgbClr val="993300"/>
                        </a:solidFill>
                        <a:effectLst/>
                        <a:latin typeface="Arial" panose="020B0604020202020204" pitchFamily="34" charset="0"/>
                      </a:endParaRPr>
                    </a:p>
                  </a:txBody>
                  <a:tcPr marL="6350" marR="6350" marT="6350" marB="0"/>
                </a:tc>
                <a:tc>
                  <a:txBody>
                    <a:bodyPr/>
                    <a:lstStyle/>
                    <a:p>
                      <a:pPr algn="r" fontAlgn="t"/>
                      <a:r>
                        <a:rPr lang="it-IT" sz="2000" u="none" strike="noStrike">
                          <a:effectLst/>
                        </a:rPr>
                        <a:t>0,816</a:t>
                      </a:r>
                      <a:endParaRPr lang="it-IT" sz="2000" b="0" i="0" u="none" strike="noStrike">
                        <a:solidFill>
                          <a:srgbClr val="993300"/>
                        </a:solidFill>
                        <a:effectLst/>
                        <a:latin typeface="Arial" panose="020B0604020202020204" pitchFamily="34" charset="0"/>
                      </a:endParaRPr>
                    </a:p>
                  </a:txBody>
                  <a:tcPr marL="6350" marR="6350" marT="6350" marB="0"/>
                </a:tc>
                <a:tc>
                  <a:txBody>
                    <a:bodyPr/>
                    <a:lstStyle/>
                    <a:p>
                      <a:pPr algn="r" fontAlgn="t"/>
                      <a:r>
                        <a:rPr lang="it-IT" sz="2000" u="none" strike="noStrike">
                          <a:effectLst/>
                        </a:rPr>
                        <a:t>58,451</a:t>
                      </a:r>
                      <a:endParaRPr lang="it-IT" sz="2000" b="0" i="0" u="none" strike="noStrike">
                        <a:solidFill>
                          <a:srgbClr val="993300"/>
                        </a:solidFill>
                        <a:effectLst/>
                        <a:latin typeface="Arial" panose="020B0604020202020204" pitchFamily="34" charset="0"/>
                      </a:endParaRPr>
                    </a:p>
                  </a:txBody>
                  <a:tcPr marL="6350" marR="6350" marT="6350" marB="0"/>
                </a:tc>
                <a:tc>
                  <a:txBody>
                    <a:bodyPr/>
                    <a:lstStyle/>
                    <a:p>
                      <a:pPr algn="r" fontAlgn="t"/>
                      <a:r>
                        <a:rPr lang="it-IT" sz="2000" u="none" strike="noStrike">
                          <a:effectLst/>
                        </a:rPr>
                        <a:t>0,000</a:t>
                      </a:r>
                      <a:endParaRPr lang="it-IT" sz="2000" b="0" i="0" u="none" strike="noStrike">
                        <a:solidFill>
                          <a:srgbClr val="993300"/>
                        </a:solidFill>
                        <a:effectLst/>
                        <a:latin typeface="Arial" panose="020B0604020202020204" pitchFamily="34" charset="0"/>
                      </a:endParaRPr>
                    </a:p>
                  </a:txBody>
                  <a:tcPr marL="6350" marR="6350" marT="6350" marB="0"/>
                </a:tc>
                <a:extLst>
                  <a:ext uri="{0D108BD9-81ED-4DB2-BD59-A6C34878D82A}">
                    <a16:rowId xmlns:a16="http://schemas.microsoft.com/office/drawing/2014/main" val="2580212985"/>
                  </a:ext>
                </a:extLst>
              </a:tr>
              <a:tr h="357415">
                <a:tc>
                  <a:txBody>
                    <a:bodyPr/>
                    <a:lstStyle/>
                    <a:p>
                      <a:pPr algn="l" fontAlgn="t"/>
                      <a:r>
                        <a:rPr lang="it-IT" sz="2000" u="none" strike="noStrike">
                          <a:effectLst/>
                        </a:rPr>
                        <a:t>2</a:t>
                      </a:r>
                      <a:endParaRPr lang="it-IT" sz="2000" b="0" i="0" u="none" strike="noStrike">
                        <a:solidFill>
                          <a:srgbClr val="333399"/>
                        </a:solidFill>
                        <a:effectLst/>
                        <a:latin typeface="Arial" panose="020B0604020202020204" pitchFamily="34" charset="0"/>
                      </a:endParaRPr>
                    </a:p>
                  </a:txBody>
                  <a:tcPr marL="6350" marR="6350" marT="6350" marB="0"/>
                </a:tc>
                <a:tc>
                  <a:txBody>
                    <a:bodyPr/>
                    <a:lstStyle/>
                    <a:p>
                      <a:pPr algn="l" fontAlgn="t"/>
                      <a:r>
                        <a:rPr lang="it-IT" sz="2000" u="none" strike="noStrike" dirty="0" err="1">
                          <a:effectLst/>
                        </a:rPr>
                        <a:t>Weigth</a:t>
                      </a:r>
                      <a:endParaRPr lang="it-IT" sz="2000" b="0" i="0" u="none" strike="noStrike" dirty="0">
                        <a:solidFill>
                          <a:srgbClr val="993300"/>
                        </a:solidFill>
                        <a:effectLst/>
                        <a:latin typeface="Arial" panose="020B0604020202020204" pitchFamily="34" charset="0"/>
                      </a:endParaRPr>
                    </a:p>
                  </a:txBody>
                  <a:tcPr marL="6350" marR="6350" marT="6350" marB="0"/>
                </a:tc>
                <a:tc>
                  <a:txBody>
                    <a:bodyPr/>
                    <a:lstStyle/>
                    <a:p>
                      <a:pPr algn="r" fontAlgn="t"/>
                      <a:r>
                        <a:rPr lang="it-IT" sz="2000" u="none" strike="noStrike" dirty="0">
                          <a:effectLst/>
                        </a:rPr>
                        <a:t>0,731</a:t>
                      </a:r>
                      <a:endParaRPr lang="it-IT" sz="2000" b="0" i="0" u="none" strike="noStrike" dirty="0">
                        <a:solidFill>
                          <a:srgbClr val="993300"/>
                        </a:solidFill>
                        <a:effectLst/>
                        <a:latin typeface="Arial" panose="020B0604020202020204" pitchFamily="34" charset="0"/>
                      </a:endParaRPr>
                    </a:p>
                  </a:txBody>
                  <a:tcPr marL="6350" marR="6350" marT="6350" marB="0"/>
                </a:tc>
                <a:tc>
                  <a:txBody>
                    <a:bodyPr/>
                    <a:lstStyle/>
                    <a:p>
                      <a:pPr algn="r" fontAlgn="t"/>
                      <a:r>
                        <a:rPr lang="it-IT" sz="2000" u="none" strike="noStrike">
                          <a:effectLst/>
                        </a:rPr>
                        <a:t>47,521</a:t>
                      </a:r>
                      <a:endParaRPr lang="it-IT" sz="2000" b="0" i="0" u="none" strike="noStrike">
                        <a:solidFill>
                          <a:srgbClr val="993300"/>
                        </a:solidFill>
                        <a:effectLst/>
                        <a:latin typeface="Arial" panose="020B0604020202020204" pitchFamily="34" charset="0"/>
                      </a:endParaRPr>
                    </a:p>
                  </a:txBody>
                  <a:tcPr marL="6350" marR="6350" marT="6350" marB="0"/>
                </a:tc>
                <a:tc>
                  <a:txBody>
                    <a:bodyPr/>
                    <a:lstStyle/>
                    <a:p>
                      <a:pPr algn="r" fontAlgn="t"/>
                      <a:r>
                        <a:rPr lang="it-IT" sz="2000" u="none" strike="noStrike">
                          <a:effectLst/>
                        </a:rPr>
                        <a:t>0,000</a:t>
                      </a:r>
                      <a:endParaRPr lang="it-IT" sz="2000" b="0" i="0" u="none" strike="noStrike">
                        <a:solidFill>
                          <a:srgbClr val="993300"/>
                        </a:solidFill>
                        <a:effectLst/>
                        <a:latin typeface="Arial" panose="020B0604020202020204" pitchFamily="34" charset="0"/>
                      </a:endParaRPr>
                    </a:p>
                  </a:txBody>
                  <a:tcPr marL="6350" marR="6350" marT="6350" marB="0"/>
                </a:tc>
                <a:extLst>
                  <a:ext uri="{0D108BD9-81ED-4DB2-BD59-A6C34878D82A}">
                    <a16:rowId xmlns:a16="http://schemas.microsoft.com/office/drawing/2014/main" val="2244001377"/>
                  </a:ext>
                </a:extLst>
              </a:tr>
              <a:tr h="352233">
                <a:tc>
                  <a:txBody>
                    <a:bodyPr/>
                    <a:lstStyle/>
                    <a:p>
                      <a:pPr algn="l" fontAlgn="t"/>
                      <a:r>
                        <a:rPr lang="it-IT" sz="2000" u="none" strike="noStrike">
                          <a:effectLst/>
                        </a:rPr>
                        <a:t>3</a:t>
                      </a:r>
                      <a:endParaRPr lang="it-IT" sz="2000" b="0" i="0" u="none" strike="noStrike">
                        <a:solidFill>
                          <a:srgbClr val="333399"/>
                        </a:solidFill>
                        <a:effectLst/>
                        <a:latin typeface="Arial" panose="020B0604020202020204" pitchFamily="34" charset="0"/>
                      </a:endParaRPr>
                    </a:p>
                  </a:txBody>
                  <a:tcPr marL="6350" marR="6350" marT="6350" marB="0"/>
                </a:tc>
                <a:tc>
                  <a:txBody>
                    <a:bodyPr/>
                    <a:lstStyle/>
                    <a:p>
                      <a:pPr algn="l" fontAlgn="t"/>
                      <a:r>
                        <a:rPr lang="it-IT" sz="2000" u="none" strike="noStrike">
                          <a:effectLst/>
                        </a:rPr>
                        <a:t>Exam</a:t>
                      </a:r>
                      <a:endParaRPr lang="it-IT" sz="2000" b="0" i="0" u="none" strike="noStrike">
                        <a:solidFill>
                          <a:srgbClr val="993300"/>
                        </a:solidFill>
                        <a:effectLst/>
                        <a:latin typeface="Arial" panose="020B0604020202020204" pitchFamily="34" charset="0"/>
                      </a:endParaRPr>
                    </a:p>
                  </a:txBody>
                  <a:tcPr marL="6350" marR="6350" marT="6350" marB="0"/>
                </a:tc>
                <a:tc>
                  <a:txBody>
                    <a:bodyPr/>
                    <a:lstStyle/>
                    <a:p>
                      <a:pPr algn="r" fontAlgn="t"/>
                      <a:r>
                        <a:rPr lang="it-IT" sz="2000" u="none" strike="noStrike" dirty="0">
                          <a:effectLst/>
                        </a:rPr>
                        <a:t>0,711</a:t>
                      </a:r>
                      <a:endParaRPr lang="it-IT" sz="2000" b="0" i="0" u="none" strike="noStrike" dirty="0">
                        <a:solidFill>
                          <a:srgbClr val="993300"/>
                        </a:solidFill>
                        <a:effectLst/>
                        <a:latin typeface="Arial" panose="020B0604020202020204" pitchFamily="34" charset="0"/>
                      </a:endParaRPr>
                    </a:p>
                  </a:txBody>
                  <a:tcPr marL="6350" marR="6350" marT="6350" marB="0"/>
                </a:tc>
                <a:tc>
                  <a:txBody>
                    <a:bodyPr/>
                    <a:lstStyle/>
                    <a:p>
                      <a:pPr algn="r" fontAlgn="t"/>
                      <a:r>
                        <a:rPr lang="it-IT" sz="2000" u="none" strike="noStrike" dirty="0">
                          <a:effectLst/>
                        </a:rPr>
                        <a:t>34,865</a:t>
                      </a:r>
                      <a:endParaRPr lang="it-IT" sz="2000" b="0" i="0" u="none" strike="noStrike" dirty="0">
                        <a:solidFill>
                          <a:srgbClr val="993300"/>
                        </a:solidFill>
                        <a:effectLst/>
                        <a:latin typeface="Arial" panose="020B0604020202020204" pitchFamily="34" charset="0"/>
                      </a:endParaRPr>
                    </a:p>
                  </a:txBody>
                  <a:tcPr marL="6350" marR="6350" marT="6350" marB="0"/>
                </a:tc>
                <a:tc>
                  <a:txBody>
                    <a:bodyPr/>
                    <a:lstStyle/>
                    <a:p>
                      <a:pPr algn="r" fontAlgn="t"/>
                      <a:r>
                        <a:rPr lang="it-IT" sz="2000" u="none" strike="noStrike" dirty="0">
                          <a:effectLst/>
                        </a:rPr>
                        <a:t>0,000</a:t>
                      </a:r>
                      <a:endParaRPr lang="it-IT" sz="2000" b="0" i="0" u="none" strike="noStrike" dirty="0">
                        <a:solidFill>
                          <a:srgbClr val="993300"/>
                        </a:solidFill>
                        <a:effectLst/>
                        <a:latin typeface="Arial" panose="020B0604020202020204" pitchFamily="34" charset="0"/>
                      </a:endParaRPr>
                    </a:p>
                  </a:txBody>
                  <a:tcPr marL="6350" marR="6350" marT="6350" marB="0"/>
                </a:tc>
                <a:extLst>
                  <a:ext uri="{0D108BD9-81ED-4DB2-BD59-A6C34878D82A}">
                    <a16:rowId xmlns:a16="http://schemas.microsoft.com/office/drawing/2014/main" val="1731188668"/>
                  </a:ext>
                </a:extLst>
              </a:tr>
            </a:tbl>
          </a:graphicData>
        </a:graphic>
      </p:graphicFrame>
      <p:sp>
        <p:nvSpPr>
          <p:cNvPr id="5" name="CasellaDiTesto 4"/>
          <p:cNvSpPr txBox="1"/>
          <p:nvPr/>
        </p:nvSpPr>
        <p:spPr>
          <a:xfrm>
            <a:off x="1551709" y="4477722"/>
            <a:ext cx="7583055" cy="1754326"/>
          </a:xfrm>
          <a:prstGeom prst="rect">
            <a:avLst/>
          </a:prstGeom>
          <a:solidFill>
            <a:srgbClr val="FFFF00"/>
          </a:solidFill>
        </p:spPr>
        <p:txBody>
          <a:bodyPr wrap="square" rtlCol="0">
            <a:spAutoFit/>
          </a:bodyPr>
          <a:lstStyle/>
          <a:p>
            <a:r>
              <a:rPr lang="it-IT" dirty="0" smtClean="0"/>
              <a:t>The </a:t>
            </a:r>
            <a:r>
              <a:rPr lang="it-IT" dirty="0" err="1" smtClean="0"/>
              <a:t>accuracy</a:t>
            </a:r>
            <a:r>
              <a:rPr lang="it-IT" dirty="0" smtClean="0"/>
              <a:t> of </a:t>
            </a:r>
            <a:r>
              <a:rPr lang="it-IT" b="1" u="sng" dirty="0" smtClean="0"/>
              <a:t>reporting the </a:t>
            </a:r>
            <a:r>
              <a:rPr lang="it-IT" b="1" u="sng" dirty="0" err="1" smtClean="0"/>
              <a:t>symptoms</a:t>
            </a:r>
            <a:r>
              <a:rPr lang="it-IT" b="1" u="sng" dirty="0" smtClean="0"/>
              <a:t> </a:t>
            </a:r>
            <a:r>
              <a:rPr lang="it-IT" dirty="0" smtClean="0"/>
              <a:t>of the </a:t>
            </a:r>
            <a:r>
              <a:rPr lang="it-IT" dirty="0" err="1" smtClean="0"/>
              <a:t>patient</a:t>
            </a:r>
            <a:r>
              <a:rPr lang="it-IT" dirty="0"/>
              <a:t> </a:t>
            </a:r>
            <a:r>
              <a:rPr lang="it-IT" dirty="0" err="1" smtClean="0"/>
              <a:t>according</a:t>
            </a:r>
            <a:r>
              <a:rPr lang="it-IT" dirty="0" smtClean="0"/>
              <a:t> to </a:t>
            </a:r>
            <a:r>
              <a:rPr lang="it-IT" dirty="0" err="1" smtClean="0"/>
              <a:t>his</a:t>
            </a:r>
            <a:r>
              <a:rPr lang="it-IT" dirty="0" smtClean="0"/>
              <a:t> </a:t>
            </a:r>
            <a:r>
              <a:rPr lang="it-IT" dirty="0" err="1" smtClean="0"/>
              <a:t>clinical</a:t>
            </a:r>
            <a:r>
              <a:rPr lang="it-IT" dirty="0" smtClean="0"/>
              <a:t> </a:t>
            </a:r>
            <a:r>
              <a:rPr lang="it-IT" dirty="0" err="1" smtClean="0"/>
              <a:t>history</a:t>
            </a:r>
            <a:r>
              <a:rPr lang="it-IT" dirty="0" smtClean="0"/>
              <a:t> and </a:t>
            </a:r>
            <a:r>
              <a:rPr lang="it-IT" dirty="0" err="1" smtClean="0"/>
              <a:t>environment</a:t>
            </a:r>
            <a:r>
              <a:rPr lang="it-IT" dirty="0" smtClean="0"/>
              <a:t> </a:t>
            </a:r>
          </a:p>
          <a:p>
            <a:r>
              <a:rPr lang="it-IT" dirty="0" smtClean="0"/>
              <a:t>The </a:t>
            </a:r>
            <a:r>
              <a:rPr lang="it-IT" dirty="0" err="1" smtClean="0"/>
              <a:t>detailed</a:t>
            </a:r>
            <a:r>
              <a:rPr lang="it-IT" dirty="0" smtClean="0"/>
              <a:t> </a:t>
            </a:r>
            <a:r>
              <a:rPr lang="it-IT" b="1" u="sng" dirty="0" err="1" smtClean="0"/>
              <a:t>examination</a:t>
            </a:r>
            <a:r>
              <a:rPr lang="it-IT" b="1" u="sng" dirty="0" smtClean="0"/>
              <a:t> </a:t>
            </a:r>
            <a:r>
              <a:rPr lang="it-IT" dirty="0" smtClean="0"/>
              <a:t>of the </a:t>
            </a:r>
            <a:r>
              <a:rPr lang="it-IT" dirty="0" err="1" smtClean="0"/>
              <a:t>child</a:t>
            </a:r>
            <a:endParaRPr lang="it-IT" dirty="0" smtClean="0"/>
          </a:p>
          <a:p>
            <a:r>
              <a:rPr lang="it-IT" dirty="0" smtClean="0"/>
              <a:t>The </a:t>
            </a:r>
            <a:r>
              <a:rPr lang="it-IT" dirty="0" err="1" smtClean="0"/>
              <a:t>systematic</a:t>
            </a:r>
            <a:r>
              <a:rPr lang="it-IT" dirty="0" smtClean="0"/>
              <a:t> </a:t>
            </a:r>
            <a:r>
              <a:rPr lang="it-IT" b="1" u="sng" dirty="0" smtClean="0"/>
              <a:t>reporting of </a:t>
            </a:r>
            <a:r>
              <a:rPr lang="it-IT" b="1" u="sng" dirty="0" err="1" smtClean="0"/>
              <a:t>weight</a:t>
            </a:r>
            <a:r>
              <a:rPr lang="it-IT" b="1" u="sng" dirty="0" smtClean="0"/>
              <a:t> </a:t>
            </a:r>
            <a:r>
              <a:rPr lang="it-IT" dirty="0" smtClean="0"/>
              <a:t>and </a:t>
            </a:r>
            <a:r>
              <a:rPr lang="it-IT" dirty="0" err="1" smtClean="0"/>
              <a:t>growth</a:t>
            </a:r>
            <a:r>
              <a:rPr lang="it-IT" dirty="0" smtClean="0"/>
              <a:t> </a:t>
            </a:r>
            <a:r>
              <a:rPr lang="it-IT" dirty="0" err="1" smtClean="0"/>
              <a:t>parameters</a:t>
            </a:r>
            <a:endParaRPr lang="it-IT" dirty="0" smtClean="0"/>
          </a:p>
          <a:p>
            <a:endParaRPr lang="it-IT" dirty="0"/>
          </a:p>
          <a:p>
            <a:r>
              <a:rPr lang="it-IT" dirty="0" smtClean="0"/>
              <a:t>DO BUILD THE SIGNIFICANT IMPROVEMENT AFTER THE RBF INITIATIVE</a:t>
            </a:r>
            <a:endParaRPr lang="it-IT" dirty="0"/>
          </a:p>
        </p:txBody>
      </p:sp>
    </p:spTree>
    <p:extLst>
      <p:ext uri="{BB962C8B-B14F-4D97-AF65-F5344CB8AC3E}">
        <p14:creationId xmlns:p14="http://schemas.microsoft.com/office/powerpoint/2010/main" val="392860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6"/>
          <p:cNvSpPr>
            <a:spLocks noChangeArrowheads="1"/>
          </p:cNvSpPr>
          <p:nvPr/>
        </p:nvSpPr>
        <p:spPr bwMode="auto">
          <a:xfrm>
            <a:off x="2063553" y="375048"/>
            <a:ext cx="8278813" cy="461665"/>
          </a:xfrm>
          <a:prstGeom prst="rect">
            <a:avLst/>
          </a:prstGeom>
          <a:solidFill>
            <a:srgbClr val="005192"/>
          </a:solidFill>
          <a:ln w="9525">
            <a:noFill/>
            <a:miter lim="800000"/>
            <a:headEnd/>
            <a:tailEnd/>
          </a:ln>
        </p:spPr>
        <p:txBody>
          <a:bodyPr anchor="ctr">
            <a:spAutoFit/>
          </a:bodyPr>
          <a:lstStyle/>
          <a:p>
            <a:pPr algn="ctr" eaLnBrk="0" hangingPunct="0"/>
            <a:r>
              <a:rPr lang="it-IT" altLang="it-IT" sz="2400" b="1" dirty="0" smtClean="0">
                <a:solidFill>
                  <a:schemeClr val="bg1"/>
                </a:solidFill>
                <a:latin typeface="Candara" pitchFamily="34" charset="0"/>
              </a:rPr>
              <a:t>Staff of </a:t>
            </a:r>
            <a:r>
              <a:rPr lang="it-IT" altLang="it-IT" sz="2400" b="1" dirty="0" err="1" smtClean="0">
                <a:solidFill>
                  <a:schemeClr val="bg1"/>
                </a:solidFill>
                <a:latin typeface="Candara" pitchFamily="34" charset="0"/>
              </a:rPr>
              <a:t>Kalongo</a:t>
            </a:r>
            <a:r>
              <a:rPr lang="it-IT" altLang="it-IT" sz="2400" b="1" dirty="0" smtClean="0">
                <a:solidFill>
                  <a:schemeClr val="bg1"/>
                </a:solidFill>
                <a:latin typeface="Candara" pitchFamily="34" charset="0"/>
              </a:rPr>
              <a:t> </a:t>
            </a:r>
            <a:r>
              <a:rPr lang="it-IT" altLang="it-IT" sz="2400" b="1" dirty="0" err="1" smtClean="0">
                <a:solidFill>
                  <a:schemeClr val="bg1"/>
                </a:solidFill>
                <a:latin typeface="Candara" pitchFamily="34" charset="0"/>
              </a:rPr>
              <a:t>dealing</a:t>
            </a:r>
            <a:r>
              <a:rPr lang="it-IT" altLang="it-IT" sz="2400" b="1" dirty="0" smtClean="0">
                <a:solidFill>
                  <a:schemeClr val="bg1"/>
                </a:solidFill>
                <a:latin typeface="Candara" pitchFamily="34" charset="0"/>
              </a:rPr>
              <a:t> with a new </a:t>
            </a:r>
            <a:r>
              <a:rPr lang="it-IT" altLang="it-IT" sz="2400" b="1" dirty="0" err="1" smtClean="0">
                <a:solidFill>
                  <a:schemeClr val="bg1"/>
                </a:solidFill>
                <a:latin typeface="Candara" pitchFamily="34" charset="0"/>
              </a:rPr>
              <a:t>oxygen</a:t>
            </a:r>
            <a:r>
              <a:rPr lang="it-IT" altLang="it-IT" sz="2400" b="1" dirty="0" smtClean="0">
                <a:solidFill>
                  <a:schemeClr val="bg1"/>
                </a:solidFill>
                <a:latin typeface="Candara" pitchFamily="34" charset="0"/>
              </a:rPr>
              <a:t> </a:t>
            </a:r>
            <a:r>
              <a:rPr lang="it-IT" altLang="it-IT" sz="2400" b="1" dirty="0" err="1" smtClean="0">
                <a:solidFill>
                  <a:schemeClr val="bg1"/>
                </a:solidFill>
                <a:latin typeface="Candara" pitchFamily="34" charset="0"/>
              </a:rPr>
              <a:t>concentrator</a:t>
            </a:r>
            <a:endParaRPr lang="it-IT" altLang="it-IT" sz="2400" b="1" dirty="0">
              <a:solidFill>
                <a:schemeClr val="bg1"/>
              </a:solidFill>
              <a:latin typeface="Candara" pitchFamily="34" charset="0"/>
            </a:endParaRPr>
          </a:p>
        </p:txBody>
      </p:sp>
      <p:sp>
        <p:nvSpPr>
          <p:cNvPr id="2" name="Segnaposto contenuto 1"/>
          <p:cNvSpPr>
            <a:spLocks noGrp="1"/>
          </p:cNvSpPr>
          <p:nvPr>
            <p:ph idx="1"/>
          </p:nvPr>
        </p:nvSpPr>
        <p:spPr>
          <a:xfrm>
            <a:off x="1847529" y="836712"/>
            <a:ext cx="8494837" cy="5400600"/>
          </a:xfrm>
        </p:spPr>
        <p:txBody>
          <a:bodyPr/>
          <a:lstStyle/>
          <a:p>
            <a:pPr marL="0" indent="0" algn="ctr">
              <a:buNone/>
            </a:pPr>
            <a:endParaRPr lang="it-IT" sz="1200" b="1" i="1" dirty="0">
              <a:latin typeface="Candara" pitchFamily="34" charset="0"/>
            </a:endParaRPr>
          </a:p>
          <a:p>
            <a:pPr marL="57150" indent="0" algn="just">
              <a:buNone/>
            </a:pPr>
            <a:endParaRPr lang="it-IT" sz="2200" dirty="0">
              <a:latin typeface="Cambria" pitchFamily="18" charset="0"/>
            </a:endParaRPr>
          </a:p>
        </p:txBody>
      </p:sp>
      <p:pic>
        <p:nvPicPr>
          <p:cNvPr id="4099" name="Picture 3" descr="C:\Users\Livia\Documents\FONDAZIONE AMBROSOLI\Rotary neonat\WhatsApp Image 2018-09-25 at 13.24.5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852102"/>
            <a:ext cx="8752408" cy="525144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1123266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319_11204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8662713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743239"/>
          </a:xfrm>
          <a:solidFill>
            <a:schemeClr val="accent2"/>
          </a:solidFill>
        </p:spPr>
        <p:txBody>
          <a:bodyPr/>
          <a:lstStyle/>
          <a:p>
            <a:r>
              <a:rPr lang="it-IT" b="1" dirty="0" err="1" smtClean="0"/>
              <a:t>Result</a:t>
            </a:r>
            <a:r>
              <a:rPr lang="it-IT" b="1" dirty="0" smtClean="0"/>
              <a:t> </a:t>
            </a:r>
            <a:r>
              <a:rPr lang="it-IT" b="1" dirty="0" err="1" smtClean="0"/>
              <a:t>Based</a:t>
            </a:r>
            <a:r>
              <a:rPr lang="it-IT" b="1" dirty="0" smtClean="0"/>
              <a:t> </a:t>
            </a:r>
            <a:r>
              <a:rPr lang="it-IT" b="1" dirty="0" err="1" smtClean="0"/>
              <a:t>Financing</a:t>
            </a:r>
            <a:r>
              <a:rPr lang="it-IT" b="1" dirty="0" smtClean="0"/>
              <a:t> procedure</a:t>
            </a:r>
            <a:r>
              <a:rPr lang="it-IT" dirty="0" smtClean="0"/>
              <a:t>: </a:t>
            </a:r>
            <a:endParaRPr lang="it-IT" dirty="0"/>
          </a:p>
        </p:txBody>
      </p:sp>
      <p:sp>
        <p:nvSpPr>
          <p:cNvPr id="3" name="Segnaposto contenuto 2"/>
          <p:cNvSpPr>
            <a:spLocks noGrp="1"/>
          </p:cNvSpPr>
          <p:nvPr>
            <p:ph idx="1"/>
          </p:nvPr>
        </p:nvSpPr>
        <p:spPr>
          <a:xfrm>
            <a:off x="838200" y="1265382"/>
            <a:ext cx="10515600" cy="4911581"/>
          </a:xfrm>
        </p:spPr>
        <p:txBody>
          <a:bodyPr>
            <a:normAutofit/>
          </a:bodyPr>
          <a:lstStyle/>
          <a:p>
            <a:r>
              <a:rPr lang="en-US" dirty="0"/>
              <a:t>P</a:t>
            </a:r>
            <a:r>
              <a:rPr lang="en-US" dirty="0" smtClean="0"/>
              <a:t>arameters </a:t>
            </a:r>
            <a:r>
              <a:rPr lang="en-US" dirty="0"/>
              <a:t>for the Pediatric wards:</a:t>
            </a:r>
          </a:p>
          <a:p>
            <a:r>
              <a:rPr lang="en-US" dirty="0"/>
              <a:t> A shared definition of quality objectives for services and assistance, to be checked every 3 months for 3 years.</a:t>
            </a:r>
          </a:p>
          <a:p>
            <a:r>
              <a:rPr lang="en-US" dirty="0"/>
              <a:t> For each hospitalized child, for any duration and complexity, a basic cost of € </a:t>
            </a:r>
            <a:r>
              <a:rPr lang="en-US" dirty="0" smtClean="0"/>
              <a:t>15</a:t>
            </a:r>
            <a:endParaRPr lang="en-US" dirty="0"/>
          </a:p>
          <a:p>
            <a:r>
              <a:rPr lang="en-US" dirty="0"/>
              <a:t> A </a:t>
            </a:r>
            <a:r>
              <a:rPr lang="en-US" b="1" dirty="0"/>
              <a:t>quarterly quality control</a:t>
            </a:r>
            <a:r>
              <a:rPr lang="en-US" dirty="0"/>
              <a:t>, carried out by an independent commission, with a member of the Ugandan Ministry of Health, on the progress of the quality objectives set in the project. </a:t>
            </a:r>
            <a:endParaRPr lang="en-US" dirty="0" smtClean="0"/>
          </a:p>
          <a:p>
            <a:r>
              <a:rPr lang="en-US" dirty="0" smtClean="0"/>
              <a:t>The </a:t>
            </a:r>
            <a:r>
              <a:rPr lang="en-US" dirty="0"/>
              <a:t>commission assigns a score from 1 to 5 based on the percentage of achievement of the objectives.</a:t>
            </a:r>
            <a:endParaRPr lang="it-IT" dirty="0"/>
          </a:p>
        </p:txBody>
      </p:sp>
    </p:spTree>
    <p:extLst>
      <p:ext uri="{BB962C8B-B14F-4D97-AF65-F5344CB8AC3E}">
        <p14:creationId xmlns:p14="http://schemas.microsoft.com/office/powerpoint/2010/main" val="278444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1893109175"/>
              </p:ext>
            </p:extLst>
          </p:nvPr>
        </p:nvGraphicFramePr>
        <p:xfrm>
          <a:off x="498764" y="1422399"/>
          <a:ext cx="10855036" cy="4664366"/>
        </p:xfrm>
        <a:graphic>
          <a:graphicData uri="http://schemas.openxmlformats.org/drawingml/2006/table">
            <a:tbl>
              <a:tblPr firstRow="1" firstCol="1" bandRow="1">
                <a:tableStyleId>{5C22544A-7EE6-4342-B048-85BDC9FD1C3A}</a:tableStyleId>
              </a:tblPr>
              <a:tblGrid>
                <a:gridCol w="6228619">
                  <a:extLst>
                    <a:ext uri="{9D8B030D-6E8A-4147-A177-3AD203B41FA5}">
                      <a16:colId xmlns:a16="http://schemas.microsoft.com/office/drawing/2014/main" val="3672799517"/>
                    </a:ext>
                  </a:extLst>
                </a:gridCol>
                <a:gridCol w="4626417">
                  <a:extLst>
                    <a:ext uri="{9D8B030D-6E8A-4147-A177-3AD203B41FA5}">
                      <a16:colId xmlns:a16="http://schemas.microsoft.com/office/drawing/2014/main" val="1770412114"/>
                    </a:ext>
                  </a:extLst>
                </a:gridCol>
              </a:tblGrid>
              <a:tr h="466437">
                <a:tc>
                  <a:txBody>
                    <a:bodyPr/>
                    <a:lstStyle/>
                    <a:p>
                      <a:pPr>
                        <a:spcAft>
                          <a:spcPts val="0"/>
                        </a:spcAft>
                      </a:pPr>
                      <a:r>
                        <a:rPr lang="en-US" sz="1800" dirty="0">
                          <a:effectLst/>
                        </a:rPr>
                        <a:t>Proper administration of therapies of 10 x 8 admitted cases</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nchor="ctr"/>
                </a:tc>
                <a:tc>
                  <a:txBody>
                    <a:bodyPr/>
                    <a:lstStyle/>
                    <a:p>
                      <a:pPr>
                        <a:spcAft>
                          <a:spcPts val="0"/>
                        </a:spcAft>
                      </a:pPr>
                      <a:r>
                        <a:rPr lang="en-US" sz="1800" dirty="0">
                          <a:effectLst/>
                        </a:rPr>
                        <a:t> </a:t>
                      </a:r>
                      <a:r>
                        <a:rPr lang="en-US" sz="1800" dirty="0" smtClean="0">
                          <a:effectLst/>
                        </a:rPr>
                        <a:t>SCORE</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tc>
                <a:extLst>
                  <a:ext uri="{0D108BD9-81ED-4DB2-BD59-A6C34878D82A}">
                    <a16:rowId xmlns:a16="http://schemas.microsoft.com/office/drawing/2014/main" val="1949500513"/>
                  </a:ext>
                </a:extLst>
              </a:tr>
              <a:tr h="466437">
                <a:tc>
                  <a:txBody>
                    <a:bodyPr/>
                    <a:lstStyle/>
                    <a:p>
                      <a:pPr>
                        <a:spcAft>
                          <a:spcPts val="0"/>
                        </a:spcAft>
                      </a:pPr>
                      <a:r>
                        <a:rPr lang="en-US" sz="1800" dirty="0">
                          <a:effectLst/>
                        </a:rPr>
                        <a:t> </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nchor="ctr"/>
                </a:tc>
                <a:tc>
                  <a:txBody>
                    <a:bodyPr/>
                    <a:lstStyle/>
                    <a:p>
                      <a:pPr>
                        <a:spcAft>
                          <a:spcPts val="0"/>
                        </a:spcAft>
                      </a:pPr>
                      <a:r>
                        <a:rPr lang="en-US" sz="1800">
                          <a:effectLst/>
                        </a:rPr>
                        <a:t> </a:t>
                      </a:r>
                      <a:endParaRPr lang="it-IT" sz="18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tc>
                <a:extLst>
                  <a:ext uri="{0D108BD9-81ED-4DB2-BD59-A6C34878D82A}">
                    <a16:rowId xmlns:a16="http://schemas.microsoft.com/office/drawing/2014/main" val="4259824251"/>
                  </a:ext>
                </a:extLst>
              </a:tr>
              <a:tr h="653011">
                <a:tc>
                  <a:txBody>
                    <a:bodyPr/>
                    <a:lstStyle/>
                    <a:p>
                      <a:pPr>
                        <a:spcAft>
                          <a:spcPts val="0"/>
                        </a:spcAft>
                      </a:pPr>
                      <a:r>
                        <a:rPr lang="en-US" sz="1800" dirty="0">
                          <a:effectLst/>
                        </a:rPr>
                        <a:t>1) Therapies have been  given properly (Oral, injection, IV line, fluids)</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nchor="ctr"/>
                </a:tc>
                <a:tc>
                  <a:txBody>
                    <a:bodyPr/>
                    <a:lstStyle/>
                    <a:p>
                      <a:pPr>
                        <a:spcAft>
                          <a:spcPts val="0"/>
                        </a:spcAft>
                      </a:pPr>
                      <a:r>
                        <a:rPr lang="en-GB" sz="1800" dirty="0">
                          <a:effectLst/>
                        </a:rPr>
                        <a:t>N.A. 0□   NO -1□  Unclear 1□  YES 3□</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tc>
                <a:extLst>
                  <a:ext uri="{0D108BD9-81ED-4DB2-BD59-A6C34878D82A}">
                    <a16:rowId xmlns:a16="http://schemas.microsoft.com/office/drawing/2014/main" val="2678332361"/>
                  </a:ext>
                </a:extLst>
              </a:tr>
              <a:tr h="653011">
                <a:tc>
                  <a:txBody>
                    <a:bodyPr/>
                    <a:lstStyle/>
                    <a:p>
                      <a:pPr>
                        <a:spcAft>
                          <a:spcPts val="0"/>
                        </a:spcAft>
                      </a:pPr>
                      <a:r>
                        <a:rPr lang="en-US" sz="1800" dirty="0">
                          <a:effectLst/>
                        </a:rPr>
                        <a:t>2) Charts correspond to the correct patients</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nchor="ctr"/>
                </a:tc>
                <a:tc>
                  <a:txBody>
                    <a:bodyPr/>
                    <a:lstStyle/>
                    <a:p>
                      <a:pPr>
                        <a:spcAft>
                          <a:spcPts val="0"/>
                        </a:spcAft>
                      </a:pPr>
                      <a:r>
                        <a:rPr lang="en-GB" sz="1800">
                          <a:effectLst/>
                        </a:rPr>
                        <a:t>N.A. 0□   NO -1□  Unclear 1□  YES 3□</a:t>
                      </a:r>
                      <a:endParaRPr lang="it-IT" sz="18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tc>
                <a:extLst>
                  <a:ext uri="{0D108BD9-81ED-4DB2-BD59-A6C34878D82A}">
                    <a16:rowId xmlns:a16="http://schemas.microsoft.com/office/drawing/2014/main" val="911225842"/>
                  </a:ext>
                </a:extLst>
              </a:tr>
              <a:tr h="653011">
                <a:tc>
                  <a:txBody>
                    <a:bodyPr/>
                    <a:lstStyle/>
                    <a:p>
                      <a:pPr>
                        <a:spcAft>
                          <a:spcPts val="0"/>
                        </a:spcAft>
                      </a:pPr>
                      <a:r>
                        <a:rPr lang="en-US" sz="1800" dirty="0">
                          <a:effectLst/>
                        </a:rPr>
                        <a:t>3)  Weight and vital signs recorded (</a:t>
                      </a:r>
                      <a:r>
                        <a:rPr lang="en-US" sz="1800" dirty="0" err="1">
                          <a:effectLst/>
                        </a:rPr>
                        <a:t>Wt</a:t>
                      </a:r>
                      <a:r>
                        <a:rPr lang="en-US" sz="1800" dirty="0">
                          <a:effectLst/>
                        </a:rPr>
                        <a:t>, Temp, </a:t>
                      </a:r>
                      <a:r>
                        <a:rPr lang="en-US" sz="1800" dirty="0" err="1">
                          <a:effectLst/>
                        </a:rPr>
                        <a:t>Resp</a:t>
                      </a:r>
                      <a:r>
                        <a:rPr lang="en-US" sz="1800" dirty="0">
                          <a:effectLst/>
                        </a:rPr>
                        <a:t> Rate </a:t>
                      </a:r>
                      <a:r>
                        <a:rPr lang="en-US" sz="1800" dirty="0" err="1">
                          <a:effectLst/>
                        </a:rPr>
                        <a:t>etc</a:t>
                      </a:r>
                      <a:r>
                        <a:rPr lang="en-US" sz="1800" dirty="0">
                          <a:effectLst/>
                        </a:rPr>
                        <a:t>)</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nchor="ctr"/>
                </a:tc>
                <a:tc>
                  <a:txBody>
                    <a:bodyPr/>
                    <a:lstStyle/>
                    <a:p>
                      <a:pPr>
                        <a:spcAft>
                          <a:spcPts val="0"/>
                        </a:spcAft>
                      </a:pPr>
                      <a:r>
                        <a:rPr lang="en-GB" sz="1800">
                          <a:effectLst/>
                        </a:rPr>
                        <a:t>N.A. 0□   NO -1□  Unclear 1□  YES 3□</a:t>
                      </a:r>
                      <a:endParaRPr lang="it-IT" sz="18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tc>
                <a:extLst>
                  <a:ext uri="{0D108BD9-81ED-4DB2-BD59-A6C34878D82A}">
                    <a16:rowId xmlns:a16="http://schemas.microsoft.com/office/drawing/2014/main" val="656596282"/>
                  </a:ext>
                </a:extLst>
              </a:tr>
              <a:tr h="653011">
                <a:tc>
                  <a:txBody>
                    <a:bodyPr/>
                    <a:lstStyle/>
                    <a:p>
                      <a:pPr>
                        <a:spcAft>
                          <a:spcPts val="0"/>
                        </a:spcAft>
                      </a:pPr>
                      <a:r>
                        <a:rPr lang="en-US" sz="1800" dirty="0">
                          <a:effectLst/>
                        </a:rPr>
                        <a:t>4) Fluids balance chart is present, when applicable</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nchor="ctr"/>
                </a:tc>
                <a:tc>
                  <a:txBody>
                    <a:bodyPr/>
                    <a:lstStyle/>
                    <a:p>
                      <a:pPr>
                        <a:spcAft>
                          <a:spcPts val="0"/>
                        </a:spcAft>
                      </a:pPr>
                      <a:r>
                        <a:rPr lang="en-GB" sz="1800">
                          <a:effectLst/>
                        </a:rPr>
                        <a:t>N.A. 0□   NO -1□  Unclear 1□  YES 3□</a:t>
                      </a:r>
                      <a:endParaRPr lang="it-IT" sz="18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tc>
                <a:extLst>
                  <a:ext uri="{0D108BD9-81ED-4DB2-BD59-A6C34878D82A}">
                    <a16:rowId xmlns:a16="http://schemas.microsoft.com/office/drawing/2014/main" val="207009856"/>
                  </a:ext>
                </a:extLst>
              </a:tr>
              <a:tr h="653011">
                <a:tc>
                  <a:txBody>
                    <a:bodyPr/>
                    <a:lstStyle/>
                    <a:p>
                      <a:pPr>
                        <a:spcAft>
                          <a:spcPts val="0"/>
                        </a:spcAft>
                      </a:pPr>
                      <a:r>
                        <a:rPr lang="en-US" sz="1800" dirty="0">
                          <a:effectLst/>
                        </a:rPr>
                        <a:t>5) Bowel actions recorded in case of diarrhea - dehydration</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nchor="ctr"/>
                </a:tc>
                <a:tc>
                  <a:txBody>
                    <a:bodyPr/>
                    <a:lstStyle/>
                    <a:p>
                      <a:pPr>
                        <a:spcAft>
                          <a:spcPts val="0"/>
                        </a:spcAft>
                      </a:pPr>
                      <a:r>
                        <a:rPr lang="en-GB" sz="1800">
                          <a:effectLst/>
                        </a:rPr>
                        <a:t>N.A. 0□   NO -1□  Unclear 1□  YES 3□</a:t>
                      </a:r>
                      <a:endParaRPr lang="it-IT" sz="180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tc>
                <a:extLst>
                  <a:ext uri="{0D108BD9-81ED-4DB2-BD59-A6C34878D82A}">
                    <a16:rowId xmlns:a16="http://schemas.microsoft.com/office/drawing/2014/main" val="2538161049"/>
                  </a:ext>
                </a:extLst>
              </a:tr>
              <a:tr h="466437">
                <a:tc>
                  <a:txBody>
                    <a:bodyPr/>
                    <a:lstStyle/>
                    <a:p>
                      <a:pPr>
                        <a:spcAft>
                          <a:spcPts val="0"/>
                        </a:spcAft>
                      </a:pPr>
                      <a:r>
                        <a:rPr lang="en-US" sz="1800" dirty="0">
                          <a:effectLst/>
                        </a:rPr>
                        <a:t>TOTAL SCORE</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tc>
                <a:tc>
                  <a:txBody>
                    <a:bodyPr/>
                    <a:lstStyle/>
                    <a:p>
                      <a:pPr>
                        <a:spcAft>
                          <a:spcPts val="0"/>
                        </a:spcAft>
                      </a:pPr>
                      <a:r>
                        <a:rPr lang="en-GB" sz="1800" dirty="0">
                          <a:effectLst/>
                        </a:rPr>
                        <a:t> </a:t>
                      </a:r>
                      <a:endParaRPr lang="it-IT" sz="1800" dirty="0">
                        <a:solidFill>
                          <a:srgbClr val="000000"/>
                        </a:solidFill>
                        <a:effectLst/>
                        <a:latin typeface="Arial Black" panose="020B0A04020102020204" pitchFamily="34" charset="0"/>
                        <a:ea typeface="SimSun" panose="02010600030101010101" pitchFamily="2" charset="-122"/>
                        <a:cs typeface="Arial Black" panose="020B0A04020102020204" pitchFamily="34" charset="0"/>
                      </a:endParaRPr>
                    </a:p>
                  </a:txBody>
                  <a:tcPr marL="68580" marR="68580" marT="0" marB="0"/>
                </a:tc>
                <a:extLst>
                  <a:ext uri="{0D108BD9-81ED-4DB2-BD59-A6C34878D82A}">
                    <a16:rowId xmlns:a16="http://schemas.microsoft.com/office/drawing/2014/main" val="1744646270"/>
                  </a:ext>
                </a:extLst>
              </a:tr>
            </a:tbl>
          </a:graphicData>
        </a:graphic>
      </p:graphicFrame>
      <p:sp>
        <p:nvSpPr>
          <p:cNvPr id="3" name="Rectangle 1"/>
          <p:cNvSpPr>
            <a:spLocks noChangeArrowheads="1"/>
          </p:cNvSpPr>
          <p:nvPr/>
        </p:nvSpPr>
        <p:spPr bwMode="auto">
          <a:xfrm>
            <a:off x="498764" y="24898"/>
            <a:ext cx="10723418" cy="1200329"/>
          </a:xfrm>
          <a:prstGeom prst="rect">
            <a:avLst/>
          </a:prstGeom>
          <a:solidFill>
            <a:srgbClr val="FFFF00"/>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NURSING  PROCEDURES REVIEW FORM</a:t>
            </a:r>
            <a:endParaRPr kumimoji="0" lang="it-IT" altLang="it-IT"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CASE ID __________ Admitted |__|__|____|  Discharged |__|__|____|  Age </a:t>
            </a:r>
            <a:r>
              <a:rPr kumimoji="0" lang="en-GB" altLang="it-IT" b="0" i="0" u="none" strike="noStrike" cap="none" normalizeH="0" baseline="0" dirty="0" err="1"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a:t>
            </a:r>
            <a:r>
              <a:rPr kumimoji="0" lang="en-GB" altLang="it-IT"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|_____|</a:t>
            </a:r>
            <a:endParaRPr kumimoji="0" lang="it-IT" altLang="it-IT"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it-IT"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DIAGNOSIS:_______________________________________________________________</a:t>
            </a:r>
            <a:endParaRPr kumimoji="0" lang="it-IT" altLang="it-IT"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29401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120073"/>
            <a:ext cx="10515600" cy="1422400"/>
          </a:xfrm>
          <a:solidFill>
            <a:srgbClr val="FFFF00"/>
          </a:solidFill>
        </p:spPr>
        <p:txBody>
          <a:bodyPr>
            <a:normAutofit fontScale="90000"/>
          </a:bodyPr>
          <a:lstStyle/>
          <a:p>
            <a:pPr algn="ctr"/>
            <a:r>
              <a:rPr lang="it-IT" sz="3600" dirty="0" smtClean="0"/>
              <a:t>Score of Nursing </a:t>
            </a:r>
            <a:r>
              <a:rPr lang="it-IT" sz="3600" dirty="0" err="1" smtClean="0"/>
              <a:t>Procedures</a:t>
            </a:r>
            <a:r>
              <a:rPr lang="it-IT" sz="3600" dirty="0" smtClean="0"/>
              <a:t> in </a:t>
            </a:r>
            <a:r>
              <a:rPr lang="it-IT" sz="3600" dirty="0" err="1" smtClean="0"/>
              <a:t>Kalongo</a:t>
            </a:r>
            <a:r>
              <a:rPr lang="it-IT" sz="3600" dirty="0" smtClean="0"/>
              <a:t> and </a:t>
            </a:r>
            <a:r>
              <a:rPr lang="it-IT" sz="3600" dirty="0" err="1" smtClean="0"/>
              <a:t>Lacor</a:t>
            </a:r>
            <a:r>
              <a:rPr lang="it-IT" sz="3600" dirty="0" smtClean="0"/>
              <a:t/>
            </a:r>
            <a:br>
              <a:rPr lang="it-IT" sz="3600" dirty="0" smtClean="0"/>
            </a:br>
            <a:r>
              <a:rPr lang="it-IT" sz="3600" dirty="0" err="1" smtClean="0"/>
              <a:t>comparing</a:t>
            </a:r>
            <a:r>
              <a:rPr lang="it-IT" sz="3600" dirty="0" smtClean="0"/>
              <a:t> &gt; 100 Nursing </a:t>
            </a:r>
            <a:r>
              <a:rPr lang="it-IT" sz="3600" dirty="0" err="1" smtClean="0"/>
              <a:t>records</a:t>
            </a:r>
            <a:r>
              <a:rPr lang="it-IT" sz="3600" dirty="0" smtClean="0"/>
              <a:t> </a:t>
            </a:r>
            <a:r>
              <a:rPr lang="it-IT" sz="3600" dirty="0" err="1" smtClean="0"/>
              <a:t>Before</a:t>
            </a:r>
            <a:r>
              <a:rPr lang="it-IT" sz="3600" dirty="0" smtClean="0"/>
              <a:t>/</a:t>
            </a:r>
            <a:r>
              <a:rPr lang="it-IT" sz="3600" dirty="0" err="1" smtClean="0"/>
              <a:t>After</a:t>
            </a:r>
            <a:r>
              <a:rPr lang="it-IT" sz="3600" dirty="0" smtClean="0"/>
              <a:t> </a:t>
            </a:r>
            <a:br>
              <a:rPr lang="it-IT" sz="3600" dirty="0" smtClean="0"/>
            </a:br>
            <a:r>
              <a:rPr lang="it-IT" sz="3600" dirty="0" smtClean="0"/>
              <a:t>by Valentina Mozzi (R.N.)</a:t>
            </a:r>
            <a:endParaRPr lang="it-IT" sz="3600" dirty="0"/>
          </a:p>
        </p:txBody>
      </p:sp>
      <p:pic>
        <p:nvPicPr>
          <p:cNvPr id="3" name="Immagin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4545" y="1791855"/>
            <a:ext cx="4202546" cy="3417454"/>
          </a:xfrm>
          <a:prstGeom prst="rect">
            <a:avLst/>
          </a:prstGeom>
          <a:noFill/>
          <a:ln>
            <a:noFill/>
          </a:ln>
        </p:spPr>
      </p:pic>
      <p:pic>
        <p:nvPicPr>
          <p:cNvPr id="4" name="Immagin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9055" y="1791855"/>
            <a:ext cx="4230254" cy="3417454"/>
          </a:xfrm>
          <a:prstGeom prst="rect">
            <a:avLst/>
          </a:prstGeom>
          <a:noFill/>
          <a:ln>
            <a:noFill/>
          </a:ln>
        </p:spPr>
      </p:pic>
      <p:sp>
        <p:nvSpPr>
          <p:cNvPr id="5" name="CasellaDiTesto 4"/>
          <p:cNvSpPr txBox="1"/>
          <p:nvPr/>
        </p:nvSpPr>
        <p:spPr>
          <a:xfrm>
            <a:off x="2567709" y="5209309"/>
            <a:ext cx="1847273" cy="461665"/>
          </a:xfrm>
          <a:prstGeom prst="rect">
            <a:avLst/>
          </a:prstGeom>
          <a:solidFill>
            <a:srgbClr val="FFFF00"/>
          </a:solidFill>
        </p:spPr>
        <p:txBody>
          <a:bodyPr wrap="square" rtlCol="0">
            <a:spAutoFit/>
          </a:bodyPr>
          <a:lstStyle/>
          <a:p>
            <a:pPr algn="ctr"/>
            <a:r>
              <a:rPr lang="it-IT" sz="2400" dirty="0" smtClean="0"/>
              <a:t>KALONGO</a:t>
            </a:r>
            <a:endParaRPr lang="it-IT" sz="2400" dirty="0"/>
          </a:p>
        </p:txBody>
      </p:sp>
      <p:sp>
        <p:nvSpPr>
          <p:cNvPr id="6" name="CasellaDiTesto 5"/>
          <p:cNvSpPr txBox="1"/>
          <p:nvPr/>
        </p:nvSpPr>
        <p:spPr>
          <a:xfrm>
            <a:off x="7523019" y="5283201"/>
            <a:ext cx="1847273" cy="461665"/>
          </a:xfrm>
          <a:prstGeom prst="rect">
            <a:avLst/>
          </a:prstGeom>
          <a:solidFill>
            <a:srgbClr val="FFFF00"/>
          </a:solidFill>
        </p:spPr>
        <p:txBody>
          <a:bodyPr wrap="square" rtlCol="0">
            <a:spAutoFit/>
          </a:bodyPr>
          <a:lstStyle/>
          <a:p>
            <a:pPr algn="ctr"/>
            <a:r>
              <a:rPr lang="it-IT" sz="2400" dirty="0" smtClean="0"/>
              <a:t>LACOR</a:t>
            </a:r>
            <a:endParaRPr lang="it-IT" sz="2400" dirty="0"/>
          </a:p>
        </p:txBody>
      </p:sp>
    </p:spTree>
    <p:extLst>
      <p:ext uri="{BB962C8B-B14F-4D97-AF65-F5344CB8AC3E}">
        <p14:creationId xmlns:p14="http://schemas.microsoft.com/office/powerpoint/2010/main" val="1968115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997379"/>
          </a:xfrm>
          <a:solidFill>
            <a:schemeClr val="accent2"/>
          </a:solidFill>
        </p:spPr>
        <p:txBody>
          <a:bodyPr/>
          <a:lstStyle/>
          <a:p>
            <a:r>
              <a:rPr lang="it-IT" dirty="0"/>
              <a:t>The staff </a:t>
            </a:r>
            <a:r>
              <a:rPr lang="it-IT" dirty="0" err="1"/>
              <a:t>compensation</a:t>
            </a:r>
            <a:r>
              <a:rPr lang="it-IT" dirty="0"/>
              <a:t> </a:t>
            </a:r>
            <a:r>
              <a:rPr lang="it-IT" dirty="0" err="1"/>
              <a:t>mechanism</a:t>
            </a:r>
            <a:r>
              <a:rPr lang="it-IT" dirty="0"/>
              <a:t>:</a:t>
            </a:r>
          </a:p>
        </p:txBody>
      </p:sp>
      <p:graphicFrame>
        <p:nvGraphicFramePr>
          <p:cNvPr id="4" name="Segnaposto contenuto 3"/>
          <p:cNvGraphicFramePr>
            <a:graphicFrameLocks noGrp="1"/>
          </p:cNvGraphicFramePr>
          <p:nvPr>
            <p:ph idx="1"/>
            <p:extLst>
              <p:ext uri="{D42A27DB-BD31-4B8C-83A1-F6EECF244321}">
                <p14:modId xmlns:p14="http://schemas.microsoft.com/office/powerpoint/2010/main" val="2439180531"/>
              </p:ext>
            </p:extLst>
          </p:nvPr>
        </p:nvGraphicFramePr>
        <p:xfrm>
          <a:off x="1054597" y="3943926"/>
          <a:ext cx="9598890" cy="2502472"/>
        </p:xfrm>
        <a:graphic>
          <a:graphicData uri="http://schemas.openxmlformats.org/drawingml/2006/table">
            <a:tbl>
              <a:tblPr firstRow="1" firstCol="1" bandRow="1">
                <a:tableStyleId>{5C22544A-7EE6-4342-B048-85BDC9FD1C3A}</a:tableStyleId>
              </a:tblPr>
              <a:tblGrid>
                <a:gridCol w="2846568">
                  <a:extLst>
                    <a:ext uri="{9D8B030D-6E8A-4147-A177-3AD203B41FA5}">
                      <a16:colId xmlns:a16="http://schemas.microsoft.com/office/drawing/2014/main" val="20549316"/>
                    </a:ext>
                  </a:extLst>
                </a:gridCol>
                <a:gridCol w="1065627">
                  <a:extLst>
                    <a:ext uri="{9D8B030D-6E8A-4147-A177-3AD203B41FA5}">
                      <a16:colId xmlns:a16="http://schemas.microsoft.com/office/drawing/2014/main" val="4235697044"/>
                    </a:ext>
                  </a:extLst>
                </a:gridCol>
                <a:gridCol w="1120736">
                  <a:extLst>
                    <a:ext uri="{9D8B030D-6E8A-4147-A177-3AD203B41FA5}">
                      <a16:colId xmlns:a16="http://schemas.microsoft.com/office/drawing/2014/main" val="827770430"/>
                    </a:ext>
                  </a:extLst>
                </a:gridCol>
                <a:gridCol w="1562342">
                  <a:extLst>
                    <a:ext uri="{9D8B030D-6E8A-4147-A177-3AD203B41FA5}">
                      <a16:colId xmlns:a16="http://schemas.microsoft.com/office/drawing/2014/main" val="2145928304"/>
                    </a:ext>
                  </a:extLst>
                </a:gridCol>
                <a:gridCol w="1441275">
                  <a:extLst>
                    <a:ext uri="{9D8B030D-6E8A-4147-A177-3AD203B41FA5}">
                      <a16:colId xmlns:a16="http://schemas.microsoft.com/office/drawing/2014/main" val="4113322039"/>
                    </a:ext>
                  </a:extLst>
                </a:gridCol>
                <a:gridCol w="1562342">
                  <a:extLst>
                    <a:ext uri="{9D8B030D-6E8A-4147-A177-3AD203B41FA5}">
                      <a16:colId xmlns:a16="http://schemas.microsoft.com/office/drawing/2014/main" val="4012717599"/>
                    </a:ext>
                  </a:extLst>
                </a:gridCol>
              </a:tblGrid>
              <a:tr h="625618">
                <a:tc>
                  <a:txBody>
                    <a:bodyPr/>
                    <a:lstStyle/>
                    <a:p>
                      <a:pPr algn="l">
                        <a:lnSpc>
                          <a:spcPct val="107000"/>
                        </a:lnSpc>
                        <a:spcAft>
                          <a:spcPts val="0"/>
                        </a:spcAft>
                      </a:pPr>
                      <a:r>
                        <a:rPr lang="it-IT" sz="2400" dirty="0" smtClean="0">
                          <a:effectLst/>
                        </a:rPr>
                        <a:t>Score Total</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dirty="0">
                          <a:effectLst/>
                        </a:rPr>
                        <a:t>&lt;60%</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dirty="0">
                          <a:effectLst/>
                        </a:rPr>
                        <a:t>60-70%</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70-80%</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80-90%</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90-100%</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397492"/>
                  </a:ext>
                </a:extLst>
              </a:tr>
              <a:tr h="625618">
                <a:tc>
                  <a:txBody>
                    <a:bodyPr/>
                    <a:lstStyle/>
                    <a:p>
                      <a:pPr algn="l">
                        <a:lnSpc>
                          <a:spcPct val="107000"/>
                        </a:lnSpc>
                        <a:spcAft>
                          <a:spcPts val="0"/>
                        </a:spcAft>
                      </a:pPr>
                      <a:r>
                        <a:rPr lang="it-IT" sz="2400" dirty="0" err="1" smtClean="0">
                          <a:effectLst/>
                        </a:rPr>
                        <a:t>Quality</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1</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2</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3</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4</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dirty="0">
                          <a:effectLst/>
                        </a:rPr>
                        <a:t>5</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6375764"/>
                  </a:ext>
                </a:extLst>
              </a:tr>
              <a:tr h="625618">
                <a:tc>
                  <a:txBody>
                    <a:bodyPr/>
                    <a:lstStyle/>
                    <a:p>
                      <a:pPr algn="l">
                        <a:lnSpc>
                          <a:spcPct val="107000"/>
                        </a:lnSpc>
                        <a:spcAft>
                          <a:spcPts val="0"/>
                        </a:spcAft>
                      </a:pPr>
                      <a:r>
                        <a:rPr lang="it-IT" sz="2400" dirty="0" err="1" smtClean="0">
                          <a:effectLst/>
                        </a:rPr>
                        <a:t>Multiplicator</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dirty="0">
                          <a:effectLst/>
                        </a:rPr>
                        <a:t>x 1</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dirty="0">
                          <a:effectLst/>
                        </a:rPr>
                        <a:t>x 1,10</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x 1,15</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x 1,20</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x 1,25</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0263467"/>
                  </a:ext>
                </a:extLst>
              </a:tr>
              <a:tr h="625618">
                <a:tc>
                  <a:txBody>
                    <a:bodyPr/>
                    <a:lstStyle/>
                    <a:p>
                      <a:pPr algn="l">
                        <a:lnSpc>
                          <a:spcPct val="107000"/>
                        </a:lnSpc>
                        <a:spcAft>
                          <a:spcPts val="0"/>
                        </a:spcAft>
                      </a:pPr>
                      <a:r>
                        <a:rPr lang="it-IT" sz="2400" dirty="0">
                          <a:effectLst/>
                        </a:rPr>
                        <a:t>Euro </a:t>
                      </a:r>
                      <a:r>
                        <a:rPr lang="it-IT" sz="2400" dirty="0" err="1" smtClean="0">
                          <a:effectLst/>
                        </a:rPr>
                        <a:t>added</a:t>
                      </a:r>
                      <a:r>
                        <a:rPr lang="it-IT" sz="2400" dirty="0" smtClean="0">
                          <a:effectLst/>
                        </a:rPr>
                        <a:t> to €15</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a:effectLst/>
                        </a:rPr>
                        <a:t>0</a:t>
                      </a:r>
                      <a:endParaRPr lang="it-IT"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dirty="0">
                          <a:effectLst/>
                        </a:rPr>
                        <a:t>1,5</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dirty="0">
                          <a:effectLst/>
                        </a:rPr>
                        <a:t>2,25</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dirty="0">
                          <a:effectLst/>
                        </a:rPr>
                        <a:t>3</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it-IT" sz="2400" dirty="0">
                          <a:effectLst/>
                        </a:rPr>
                        <a:t>3,75</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21231535"/>
                  </a:ext>
                </a:extLst>
              </a:tr>
            </a:tbl>
          </a:graphicData>
        </a:graphic>
      </p:graphicFrame>
      <p:sp>
        <p:nvSpPr>
          <p:cNvPr id="6" name="Rettangolo 5"/>
          <p:cNvSpPr/>
          <p:nvPr/>
        </p:nvSpPr>
        <p:spPr>
          <a:xfrm>
            <a:off x="1183906" y="1453469"/>
            <a:ext cx="9788893" cy="2170851"/>
          </a:xfrm>
          <a:prstGeom prst="rect">
            <a:avLst/>
          </a:prstGeom>
          <a:solidFill>
            <a:srgbClr val="FFFF00"/>
          </a:solidFill>
        </p:spPr>
        <p:txBody>
          <a:bodyPr wrap="square">
            <a:spAutoFit/>
          </a:bodyPr>
          <a:lstStyle/>
          <a:p>
            <a:pPr marL="342900" lvl="0" indent="-342900">
              <a:lnSpc>
                <a:spcPct val="107000"/>
              </a:lnSpc>
              <a:spcAft>
                <a:spcPts val="800"/>
              </a:spcAft>
              <a:buFont typeface="+mj-lt"/>
              <a:buAutoNum type="arabicPeriod"/>
            </a:pPr>
            <a:r>
              <a:rPr lang="en-US" sz="2000" dirty="0">
                <a:latin typeface="Calibri" panose="020F0502020204030204" pitchFamily="34" charset="0"/>
                <a:ea typeface="Calibri" panose="020F0502020204030204" pitchFamily="34" charset="0"/>
                <a:cs typeface="Times New Roman" panose="02020603050405020304" pitchFamily="18" charset="0"/>
              </a:rPr>
              <a:t>the project </a:t>
            </a:r>
            <a:r>
              <a:rPr lang="en-US" sz="2000" dirty="0" smtClean="0">
                <a:latin typeface="Calibri" panose="020F0502020204030204" pitchFamily="34" charset="0"/>
                <a:ea typeface="Calibri" panose="020F0502020204030204" pitchFamily="34" charset="0"/>
                <a:cs typeface="Times New Roman" panose="02020603050405020304" pitchFamily="18" charset="0"/>
              </a:rPr>
              <a:t>pays € </a:t>
            </a:r>
            <a:r>
              <a:rPr lang="en-US" sz="2000" dirty="0">
                <a:latin typeface="Calibri" panose="020F0502020204030204" pitchFamily="34" charset="0"/>
                <a:ea typeface="Calibri" panose="020F0502020204030204" pitchFamily="34" charset="0"/>
                <a:cs typeface="Times New Roman" panose="02020603050405020304" pitchFamily="18" charset="0"/>
              </a:rPr>
              <a:t>15 for each hospitalization </a:t>
            </a:r>
            <a:r>
              <a:rPr lang="en-US" sz="2000" dirty="0" smtClean="0">
                <a:latin typeface="Calibri" panose="020F0502020204030204" pitchFamily="34" charset="0"/>
                <a:ea typeface="Calibri" panose="020F0502020204030204" pitchFamily="34" charset="0"/>
                <a:cs typeface="Times New Roman" panose="02020603050405020304" pitchFamily="18" charset="0"/>
              </a:rPr>
              <a:t> and an </a:t>
            </a:r>
            <a:r>
              <a:rPr lang="en-US" sz="2000" dirty="0">
                <a:latin typeface="Calibri" panose="020F0502020204030204" pitchFamily="34" charset="0"/>
                <a:ea typeface="Calibri" panose="020F0502020204030204" pitchFamily="34" charset="0"/>
                <a:cs typeface="Times New Roman" panose="02020603050405020304" pitchFamily="18" charset="0"/>
              </a:rPr>
              <a:t>additional fee of </a:t>
            </a:r>
            <a:r>
              <a:rPr lang="en-US" sz="2000" dirty="0" err="1" smtClean="0">
                <a:latin typeface="Calibri" panose="020F0502020204030204" pitchFamily="34" charset="0"/>
                <a:ea typeface="Calibri" panose="020F0502020204030204" pitchFamily="34" charset="0"/>
                <a:cs typeface="Times New Roman" panose="02020603050405020304" pitchFamily="18" charset="0"/>
              </a:rPr>
              <a:t>of</a:t>
            </a:r>
            <a:r>
              <a:rPr lang="en-US" sz="2000" dirty="0" smtClean="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0%, 5%, 10%, 15%, 20%, 25% depending on the score achieved in the quarterly assessment, equal to a total, for each hospitalization of 1 </a:t>
            </a:r>
            <a:r>
              <a:rPr lang="en-US" sz="2000" dirty="0" smtClean="0">
                <a:latin typeface="Calibri" panose="020F0502020204030204" pitchFamily="34" charset="0"/>
                <a:ea typeface="Calibri" panose="020F0502020204030204" pitchFamily="34" charset="0"/>
                <a:cs typeface="Times New Roman" panose="02020603050405020304" pitchFamily="18" charset="0"/>
              </a:rPr>
              <a:t>if </a:t>
            </a:r>
            <a:r>
              <a:rPr lang="en-US" sz="2000" dirty="0">
                <a:latin typeface="Calibri" panose="020F0502020204030204" pitchFamily="34" charset="0"/>
                <a:ea typeface="Calibri" panose="020F0502020204030204" pitchFamily="34" charset="0"/>
                <a:cs typeface="Times New Roman" panose="02020603050405020304" pitchFamily="18" charset="0"/>
              </a:rPr>
              <a:t>there was no progress, of € 1.5 for 2 points, € 2.25 for 3 points, € 3 for 4 points and € 3.75 for 5 points. </a:t>
            </a: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en-US" sz="2000" dirty="0" smtClean="0">
                <a:latin typeface="Calibri" panose="020F0502020204030204" pitchFamily="34" charset="0"/>
                <a:ea typeface="Calibri" panose="020F0502020204030204" pitchFamily="34" charset="0"/>
                <a:cs typeface="Times New Roman" panose="02020603050405020304" pitchFamily="18" charset="0"/>
              </a:rPr>
              <a:t>This </a:t>
            </a:r>
            <a:r>
              <a:rPr lang="en-US" sz="2000" dirty="0">
                <a:latin typeface="Calibri" panose="020F0502020204030204" pitchFamily="34" charset="0"/>
                <a:ea typeface="Calibri" panose="020F0502020204030204" pitchFamily="34" charset="0"/>
                <a:cs typeface="Times New Roman" panose="02020603050405020304" pitchFamily="18" charset="0"/>
              </a:rPr>
              <a:t>compensation was distributed to the staff of the entire hospital, not just that of Pediatrics</a:t>
            </a:r>
            <a:r>
              <a:rPr lang="en-US" sz="2000" dirty="0" smtClean="0">
                <a:latin typeface="Calibri" panose="020F0502020204030204" pitchFamily="34" charset="0"/>
                <a:ea typeface="Calibri" panose="020F0502020204030204" pitchFamily="34" charset="0"/>
                <a:cs typeface="Times New Roman" panose="02020603050405020304" pitchFamily="18" charset="0"/>
              </a:rPr>
              <a:t>.</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0144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46652"/>
            <a:ext cx="10515600" cy="1325563"/>
          </a:xfrm>
          <a:solidFill>
            <a:srgbClr val="FFFF00"/>
          </a:solidFill>
        </p:spPr>
        <p:txBody>
          <a:bodyPr/>
          <a:lstStyle/>
          <a:p>
            <a:pPr algn="ctr"/>
            <a:r>
              <a:rPr lang="it-IT" dirty="0" smtClean="0"/>
              <a:t> SITUATION BEFORE THE PROJECT RBF</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491" y="2339110"/>
            <a:ext cx="10058400" cy="4023360"/>
          </a:xfrm>
          <a:prstGeom prst="rect">
            <a:avLst/>
          </a:prstGeom>
        </p:spPr>
      </p:pic>
    </p:spTree>
    <p:extLst>
      <p:ext uri="{BB962C8B-B14F-4D97-AF65-F5344CB8AC3E}">
        <p14:creationId xmlns:p14="http://schemas.microsoft.com/office/powerpoint/2010/main" val="437346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320_095006.jpg"/>
          <p:cNvPicPr>
            <a:picLocks noGrp="1" noChangeAspect="1"/>
          </p:cNvPicPr>
          <p:nvPr isPhoto="1"/>
        </p:nvPicPr>
        <p:blipFill>
          <a:blip r:embed="rId2" cstate="print">
            <a:lum/>
          </a:blip>
          <a:stretch>
            <a:fillRect/>
          </a:stretch>
        </p:blipFill>
        <p:spPr>
          <a:xfrm>
            <a:off x="1524000" y="0"/>
            <a:ext cx="9144000" cy="6858000"/>
          </a:xfrm>
          <a:prstGeom prst="rect">
            <a:avLst/>
          </a:prstGeom>
          <a:noFill/>
          <a:ln>
            <a:noFill/>
          </a:ln>
        </p:spPr>
      </p:pic>
      <p:sp>
        <p:nvSpPr>
          <p:cNvPr id="3" name="CasellaDiTesto 2"/>
          <p:cNvSpPr txBox="1"/>
          <p:nvPr/>
        </p:nvSpPr>
        <p:spPr>
          <a:xfrm>
            <a:off x="3287688" y="764704"/>
            <a:ext cx="5184576" cy="923330"/>
          </a:xfrm>
          <a:prstGeom prst="rect">
            <a:avLst/>
          </a:prstGeom>
          <a:solidFill>
            <a:srgbClr val="FFFF00"/>
          </a:solidFill>
        </p:spPr>
        <p:txBody>
          <a:bodyPr wrap="square" rtlCol="0">
            <a:spAutoFit/>
          </a:bodyPr>
          <a:lstStyle/>
          <a:p>
            <a:r>
              <a:rPr lang="it-IT" dirty="0"/>
              <a:t>RESPIRATORY UNIT : BABIES SHARE BEDS AND CROSS-CONTAMINATE – O2 CONCENTRATORS SHARED, </a:t>
            </a:r>
            <a:r>
              <a:rPr lang="it-IT" dirty="0" err="1"/>
              <a:t>often</a:t>
            </a:r>
            <a:r>
              <a:rPr lang="it-IT" dirty="0"/>
              <a:t> </a:t>
            </a:r>
            <a:r>
              <a:rPr lang="it-IT" dirty="0" err="1"/>
              <a:t>tubes</a:t>
            </a:r>
            <a:r>
              <a:rPr lang="it-IT" dirty="0"/>
              <a:t> </a:t>
            </a:r>
            <a:r>
              <a:rPr lang="it-IT" dirty="0" err="1"/>
              <a:t>lay</a:t>
            </a:r>
            <a:r>
              <a:rPr lang="it-IT" dirty="0"/>
              <a:t> on the </a:t>
            </a:r>
            <a:r>
              <a:rPr lang="it-IT" dirty="0" err="1"/>
              <a:t>floor</a:t>
            </a:r>
            <a:endParaRPr lang="it-IT" dirty="0"/>
          </a:p>
        </p:txBody>
      </p:sp>
      <p:sp>
        <p:nvSpPr>
          <p:cNvPr id="4" name="CasellaDiTesto 3"/>
          <p:cNvSpPr txBox="1"/>
          <p:nvPr/>
        </p:nvSpPr>
        <p:spPr>
          <a:xfrm>
            <a:off x="3408218" y="129309"/>
            <a:ext cx="5708073" cy="369332"/>
          </a:xfrm>
          <a:prstGeom prst="rect">
            <a:avLst/>
          </a:prstGeom>
          <a:solidFill>
            <a:srgbClr val="FFC000"/>
          </a:solidFill>
        </p:spPr>
        <p:txBody>
          <a:bodyPr wrap="square" rtlCol="0">
            <a:spAutoFit/>
          </a:bodyPr>
          <a:lstStyle/>
          <a:p>
            <a:r>
              <a:rPr lang="it-IT" dirty="0" smtClean="0"/>
              <a:t>GAPS BEFORE THE START OF THE RBF PROJECT FEB 2018</a:t>
            </a:r>
            <a:endParaRPr lang="it-IT" dirty="0"/>
          </a:p>
        </p:txBody>
      </p:sp>
    </p:spTree>
    <p:extLst>
      <p:ext uri="{BB962C8B-B14F-4D97-AF65-F5344CB8AC3E}">
        <p14:creationId xmlns:p14="http://schemas.microsoft.com/office/powerpoint/2010/main" val="6916596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320_095021.jpg"/>
          <p:cNvPicPr>
            <a:picLocks noGrp="1" noChangeAspect="1"/>
          </p:cNvPicPr>
          <p:nvPr isPhoto="1"/>
        </p:nvPicPr>
        <p:blipFill>
          <a:blip r:embed="rId2" cstate="print">
            <a:lum/>
          </a:blip>
          <a:stretch>
            <a:fillRect/>
          </a:stretch>
        </p:blipFill>
        <p:spPr>
          <a:xfrm>
            <a:off x="1524000" y="0"/>
            <a:ext cx="9144000" cy="6858000"/>
          </a:xfrm>
          <a:prstGeom prst="rect">
            <a:avLst/>
          </a:prstGeom>
          <a:noFill/>
          <a:ln>
            <a:noFill/>
          </a:ln>
        </p:spPr>
      </p:pic>
      <p:sp>
        <p:nvSpPr>
          <p:cNvPr id="3" name="CasellaDiTesto 2"/>
          <p:cNvSpPr txBox="1"/>
          <p:nvPr/>
        </p:nvSpPr>
        <p:spPr>
          <a:xfrm>
            <a:off x="4871864" y="260648"/>
            <a:ext cx="4968552" cy="2123658"/>
          </a:xfrm>
          <a:prstGeom prst="rect">
            <a:avLst/>
          </a:prstGeom>
          <a:solidFill>
            <a:srgbClr val="FFFF00"/>
          </a:solidFill>
        </p:spPr>
        <p:txBody>
          <a:bodyPr wrap="square" rtlCol="0">
            <a:spAutoFit/>
          </a:bodyPr>
          <a:lstStyle/>
          <a:p>
            <a:r>
              <a:rPr lang="it-IT" dirty="0" err="1"/>
              <a:t>Need</a:t>
            </a:r>
            <a:r>
              <a:rPr lang="it-IT" dirty="0"/>
              <a:t> to </a:t>
            </a:r>
            <a:r>
              <a:rPr lang="it-IT" dirty="0" err="1"/>
              <a:t>rearrange</a:t>
            </a:r>
            <a:r>
              <a:rPr lang="it-IT" dirty="0"/>
              <a:t> the </a:t>
            </a:r>
            <a:r>
              <a:rPr lang="it-IT" dirty="0" err="1"/>
              <a:t>Cupborad</a:t>
            </a:r>
            <a:r>
              <a:rPr lang="it-IT" dirty="0"/>
              <a:t> for Emergency </a:t>
            </a:r>
            <a:r>
              <a:rPr lang="it-IT" dirty="0" err="1"/>
              <a:t>Prepardness</a:t>
            </a:r>
            <a:r>
              <a:rPr lang="it-IT" dirty="0"/>
              <a:t>, EMERGENCY PROCEDURES AVAILABLE ON THE WALL AS POSTERS</a:t>
            </a:r>
          </a:p>
          <a:p>
            <a:r>
              <a:rPr lang="en-US" dirty="0"/>
              <a:t>Need a new </a:t>
            </a:r>
            <a:r>
              <a:rPr lang="en-US" dirty="0" err="1"/>
              <a:t>Ambu</a:t>
            </a:r>
            <a:r>
              <a:rPr lang="en-US" dirty="0"/>
              <a:t> Balloon with sized masks for children to neonates</a:t>
            </a:r>
          </a:p>
          <a:p>
            <a:pPr algn="ctr">
              <a:tabLst>
                <a:tab pos="2743200" algn="ctr"/>
                <a:tab pos="5486400" algn="r"/>
              </a:tabLst>
            </a:pPr>
            <a:r>
              <a:rPr lang="en-US" sz="2400" dirty="0"/>
              <a:t>Suction to be repaired.</a:t>
            </a:r>
            <a:r>
              <a:rPr lang="en-US" dirty="0"/>
              <a:t> </a:t>
            </a:r>
          </a:p>
          <a:p>
            <a:pPr algn="ctr">
              <a:tabLst>
                <a:tab pos="2743200" algn="ctr"/>
                <a:tab pos="5486400" algn="r"/>
              </a:tabLst>
            </a:pPr>
            <a:r>
              <a:rPr lang="en-US" dirty="0"/>
              <a:t>Desired 2 nebulizer + 2 infusion pumps</a:t>
            </a:r>
            <a:endParaRPr lang="it-IT" dirty="0"/>
          </a:p>
        </p:txBody>
      </p:sp>
    </p:spTree>
    <p:extLst>
      <p:ext uri="{BB962C8B-B14F-4D97-AF65-F5344CB8AC3E}">
        <p14:creationId xmlns:p14="http://schemas.microsoft.com/office/powerpoint/2010/main" val="29142890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80320_095233.jpg"/>
          <p:cNvPicPr>
            <a:picLocks noGrp="1" noChangeAspect="1"/>
          </p:cNvPicPr>
          <p:nvPr isPhoto="1"/>
        </p:nvPicPr>
        <p:blipFill>
          <a:blip r:embed="rId2" cstate="print">
            <a:lum/>
          </a:blip>
          <a:stretch>
            <a:fillRect/>
          </a:stretch>
        </p:blipFill>
        <p:spPr>
          <a:xfrm>
            <a:off x="1524000" y="0"/>
            <a:ext cx="9144000" cy="6858000"/>
          </a:xfrm>
          <a:prstGeom prst="rect">
            <a:avLst/>
          </a:prstGeom>
          <a:noFill/>
          <a:ln>
            <a:noFill/>
          </a:ln>
        </p:spPr>
      </p:pic>
      <p:sp>
        <p:nvSpPr>
          <p:cNvPr id="3" name="CasellaDiTesto 2"/>
          <p:cNvSpPr txBox="1"/>
          <p:nvPr/>
        </p:nvSpPr>
        <p:spPr>
          <a:xfrm>
            <a:off x="3719736" y="404665"/>
            <a:ext cx="4824536" cy="646331"/>
          </a:xfrm>
          <a:prstGeom prst="rect">
            <a:avLst/>
          </a:prstGeom>
          <a:solidFill>
            <a:srgbClr val="FFFF00"/>
          </a:solidFill>
        </p:spPr>
        <p:txBody>
          <a:bodyPr wrap="square" rtlCol="0">
            <a:spAutoFit/>
          </a:bodyPr>
          <a:lstStyle/>
          <a:p>
            <a:r>
              <a:rPr lang="it-IT" dirty="0"/>
              <a:t>Trash </a:t>
            </a:r>
            <a:r>
              <a:rPr lang="it-IT" dirty="0" err="1"/>
              <a:t>Bins</a:t>
            </a:r>
            <a:r>
              <a:rPr lang="it-IT" dirty="0"/>
              <a:t> </a:t>
            </a:r>
            <a:r>
              <a:rPr lang="it-IT" dirty="0" err="1"/>
              <a:t>should</a:t>
            </a:r>
            <a:r>
              <a:rPr lang="it-IT" dirty="0"/>
              <a:t> </a:t>
            </a:r>
            <a:r>
              <a:rPr lang="it-IT" dirty="0" err="1"/>
              <a:t>not</a:t>
            </a:r>
            <a:r>
              <a:rPr lang="it-IT" dirty="0"/>
              <a:t> be ‘mini’ </a:t>
            </a:r>
            <a:r>
              <a:rPr lang="it-IT" dirty="0" err="1"/>
              <a:t>but</a:t>
            </a:r>
            <a:r>
              <a:rPr lang="it-IT" dirty="0"/>
              <a:t> large and </a:t>
            </a:r>
            <a:r>
              <a:rPr lang="it-IT" dirty="0" err="1"/>
              <a:t>functional</a:t>
            </a:r>
            <a:r>
              <a:rPr lang="it-IT" dirty="0"/>
              <a:t> </a:t>
            </a:r>
          </a:p>
        </p:txBody>
      </p:sp>
    </p:spTree>
    <p:extLst>
      <p:ext uri="{BB962C8B-B14F-4D97-AF65-F5344CB8AC3E}">
        <p14:creationId xmlns:p14="http://schemas.microsoft.com/office/powerpoint/2010/main" val="64040707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2511</Words>
  <Application>Microsoft Office PowerPoint</Application>
  <PresentationFormat>Widescreen</PresentationFormat>
  <Paragraphs>528</Paragraphs>
  <Slides>41</Slides>
  <Notes>1</Notes>
  <HiddenSlides>0</HiddenSlides>
  <MMClips>0</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41</vt:i4>
      </vt:variant>
    </vt:vector>
  </HeadingPairs>
  <TitlesOfParts>
    <vt:vector size="52" baseType="lpstr">
      <vt:lpstr>SimSun</vt:lpstr>
      <vt:lpstr>Arial</vt:lpstr>
      <vt:lpstr>Arial Black</vt:lpstr>
      <vt:lpstr>Calibri</vt:lpstr>
      <vt:lpstr>Calibri Light</vt:lpstr>
      <vt:lpstr>Cambria</vt:lpstr>
      <vt:lpstr>Candara</vt:lpstr>
      <vt:lpstr>inherit</vt:lpstr>
      <vt:lpstr>MS Mincho</vt:lpstr>
      <vt:lpstr>Times New Roman</vt:lpstr>
      <vt:lpstr>Tema di Office</vt:lpstr>
      <vt:lpstr>REPORT OF THE CHILDREN’S WARD  RBF PROJECT 2018-2020 April 21° 2022</vt:lpstr>
      <vt:lpstr>Outcome of Internazional Solidarity Projects </vt:lpstr>
      <vt:lpstr>Improve the quality of pediatric care </vt:lpstr>
      <vt:lpstr>Result Based Financing procedure: </vt:lpstr>
      <vt:lpstr>The staff compensation mechanism:</vt:lpstr>
      <vt:lpstr> SITUATION BEFORE THE PROJECT RBF</vt:lpstr>
      <vt:lpstr>Presentazione standard di PowerPoint</vt:lpstr>
      <vt:lpstr>Presentazione standard di PowerPoint</vt:lpstr>
      <vt:lpstr>Presentazione standard di PowerPoint</vt:lpstr>
      <vt:lpstr>Checklist: Structures and Management</vt:lpstr>
      <vt:lpstr>Checklist: 2. HYGIENE AND CLEANLINESS</vt:lpstr>
      <vt:lpstr>CLINICAL AND NURSING PROCEDURES</vt:lpstr>
      <vt:lpstr>Checklist: Emergency readiness</vt:lpstr>
      <vt:lpstr>Checklist: Training</vt:lpstr>
      <vt:lpstr>DIAGNOSIS OF THE CHILDREN ADMITTED </vt:lpstr>
      <vt:lpstr> SITUATION AFTER THE PROJECT RBF</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Increase by time of the 5 scores  at Lacor 3rd degree polinomial fitted</vt:lpstr>
      <vt:lpstr>Increase by time of the 5 scores  at Kalongo Exponential model fitted</vt:lpstr>
      <vt:lpstr>Presentazione standard di PowerPoint</vt:lpstr>
      <vt:lpstr>Percentage of the  Optimal Target Score Lacor</vt:lpstr>
      <vt:lpstr>Presentazione standard di PowerPoint</vt:lpstr>
      <vt:lpstr>Percentage of the  Optimal Target Score Kalongo</vt:lpstr>
      <vt:lpstr>Presentazione standard di PowerPoint</vt:lpstr>
      <vt:lpstr>Change in the quality scores  from 2018 to 2020 as % of starting score</vt:lpstr>
      <vt:lpstr>PRELIMINARY  COMMENTS</vt:lpstr>
      <vt:lpstr>Improvement of Clinical Management at Kalongo and Lacor comparing 150 clinical records of 2016 (Start) to 150 of 2020 (End) in each hospital</vt:lpstr>
      <vt:lpstr>Multivariate analysis of variables discriminating before/after the RBF initiative</vt:lpstr>
      <vt:lpstr>Presentazione standard di PowerPoint</vt:lpstr>
      <vt:lpstr>Presentazione standard di PowerPoint</vt:lpstr>
      <vt:lpstr>Presentazione standard di PowerPoint</vt:lpstr>
      <vt:lpstr>Score of Nursing Procedures in Kalongo and Lacor comparing &gt; 100 Nursing records Before/After  by Valentina Mozzi (R.N.)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 OF THE CHILDREN’S WARD  RBF PROJECT 2018-2020 March 27° 2021</dc:title>
  <dc:creator>Luigi</dc:creator>
  <cp:lastModifiedBy>Luigi</cp:lastModifiedBy>
  <cp:revision>55</cp:revision>
  <dcterms:created xsi:type="dcterms:W3CDTF">2021-03-27T09:47:55Z</dcterms:created>
  <dcterms:modified xsi:type="dcterms:W3CDTF">2022-04-20T08:28:57Z</dcterms:modified>
</cp:coreProperties>
</file>