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2" r:id="rId2"/>
    <p:sldId id="421" r:id="rId3"/>
    <p:sldId id="315" r:id="rId4"/>
    <p:sldId id="422" r:id="rId5"/>
    <p:sldId id="423" r:id="rId6"/>
    <p:sldId id="424" r:id="rId7"/>
    <p:sldId id="443" r:id="rId8"/>
    <p:sldId id="427" r:id="rId9"/>
    <p:sldId id="428" r:id="rId10"/>
    <p:sldId id="429" r:id="rId11"/>
    <p:sldId id="445" r:id="rId12"/>
    <p:sldId id="438" r:id="rId13"/>
    <p:sldId id="439" r:id="rId14"/>
    <p:sldId id="411" r:id="rId15"/>
    <p:sldId id="440" r:id="rId16"/>
    <p:sldId id="374" r:id="rId17"/>
    <p:sldId id="376" r:id="rId18"/>
    <p:sldId id="377" r:id="rId19"/>
    <p:sldId id="379" r:id="rId20"/>
    <p:sldId id="375" r:id="rId21"/>
    <p:sldId id="381" r:id="rId22"/>
    <p:sldId id="383" r:id="rId23"/>
    <p:sldId id="385" r:id="rId24"/>
    <p:sldId id="386" r:id="rId25"/>
    <p:sldId id="444" r:id="rId26"/>
    <p:sldId id="286" r:id="rId27"/>
    <p:sldId id="292" r:id="rId28"/>
    <p:sldId id="293" r:id="rId29"/>
    <p:sldId id="296" r:id="rId30"/>
    <p:sldId id="395" r:id="rId31"/>
    <p:sldId id="397" r:id="rId32"/>
    <p:sldId id="406" r:id="rId33"/>
    <p:sldId id="407" r:id="rId34"/>
    <p:sldId id="399" r:id="rId35"/>
    <p:sldId id="400" r:id="rId36"/>
    <p:sldId id="401" r:id="rId37"/>
    <p:sldId id="403" r:id="rId38"/>
    <p:sldId id="446" r:id="rId39"/>
    <p:sldId id="447" r:id="rId40"/>
    <p:sldId id="448" r:id="rId41"/>
    <p:sldId id="449" r:id="rId42"/>
    <p:sldId id="457" r:id="rId43"/>
    <p:sldId id="458" r:id="rId44"/>
    <p:sldId id="451" r:id="rId45"/>
    <p:sldId id="343" r:id="rId46"/>
    <p:sldId id="415" r:id="rId47"/>
    <p:sldId id="417" r:id="rId48"/>
    <p:sldId id="452" r:id="rId49"/>
    <p:sldId id="416" r:id="rId50"/>
    <p:sldId id="459" r:id="rId51"/>
    <p:sldId id="460" r:id="rId52"/>
    <p:sldId id="461" r:id="rId53"/>
    <p:sldId id="419" r:id="rId5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4660"/>
  </p:normalViewPr>
  <p:slideViewPr>
    <p:cSldViewPr>
      <p:cViewPr>
        <p:scale>
          <a:sx n="60" d="100"/>
          <a:sy n="60" d="100"/>
        </p:scale>
        <p:origin x="144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of.%20Greco\Documenti\celiachia\famil\bays24n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of.%20Greco\Documenti\celiachia\famil\bays24n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Heredity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CD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Ereditarietà</c:v>
                </c:pt>
              </c:strCache>
            </c:strRef>
          </c:tx>
          <c:dPt>
            <c:idx val="2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AF0-44DE-9E49-6B9956E9944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 </a:t>
                    </a:r>
                    <a:r>
                      <a:rPr lang="en-US" smtClean="0"/>
                      <a:t>Associated Genes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F0-44DE-9E49-6B9956E994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HLA</c:v>
                </c:pt>
                <c:pt idx="1">
                  <c:v>50 Geni</c:v>
                </c:pt>
                <c:pt idx="2">
                  <c:v>?????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40</c:v>
                </c:pt>
                <c:pt idx="1">
                  <c:v>6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0-44DE-9E49-6B9956E9944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r-FR"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2400" dirty="0" smtClean="0"/>
              <a:t>A posteriori </a:t>
            </a:r>
            <a:r>
              <a:rPr lang="it-IT" sz="2400" dirty="0" err="1" smtClean="0"/>
              <a:t>Risk</a:t>
            </a:r>
            <a:r>
              <a:rPr lang="it-IT" sz="2400" dirty="0" smtClean="0"/>
              <a:t> </a:t>
            </a:r>
            <a:r>
              <a:rPr lang="it-IT" sz="2400" dirty="0" err="1" smtClean="0"/>
              <a:t>adding</a:t>
            </a:r>
            <a:r>
              <a:rPr lang="it-IT" sz="2400" dirty="0" smtClean="0"/>
              <a:t> </a:t>
            </a:r>
            <a:r>
              <a:rPr lang="it-IT" sz="2400" dirty="0" err="1" smtClean="0"/>
              <a:t>each</a:t>
            </a:r>
            <a:r>
              <a:rPr lang="it-IT" sz="2400" dirty="0" smtClean="0"/>
              <a:t> new A allele of LPP, c-REL</a:t>
            </a:r>
            <a:r>
              <a:rPr lang="it-IT" sz="2400" baseline="0" dirty="0" smtClean="0"/>
              <a:t> and RGS1 gene</a:t>
            </a:r>
            <a:r>
              <a:rPr lang="it-IT" sz="2400" dirty="0" smtClean="0"/>
              <a:t> to HLA</a:t>
            </a:r>
            <a:endParaRPr lang="it-IT" sz="2400" dirty="0"/>
          </a:p>
        </c:rich>
      </c:tx>
      <c:layout>
        <c:manualLayout>
          <c:xMode val="edge"/>
          <c:yMode val="edge"/>
          <c:x val="9.0450441468581028E-2"/>
          <c:y val="2.9918196232614047E-2"/>
        </c:manualLayout>
      </c:layout>
      <c:overlay val="0"/>
      <c:spPr>
        <a:solidFill>
          <a:srgbClr val="FFFF00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98432382242913"/>
          <c:y val="0.16553324637995775"/>
          <c:w val="0.71904873364450494"/>
          <c:h val="0.67347087910750236"/>
        </c:manualLayout>
      </c:layout>
      <c:lineChart>
        <c:grouping val="standard"/>
        <c:varyColors val="0"/>
        <c:ser>
          <c:idx val="1"/>
          <c:order val="0"/>
          <c:tx>
            <c:strRef>
              <c:f>scores!$AF$3</c:f>
              <c:strCache>
                <c:ptCount val="1"/>
                <c:pt idx="0">
                  <c:v>DQ22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scores!$AE$4:$AE$15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scores!$AF$4:$AF$15</c:f>
              <c:numCache>
                <c:formatCode>0.00</c:formatCode>
                <c:ptCount val="12"/>
                <c:pt idx="0">
                  <c:v>0.21000000000000021</c:v>
                </c:pt>
                <c:pt idx="1">
                  <c:v>0.23545454545454542</c:v>
                </c:pt>
                <c:pt idx="2">
                  <c:v>0.22590909090909314</c:v>
                </c:pt>
                <c:pt idx="3">
                  <c:v>0.25136363636363634</c:v>
                </c:pt>
                <c:pt idx="4">
                  <c:v>0.2577272727272728</c:v>
                </c:pt>
                <c:pt idx="5">
                  <c:v>0.27681818181818524</c:v>
                </c:pt>
                <c:pt idx="6">
                  <c:v>0.27045454545454822</c:v>
                </c:pt>
                <c:pt idx="7">
                  <c:v>0.28636363636363638</c:v>
                </c:pt>
                <c:pt idx="8">
                  <c:v>0.28954545454545449</c:v>
                </c:pt>
                <c:pt idx="9">
                  <c:v>0.29909090909091257</c:v>
                </c:pt>
                <c:pt idx="10">
                  <c:v>0.29590909090909395</c:v>
                </c:pt>
                <c:pt idx="11">
                  <c:v>0.30227272727273097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3C-4243-80A6-26149629D101}"/>
            </c:ext>
          </c:extLst>
        </c:ser>
        <c:ser>
          <c:idx val="2"/>
          <c:order val="1"/>
          <c:tx>
            <c:strRef>
              <c:f>scores!$AG$3</c:f>
              <c:strCache>
                <c:ptCount val="1"/>
                <c:pt idx="0">
                  <c:v>DQ2T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3333CC">
                    <a:alpha val="0"/>
                  </a:srgbClr>
                </a:solidFill>
                <a:prstDash val="solid"/>
              </a:ln>
            </c:spPr>
          </c:marker>
          <c:cat>
            <c:numRef>
              <c:f>scores!$AE$4:$AE$15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scores!$AG$4:$AG$15</c:f>
              <c:numCache>
                <c:formatCode>0.00</c:formatCode>
                <c:ptCount val="12"/>
                <c:pt idx="0">
                  <c:v>0.17</c:v>
                </c:pt>
                <c:pt idx="1">
                  <c:v>0.19698412698412812</c:v>
                </c:pt>
                <c:pt idx="2">
                  <c:v>0.18619047619047843</c:v>
                </c:pt>
                <c:pt idx="3">
                  <c:v>0.20777777777777781</c:v>
                </c:pt>
                <c:pt idx="4">
                  <c:v>0.21587301587301588</c:v>
                </c:pt>
                <c:pt idx="5">
                  <c:v>0.23206349206349469</c:v>
                </c:pt>
                <c:pt idx="6">
                  <c:v>0.22666666666666671</c:v>
                </c:pt>
                <c:pt idx="7">
                  <c:v>0.24015873015873021</c:v>
                </c:pt>
                <c:pt idx="8">
                  <c:v>0.24285714285714519</c:v>
                </c:pt>
                <c:pt idx="9">
                  <c:v>0.25095238095238098</c:v>
                </c:pt>
                <c:pt idx="10">
                  <c:v>0.24825396825396828</c:v>
                </c:pt>
                <c:pt idx="11">
                  <c:v>0.25634920634920638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3C-4243-80A6-26149629D101}"/>
            </c:ext>
          </c:extLst>
        </c:ser>
        <c:ser>
          <c:idx val="3"/>
          <c:order val="2"/>
          <c:tx>
            <c:strRef>
              <c:f>scores!$AH$3</c:f>
              <c:strCache>
                <c:ptCount val="1"/>
                <c:pt idx="0">
                  <c:v>DQ2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x"/>
            <c:size val="8"/>
            <c:spPr>
              <a:solidFill>
                <a:srgbClr val="000000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scores!$AE$4:$AE$15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scores!$AH$4:$AH$15</c:f>
              <c:numCache>
                <c:formatCode>0.00</c:formatCode>
                <c:ptCount val="12"/>
                <c:pt idx="0">
                  <c:v>6.0000000000000449E-2</c:v>
                </c:pt>
                <c:pt idx="1">
                  <c:v>6.1935483870967804E-2</c:v>
                </c:pt>
                <c:pt idx="2">
                  <c:v>8.1290322580646973E-2</c:v>
                </c:pt>
                <c:pt idx="3">
                  <c:v>7.3548387096774179E-2</c:v>
                </c:pt>
                <c:pt idx="4">
                  <c:v>9.2903225806451509E-2</c:v>
                </c:pt>
                <c:pt idx="5">
                  <c:v>0.10064516129032258</c:v>
                </c:pt>
                <c:pt idx="6">
                  <c:v>0.12000000000000002</c:v>
                </c:pt>
                <c:pt idx="7">
                  <c:v>0.11225806451612953</c:v>
                </c:pt>
                <c:pt idx="8">
                  <c:v>0.13161290322580638</c:v>
                </c:pt>
                <c:pt idx="9">
                  <c:v>0.15290322580645382</c:v>
                </c:pt>
                <c:pt idx="10">
                  <c:v>0.14709677419354839</c:v>
                </c:pt>
                <c:pt idx="11">
                  <c:v>0.16064516129032452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3C-4243-80A6-26149629D101}"/>
            </c:ext>
          </c:extLst>
        </c:ser>
        <c:ser>
          <c:idx val="4"/>
          <c:order val="3"/>
          <c:tx>
            <c:strRef>
              <c:f>scores!$AI$3</c:f>
              <c:strCache>
                <c:ptCount val="1"/>
                <c:pt idx="0">
                  <c:v>DQ8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scores!$AE$4:$AE$15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scores!$AI$4:$AI$15</c:f>
              <c:numCache>
                <c:formatCode>0.00</c:formatCode>
                <c:ptCount val="12"/>
                <c:pt idx="0">
                  <c:v>5.0000000000000114E-2</c:v>
                </c:pt>
                <c:pt idx="1">
                  <c:v>6.5000000000000113E-2</c:v>
                </c:pt>
                <c:pt idx="2">
                  <c:v>5.8333333333334222E-2</c:v>
                </c:pt>
                <c:pt idx="3">
                  <c:v>7.6666666666666813E-2</c:v>
                </c:pt>
                <c:pt idx="4">
                  <c:v>8.1666666666668122E-2</c:v>
                </c:pt>
                <c:pt idx="5">
                  <c:v>0.1</c:v>
                </c:pt>
                <c:pt idx="6">
                  <c:v>9.1666666666668201E-2</c:v>
                </c:pt>
                <c:pt idx="7">
                  <c:v>0.11000000000000019</c:v>
                </c:pt>
                <c:pt idx="8">
                  <c:v>0.11500000000000052</c:v>
                </c:pt>
                <c:pt idx="9">
                  <c:v>0.12833333333333341</c:v>
                </c:pt>
                <c:pt idx="10">
                  <c:v>0.12333333333333336</c:v>
                </c:pt>
                <c:pt idx="11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3C-4243-80A6-26149629D101}"/>
            </c:ext>
          </c:extLst>
        </c:ser>
        <c:ser>
          <c:idx val="5"/>
          <c:order val="4"/>
          <c:tx>
            <c:strRef>
              <c:f>scores!$AJ$3</c:f>
              <c:strCache>
                <c:ptCount val="1"/>
                <c:pt idx="0">
                  <c:v>DQ--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scores!$AE$4:$AE$15</c:f>
              <c:numCache>
                <c:formatCode>0.00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scores!$AJ$4:$AJ$15</c:f>
              <c:numCache>
                <c:formatCode>0.00</c:formatCode>
                <c:ptCount val="12"/>
                <c:pt idx="0">
                  <c:v>6.0000000000000617E-3</c:v>
                </c:pt>
                <c:pt idx="1">
                  <c:v>9.0000000000000548E-3</c:v>
                </c:pt>
                <c:pt idx="2">
                  <c:v>7.5000000000000795E-3</c:v>
                </c:pt>
                <c:pt idx="3">
                  <c:v>1.2000000000000021E-2</c:v>
                </c:pt>
                <c:pt idx="4">
                  <c:v>1.350000000000017E-2</c:v>
                </c:pt>
                <c:pt idx="5">
                  <c:v>1.9500000000000191E-2</c:v>
                </c:pt>
                <c:pt idx="6">
                  <c:v>1.6500000000000209E-2</c:v>
                </c:pt>
                <c:pt idx="7">
                  <c:v>2.4000000000000042E-2</c:v>
                </c:pt>
                <c:pt idx="8">
                  <c:v>2.7000000000000354E-2</c:v>
                </c:pt>
                <c:pt idx="9">
                  <c:v>3.7500000000000311E-2</c:v>
                </c:pt>
                <c:pt idx="10">
                  <c:v>3.3000000000000002E-2</c:v>
                </c:pt>
                <c:pt idx="11">
                  <c:v>4.5000000000000033E-2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3C-4243-80A6-26149629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19360"/>
        <c:axId val="44688512"/>
      </c:lineChart>
      <c:catAx>
        <c:axId val="7071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FR"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2400" dirty="0"/>
                  <a:t>n of </a:t>
                </a:r>
                <a:r>
                  <a:rPr lang="it-IT" sz="2400" dirty="0" smtClean="0"/>
                  <a:t>‘A’ </a:t>
                </a:r>
                <a:r>
                  <a:rPr lang="it-IT" sz="2400" dirty="0" err="1" smtClean="0"/>
                  <a:t>risk</a:t>
                </a:r>
                <a:r>
                  <a:rPr lang="it-IT" sz="2400" dirty="0" smtClean="0"/>
                  <a:t> </a:t>
                </a:r>
                <a:r>
                  <a:rPr lang="it-IT" sz="2400" dirty="0" err="1"/>
                  <a:t>alleles</a:t>
                </a:r>
                <a:endParaRPr lang="it-IT" sz="2400" dirty="0"/>
              </a:p>
            </c:rich>
          </c:tx>
          <c:layout>
            <c:manualLayout>
              <c:xMode val="edge"/>
              <c:yMode val="edge"/>
              <c:x val="0.39841336499604857"/>
              <c:y val="0.9115665303741793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4688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688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fr-FR"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800" dirty="0" smtClean="0"/>
                  <a:t>Score</a:t>
                </a:r>
              </a:p>
            </c:rich>
          </c:tx>
          <c:layout>
            <c:manualLayout>
              <c:xMode val="edge"/>
              <c:yMode val="edge"/>
              <c:x val="2.53968253968254E-2"/>
              <c:y val="0.4625859862755253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FR"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071936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49339665875735"/>
          <c:y val="0.37641818582201708"/>
          <c:w val="0.12380969045535972"/>
          <c:h val="0.2517011564030635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fr-FR"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r-FR" sz="2800"/>
            </a:pPr>
            <a:r>
              <a:rPr lang="it-IT" sz="2800" dirty="0"/>
              <a:t>INCREASE </a:t>
            </a:r>
            <a:r>
              <a:rPr lang="it-IT" sz="2800" dirty="0" smtClean="0"/>
              <a:t>IN </a:t>
            </a:r>
            <a:r>
              <a:rPr lang="it-IT" sz="2800" i="1" dirty="0" smtClean="0"/>
              <a:t>a</a:t>
            </a:r>
            <a:r>
              <a:rPr lang="it-IT" sz="2800" i="1" baseline="0" dirty="0" smtClean="0"/>
              <a:t> priori </a:t>
            </a:r>
            <a:r>
              <a:rPr lang="it-IT" sz="2800" baseline="0" dirty="0" smtClean="0"/>
              <a:t>HLA</a:t>
            </a:r>
            <a:r>
              <a:rPr lang="it-IT" sz="2800" dirty="0" smtClean="0"/>
              <a:t> </a:t>
            </a:r>
            <a:r>
              <a:rPr lang="it-IT" sz="2800" dirty="0"/>
              <a:t>RISK BY N OF </a:t>
            </a:r>
            <a:r>
              <a:rPr lang="it-IT" sz="2800" baseline="0" dirty="0" smtClean="0"/>
              <a:t> RISK ‘A’ </a:t>
            </a:r>
            <a:r>
              <a:rPr lang="it-IT" sz="2800" dirty="0" smtClean="0"/>
              <a:t>ALLELES</a:t>
            </a:r>
            <a:endParaRPr lang="it-IT" sz="2800" dirty="0"/>
          </a:p>
        </c:rich>
      </c:tx>
      <c:layout>
        <c:manualLayout>
          <c:xMode val="edge"/>
          <c:yMode val="edge"/>
          <c:x val="0.13711395070613022"/>
          <c:y val="3.2879094733881706E-3"/>
        </c:manualLayout>
      </c:layout>
      <c:overlay val="1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scores!$W$33</c:f>
              <c:strCache>
                <c:ptCount val="1"/>
                <c:pt idx="0">
                  <c:v>DQ22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scores!$W$34:$W$45</c:f>
              <c:numCache>
                <c:formatCode>0.00</c:formatCode>
                <c:ptCount val="12"/>
                <c:pt idx="0">
                  <c:v>0.66000000000000703</c:v>
                </c:pt>
                <c:pt idx="1">
                  <c:v>12.121212121211975</c:v>
                </c:pt>
                <c:pt idx="2">
                  <c:v>7.5757575757575664</c:v>
                </c:pt>
                <c:pt idx="3">
                  <c:v>19.696969696969692</c:v>
                </c:pt>
                <c:pt idx="4">
                  <c:v>22.72727272727273</c:v>
                </c:pt>
                <c:pt idx="5">
                  <c:v>31.818181818181813</c:v>
                </c:pt>
                <c:pt idx="6">
                  <c:v>28.787878787878835</c:v>
                </c:pt>
                <c:pt idx="7">
                  <c:v>36.363636363635997</c:v>
                </c:pt>
                <c:pt idx="8">
                  <c:v>37.878787878787875</c:v>
                </c:pt>
                <c:pt idx="9">
                  <c:v>42.424242424241974</c:v>
                </c:pt>
                <c:pt idx="10">
                  <c:v>40.909090909090907</c:v>
                </c:pt>
                <c:pt idx="11">
                  <c:v>43.939393939393923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4-4CFE-9976-900DFF01EF02}"/>
            </c:ext>
          </c:extLst>
        </c:ser>
        <c:ser>
          <c:idx val="2"/>
          <c:order val="1"/>
          <c:tx>
            <c:strRef>
              <c:f>scores!$X$33</c:f>
              <c:strCache>
                <c:ptCount val="1"/>
                <c:pt idx="0">
                  <c:v>DQ2T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scores!$X$34:$X$45</c:f>
              <c:numCache>
                <c:formatCode>0.00</c:formatCode>
                <c:ptCount val="12"/>
                <c:pt idx="0">
                  <c:v>0.63000000000000611</c:v>
                </c:pt>
                <c:pt idx="1">
                  <c:v>15.87301587301587</c:v>
                </c:pt>
                <c:pt idx="2">
                  <c:v>9.5238095238095148</c:v>
                </c:pt>
                <c:pt idx="3">
                  <c:v>22.222222222221909</c:v>
                </c:pt>
                <c:pt idx="4">
                  <c:v>26.98412698412664</c:v>
                </c:pt>
                <c:pt idx="5">
                  <c:v>36.507936507936151</c:v>
                </c:pt>
                <c:pt idx="6">
                  <c:v>33.333333333333329</c:v>
                </c:pt>
                <c:pt idx="7">
                  <c:v>41.269841269841244</c:v>
                </c:pt>
                <c:pt idx="8">
                  <c:v>42.8571428571422</c:v>
                </c:pt>
                <c:pt idx="9">
                  <c:v>47.619047619046974</c:v>
                </c:pt>
                <c:pt idx="10">
                  <c:v>46.031746031745975</c:v>
                </c:pt>
                <c:pt idx="11">
                  <c:v>50.793650793650812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A4-4CFE-9976-900DFF01EF02}"/>
            </c:ext>
          </c:extLst>
        </c:ser>
        <c:ser>
          <c:idx val="3"/>
          <c:order val="2"/>
          <c:tx>
            <c:strRef>
              <c:f>scores!$Y$33</c:f>
              <c:strCache>
                <c:ptCount val="1"/>
                <c:pt idx="0">
                  <c:v>DQ2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scores!$Y$34:$Y$45</c:f>
              <c:numCache>
                <c:formatCode>0.00</c:formatCode>
                <c:ptCount val="12"/>
                <c:pt idx="0">
                  <c:v>0.31000000000000238</c:v>
                </c:pt>
                <c:pt idx="1">
                  <c:v>3.2258064516129092</c:v>
                </c:pt>
                <c:pt idx="2">
                  <c:v>35.483870967741844</c:v>
                </c:pt>
                <c:pt idx="3">
                  <c:v>22.580645161290324</c:v>
                </c:pt>
                <c:pt idx="4">
                  <c:v>54.838709677419345</c:v>
                </c:pt>
                <c:pt idx="5">
                  <c:v>67.741935483871799</c:v>
                </c:pt>
                <c:pt idx="6">
                  <c:v>100</c:v>
                </c:pt>
                <c:pt idx="7">
                  <c:v>87.096774193547958</c:v>
                </c:pt>
                <c:pt idx="8">
                  <c:v>119.35483870967744</c:v>
                </c:pt>
                <c:pt idx="9">
                  <c:v>154.83870967742138</c:v>
                </c:pt>
                <c:pt idx="10">
                  <c:v>145.16129032258064</c:v>
                </c:pt>
                <c:pt idx="11">
                  <c:v>167.74193548387098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4-4CFE-9976-900DFF01EF02}"/>
            </c:ext>
          </c:extLst>
        </c:ser>
        <c:ser>
          <c:idx val="4"/>
          <c:order val="3"/>
          <c:tx>
            <c:strRef>
              <c:f>scores!$Z$33</c:f>
              <c:strCache>
                <c:ptCount val="1"/>
                <c:pt idx="0">
                  <c:v>DQ8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scores!$Z$34:$Z$45</c:f>
              <c:numCache>
                <c:formatCode>0.00</c:formatCode>
                <c:ptCount val="12"/>
                <c:pt idx="0">
                  <c:v>0.30000000000000032</c:v>
                </c:pt>
                <c:pt idx="1">
                  <c:v>30.000000000000007</c:v>
                </c:pt>
                <c:pt idx="2">
                  <c:v>16.666666666666664</c:v>
                </c:pt>
                <c:pt idx="3">
                  <c:v>53.33333333333335</c:v>
                </c:pt>
                <c:pt idx="4">
                  <c:v>63.333333333333336</c:v>
                </c:pt>
                <c:pt idx="5">
                  <c:v>100</c:v>
                </c:pt>
                <c:pt idx="6">
                  <c:v>83.333333333333258</c:v>
                </c:pt>
                <c:pt idx="7">
                  <c:v>120.00000000000003</c:v>
                </c:pt>
                <c:pt idx="8">
                  <c:v>129.99999999999997</c:v>
                </c:pt>
                <c:pt idx="9">
                  <c:v>156.66666666666652</c:v>
                </c:pt>
                <c:pt idx="10">
                  <c:v>146.66666666666652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A4-4CFE-9976-900DFF01EF02}"/>
            </c:ext>
          </c:extLst>
        </c:ser>
        <c:ser>
          <c:idx val="5"/>
          <c:order val="4"/>
          <c:tx>
            <c:strRef>
              <c:f>scores!$AA$33</c:f>
              <c:strCache>
                <c:ptCount val="1"/>
                <c:pt idx="0">
                  <c:v>NODQ</c:v>
                </c:pt>
              </c:strCache>
            </c:strRef>
          </c:tx>
          <c:marker>
            <c:symbol val="none"/>
          </c:marker>
          <c:cat>
            <c:numRef>
              <c:f>scores!$V$34:$V$45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3.75</c:v>
                </c:pt>
                <c:pt idx="5">
                  <c:v>4</c:v>
                </c:pt>
                <c:pt idx="6">
                  <c:v>4.25</c:v>
                </c:pt>
                <c:pt idx="7">
                  <c:v>4.5</c:v>
                </c:pt>
                <c:pt idx="8">
                  <c:v>4.75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</c:numCache>
            </c:numRef>
          </c:cat>
          <c:val>
            <c:numRef>
              <c:f>scores!$AA$34:$AA$45</c:f>
              <c:numCache>
                <c:formatCode>0.00</c:formatCode>
                <c:ptCount val="12"/>
                <c:pt idx="0">
                  <c:v>4.0000000000000022E-2</c:v>
                </c:pt>
                <c:pt idx="1">
                  <c:v>24.999999999999989</c:v>
                </c:pt>
                <c:pt idx="2">
                  <c:v>12.500000000000002</c:v>
                </c:pt>
                <c:pt idx="3">
                  <c:v>50</c:v>
                </c:pt>
                <c:pt idx="4">
                  <c:v>62.5</c:v>
                </c:pt>
                <c:pt idx="5">
                  <c:v>112.5</c:v>
                </c:pt>
                <c:pt idx="6">
                  <c:v>87.500000000000014</c:v>
                </c:pt>
                <c:pt idx="7">
                  <c:v>150</c:v>
                </c:pt>
                <c:pt idx="8">
                  <c:v>174.99999999999997</c:v>
                </c:pt>
                <c:pt idx="9">
                  <c:v>262.5</c:v>
                </c:pt>
                <c:pt idx="10">
                  <c:v>225</c:v>
                </c:pt>
                <c:pt idx="11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A4-4CFE-9976-900DFF01E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76512"/>
        <c:axId val="34978432"/>
      </c:lineChart>
      <c:catAx>
        <c:axId val="3497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FR" sz="1800"/>
                </a:pPr>
                <a:r>
                  <a:rPr lang="en-US" sz="1800"/>
                  <a:t>N OF RISK ALLELE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it-IT"/>
          </a:p>
        </c:txPr>
        <c:crossAx val="34978432"/>
        <c:crosses val="autoZero"/>
        <c:auto val="1"/>
        <c:lblAlgn val="ctr"/>
        <c:lblOffset val="100"/>
        <c:noMultiLvlLbl val="0"/>
      </c:catAx>
      <c:valAx>
        <c:axId val="34978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it-IT"/>
          </a:p>
        </c:txPr>
        <c:crossAx val="34976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fr-FR" sz="14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094497F-B816-45BE-B5ED-3C1984434321}" type="datetimeFigureOut">
              <a:rPr lang="fr-FR"/>
              <a:pPr>
                <a:defRPr/>
              </a:pPr>
              <a:t>23/03/2023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fr-FR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FFA5D8-315C-401B-AD37-8C0D45659015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97922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D6ECE-8B75-4596-A8DF-8FBD1EB21E9A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2D37-8BDF-4ACB-B05A-9BEE012D723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5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8A61DCC8-937C-4D48-96F7-55CB2BD6E714}" type="slidenum">
              <a:rPr lang="en-US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26</a:t>
            </a:fld>
            <a:endParaRPr lang="en-US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C94D539-17A9-4E52-8B4B-B16366A78EAE}" type="slidenum">
              <a:rPr lang="it-IT" altLang="it-IT" smtClean="0">
                <a:solidFill>
                  <a:srgbClr val="000000"/>
                </a:solidFill>
              </a:rPr>
              <a:pPr/>
              <a:t>50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E988FEA-F22A-4657-863D-91503127C925}" type="slidenum">
              <a:rPr lang="it-IT" altLang="it-IT" smtClean="0">
                <a:solidFill>
                  <a:srgbClr val="000000"/>
                </a:solidFill>
              </a:rPr>
              <a:pPr/>
              <a:t>51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F6F6312-7ECF-471E-AB33-4F68799CB9A9}" type="slidenum">
              <a:rPr lang="it-IT" altLang="it-IT" smtClean="0">
                <a:solidFill>
                  <a:srgbClr val="000000"/>
                </a:solidFill>
              </a:rPr>
              <a:pPr/>
              <a:t>52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7806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it-IT" smtClean="0">
              <a:latin typeface="Times New Roman" pitchFamily="18" charset="0"/>
            </a:endParaRPr>
          </a:p>
        </p:txBody>
      </p:sp>
      <p:sp>
        <p:nvSpPr>
          <p:cNvPr id="66563" name="Segnaposto numero diapositiva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/>
            <a:fld id="{96C83673-6192-43C2-937D-7856BEB542FF}" type="slidenum">
              <a:rPr lang="it-IT" sz="1400">
                <a:latin typeface="Calibri" pitchFamily="34" charset="0"/>
              </a:rPr>
              <a:pPr algn="r" defTabSz="1042988"/>
              <a:t>7</a:t>
            </a:fld>
            <a:endParaRPr lang="it-IT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4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62B65C-40BB-46CC-9688-BD7751ECC779}" type="slidenum">
              <a:rPr lang="it-IT" altLang="it-IT"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77007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5142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lIns="91428" tIns="45715" rIns="91428" bIns="45715"/>
          <a:lstStyle/>
          <a:p>
            <a:pPr defTabSz="801654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7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3503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80072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2806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Laboratory for Food Induced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07DF-10DD-4C6B-B826-A434F1085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E81C89-DC2D-435C-A8D2-3184B6B9B7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powerpointstyles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2916238" y="620713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7"/>
              </a:rPr>
              <a:t>Free Powerpoint Templates</a:t>
            </a:r>
            <a:endParaRPr lang="fr-FR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50825" y="6381750"/>
          <a:ext cx="8281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18" imgW="5561905" imgH="304547" progId="">
                  <p:embed/>
                </p:oleObj>
              </mc:Choice>
              <mc:Fallback>
                <p:oleObj name="Image" r:id="rId18" imgW="5561905" imgH="30454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381750"/>
                        <a:ext cx="8281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459788" y="63293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E8C6395E-0F9A-4B11-B43C-30BC954D480F}" type="slidenum">
              <a:rPr lang="fr-FR" b="1">
                <a:solidFill>
                  <a:srgbClr val="FF9900"/>
                </a:solidFill>
              </a:rPr>
              <a:pPr>
                <a:defRPr/>
              </a:pPr>
              <a:t>‹N›</a:t>
            </a:fld>
            <a:endParaRPr lang="fr-FR" b="1">
              <a:solidFill>
                <a:srgbClr val="FF9900"/>
              </a:solidFill>
            </a:endParaRPr>
          </a:p>
        </p:txBody>
      </p:sp>
      <p:pic>
        <p:nvPicPr>
          <p:cNvPr id="2" name="Picture 11" descr="fdghfzerfgddsffdghfzerfgddsf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588" y="0"/>
            <a:ext cx="914558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  <p:sldLayoutId id="214748366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uscnk.com/directory/Lymphocyte-Adaptor-Protein(lnk)-7726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upload.wikimedia.org/wikipedia/commons/e/ed/1bwn_opm.g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ddmcd.com/storage/OVERLAP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://www.google.it/imgres?imgurl=http://yadamag.com/wp-content/uploads/2012/01/separation.jpg&amp;imgrefurl=http://yadamag.com/pain-of-separation-part-7/&amp;usg=__yMDXTu4aMkRIlFUTmAziVRv8XmU=&amp;h=267&amp;w=400&amp;sz=149&amp;hl=it&amp;start=29&amp;zoom=1&amp;tbnid=CX4v3M91mLFwZM:&amp;tbnh=83&amp;tbnw=124&amp;ei=kL5yT-WxLYGK4gSG5byBDw&amp;prev=/search?q=separation&amp;start=20&amp;hl=it&amp;sa=N&amp;gbv=2&amp;tbm=isch&amp;itbs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  <a:solidFill>
            <a:srgbClr val="FF0000"/>
          </a:solidFill>
        </p:spPr>
        <p:txBody>
          <a:bodyPr/>
          <a:lstStyle/>
          <a:p>
            <a:r>
              <a:rPr lang="it-IT" dirty="0" err="1" smtClean="0"/>
              <a:t>Genetics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Celiac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:</a:t>
            </a:r>
            <a:br>
              <a:rPr lang="it-IT" dirty="0" smtClean="0"/>
            </a:br>
            <a:r>
              <a:rPr lang="it-IT" sz="3200" i="1" dirty="0" smtClean="0"/>
              <a:t>Il Giardino da esplorare </a:t>
            </a:r>
            <a:endParaRPr lang="fr-FR" sz="32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2207096"/>
          </a:xfrm>
          <a:solidFill>
            <a:srgbClr val="FFFF00"/>
          </a:solidFill>
        </p:spPr>
        <p:txBody>
          <a:bodyPr/>
          <a:lstStyle/>
          <a:p>
            <a:r>
              <a:rPr lang="it-IT" sz="2400" dirty="0" err="1" smtClean="0"/>
              <a:t>Debating</a:t>
            </a:r>
            <a:r>
              <a:rPr lang="it-IT" sz="2400" dirty="0" smtClean="0"/>
              <a:t> with luigi greco on March 2023</a:t>
            </a:r>
          </a:p>
          <a:p>
            <a:r>
              <a:rPr lang="it-IT" sz="1600" b="1" dirty="0" err="1" smtClean="0"/>
              <a:t>European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Laboratory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Food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Induced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Diseases</a:t>
            </a:r>
            <a:r>
              <a:rPr lang="it-IT" sz="1600" b="1" dirty="0" smtClean="0"/>
              <a:t>  </a:t>
            </a:r>
          </a:p>
          <a:p>
            <a:r>
              <a:rPr lang="it-IT" sz="1600" b="1" dirty="0" smtClean="0"/>
              <a:t>Univ. Federico II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554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Rischio associato all’HLA DQ</a:t>
            </a:r>
          </a:p>
        </p:txBody>
      </p:sp>
      <p:graphicFrame>
        <p:nvGraphicFramePr>
          <p:cNvPr id="823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18255"/>
              </p:ext>
            </p:extLst>
          </p:nvPr>
        </p:nvGraphicFramePr>
        <p:xfrm>
          <a:off x="1475656" y="1562102"/>
          <a:ext cx="6357937" cy="3954461"/>
        </p:xfrm>
        <a:graphic>
          <a:graphicData uri="http://schemas.openxmlformats.org/drawingml/2006/table">
            <a:tbl>
              <a:tblPr/>
              <a:tblGrid>
                <a:gridCol w="127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1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HLA DQ</a:t>
                      </a:r>
                      <a:endParaRPr kumimoji="0" lang="it-IT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Rischio%</a:t>
                      </a:r>
                      <a:endParaRPr kumimoji="0" lang="it-IT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Popolazione generale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Ignoto 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1-2%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Popolazione generale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 8+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2-4%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Popolazione generale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 8-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Parenti di primo grado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Ignoto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10-15%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Parenti di primo grado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 8-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Parenti di primo grado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DQ2 o 8+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&gt;15%</a:t>
                      </a:r>
                    </a:p>
                  </a:txBody>
                  <a:tcPr marL="9525" marR="9525" marT="9526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425" name="Immagine 10" descr="UNIN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6" name="Text Box 48"/>
          <p:cNvSpPr txBox="1">
            <a:spLocks noChangeArrowheads="1"/>
          </p:cNvSpPr>
          <p:nvPr/>
        </p:nvSpPr>
        <p:spPr bwMode="auto">
          <a:xfrm>
            <a:off x="1042988" y="5516563"/>
            <a:ext cx="669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chemeClr val="bg2"/>
                </a:solidFill>
                <a:latin typeface="Times New Roman" panose="02020603050405020304" pitchFamily="18" charset="0"/>
              </a:rPr>
              <a:t>N.B. Circa il 40% della popolazione porta geni HLA DQ2 o DQ8</a:t>
            </a:r>
          </a:p>
        </p:txBody>
      </p:sp>
    </p:spTree>
    <p:extLst>
      <p:ext uri="{BB962C8B-B14F-4D97-AF65-F5344CB8AC3E}">
        <p14:creationId xmlns:p14="http://schemas.microsoft.com/office/powerpoint/2010/main" val="1430794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6320" y="1447352"/>
          <a:ext cx="8991360" cy="533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Foglio di lavoro" r:id="rId4" imgW="9229320" imgH="4190040" progId="Excel.Sheet.8">
                  <p:embed/>
                </p:oleObj>
              </mc:Choice>
              <mc:Fallback>
                <p:oleObj name="Foglio di lavoro" r:id="rId4" imgW="9229320" imgH="4190040" progId="Excel.Sheet.8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0" y="1447352"/>
                        <a:ext cx="8991360" cy="533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4038184"/>
            <a:ext cx="2590560" cy="2667160"/>
            <a:chOff x="624" y="2400"/>
            <a:chExt cx="1296" cy="1680"/>
          </a:xfrm>
        </p:grpSpPr>
        <p:sp>
          <p:nvSpPr>
            <p:cNvPr id="80909" name="Rectangle 4"/>
            <p:cNvSpPr>
              <a:spLocks noChangeArrowheads="1"/>
            </p:cNvSpPr>
            <p:nvPr/>
          </p:nvSpPr>
          <p:spPr bwMode="auto">
            <a:xfrm>
              <a:off x="624" y="2400"/>
              <a:ext cx="1296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914414" eaLnBrk="0" hangingPunct="0"/>
              <a:endParaRPr lang="it-IT" sz="1400" b="1" dirty="0">
                <a:solidFill>
                  <a:srgbClr val="000000"/>
                </a:solidFill>
              </a:endParaRPr>
            </a:p>
            <a:p>
              <a:pPr algn="ctr" defTabSz="914414" eaLnBrk="0" hangingPunct="0"/>
              <a:r>
                <a:rPr lang="it-IT" sz="1400" b="1" dirty="0">
                  <a:solidFill>
                    <a:srgbClr val="000000"/>
                  </a:solidFill>
                </a:rPr>
                <a:t>Stima del rischio in base al genotipo dei genitori</a:t>
              </a:r>
            </a:p>
            <a:p>
              <a:pPr algn="ctr" defTabSz="914414" eaLnBrk="0" hangingPunct="0"/>
              <a:endParaRPr lang="it-IT" sz="1200" dirty="0">
                <a:solidFill>
                  <a:srgbClr val="000000"/>
                </a:solidFill>
              </a:endParaRP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Rischio &gt; 20%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15% &lt; Rischio &lt; 20%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10% &lt; Rischio &lt; 15%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1% &lt; Rischio &lt; 10%</a:t>
              </a:r>
            </a:p>
            <a:p>
              <a:pPr defTabSz="914414" eaLnBrk="0" hangingPunct="0">
                <a:lnSpc>
                  <a:spcPct val="190000"/>
                </a:lnSpc>
              </a:pPr>
              <a:r>
                <a:rPr lang="it-IT" sz="1200" dirty="0">
                  <a:solidFill>
                    <a:srgbClr val="000000"/>
                  </a:solidFill>
                </a:rPr>
                <a:t>             Rischio &lt; 1%</a:t>
              </a:r>
            </a:p>
            <a:p>
              <a:pPr defTabSz="914414" eaLnBrk="0" hangingPunct="0"/>
              <a:r>
                <a:rPr lang="it-IT" sz="1200" dirty="0">
                  <a:solidFill>
                    <a:srgbClr val="000000"/>
                  </a:solidFill>
                </a:rPr>
                <a:t>           </a:t>
              </a:r>
            </a:p>
            <a:p>
              <a:pPr algn="ctr" defTabSz="914414" eaLnBrk="0" hangingPunct="0"/>
              <a:endParaRPr lang="it-IT" sz="1200" dirty="0"/>
            </a:p>
          </p:txBody>
        </p:sp>
        <p:sp>
          <p:nvSpPr>
            <p:cNvPr id="80910" name="Rectangle 5"/>
            <p:cNvSpPr>
              <a:spLocks noChangeArrowheads="1"/>
            </p:cNvSpPr>
            <p:nvPr/>
          </p:nvSpPr>
          <p:spPr bwMode="auto">
            <a:xfrm>
              <a:off x="672" y="292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1" name="Rectangle 6"/>
            <p:cNvSpPr>
              <a:spLocks noChangeArrowheads="1"/>
            </p:cNvSpPr>
            <p:nvPr/>
          </p:nvSpPr>
          <p:spPr bwMode="auto">
            <a:xfrm>
              <a:off x="672" y="3120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2" name="Rectangle 7"/>
            <p:cNvSpPr>
              <a:spLocks noChangeArrowheads="1"/>
            </p:cNvSpPr>
            <p:nvPr/>
          </p:nvSpPr>
          <p:spPr bwMode="auto">
            <a:xfrm>
              <a:off x="672" y="3360"/>
              <a:ext cx="192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3" name="Rectangle 8"/>
            <p:cNvSpPr>
              <a:spLocks noChangeArrowheads="1"/>
            </p:cNvSpPr>
            <p:nvPr/>
          </p:nvSpPr>
          <p:spPr bwMode="auto">
            <a:xfrm>
              <a:off x="672" y="3600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  <p:sp>
          <p:nvSpPr>
            <p:cNvPr id="80914" name="Rectangle 9"/>
            <p:cNvSpPr>
              <a:spLocks noChangeArrowheads="1"/>
            </p:cNvSpPr>
            <p:nvPr/>
          </p:nvSpPr>
          <p:spPr bwMode="auto">
            <a:xfrm>
              <a:off x="672" y="3792"/>
              <a:ext cx="192" cy="14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defTabSz="914414"/>
              <a:endParaRPr lang="it-IT" sz="1800" dirty="0"/>
            </a:p>
          </p:txBody>
        </p:sp>
      </p:grpSp>
      <p:sp>
        <p:nvSpPr>
          <p:cNvPr id="75786" name="AutoShape 10"/>
          <p:cNvSpPr>
            <a:spLocks noChangeArrowheads="1"/>
          </p:cNvSpPr>
          <p:nvPr/>
        </p:nvSpPr>
        <p:spPr bwMode="auto">
          <a:xfrm rot="-2944536">
            <a:off x="5029897" y="2590880"/>
            <a:ext cx="456528" cy="914400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5639040" y="1294696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76320" y="3276344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-2944536">
            <a:off x="7849417" y="2590880"/>
            <a:ext cx="456528" cy="914400"/>
          </a:xfrm>
          <a:prstGeom prst="down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8458560" y="1294696"/>
            <a:ext cx="685440" cy="53429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defTabSz="914414"/>
            <a:endParaRPr lang="it-IT" sz="1800" dirty="0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0"/>
            <a:ext cx="9144000" cy="1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Rischio per un fratello di un probando in accordo al genotipo DQ dei genitori</a:t>
            </a:r>
          </a:p>
        </p:txBody>
      </p:sp>
      <p:sp>
        <p:nvSpPr>
          <p:cNvPr id="80906" name="CasellaDiTesto 15"/>
          <p:cNvSpPr txBox="1">
            <a:spLocks noChangeArrowheads="1"/>
          </p:cNvSpPr>
          <p:nvPr/>
        </p:nvSpPr>
        <p:spPr bwMode="auto">
          <a:xfrm>
            <a:off x="786241" y="3356994"/>
            <a:ext cx="1571040" cy="37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DQB1*02/02</a:t>
            </a:r>
          </a:p>
        </p:txBody>
      </p:sp>
      <p:sp>
        <p:nvSpPr>
          <p:cNvPr id="80907" name="CasellaDiTesto 16"/>
          <p:cNvSpPr txBox="1">
            <a:spLocks noChangeArrowheads="1"/>
          </p:cNvSpPr>
          <p:nvPr/>
        </p:nvSpPr>
        <p:spPr bwMode="auto">
          <a:xfrm>
            <a:off x="5715361" y="714315"/>
            <a:ext cx="784800" cy="6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DQA05/05</a:t>
            </a:r>
          </a:p>
        </p:txBody>
      </p:sp>
      <p:sp>
        <p:nvSpPr>
          <p:cNvPr id="80908" name="CasellaDiTesto 17"/>
          <p:cNvSpPr txBox="1">
            <a:spLocks noChangeArrowheads="1"/>
          </p:cNvSpPr>
          <p:nvPr/>
        </p:nvSpPr>
        <p:spPr bwMode="auto">
          <a:xfrm>
            <a:off x="8357760" y="642308"/>
            <a:ext cx="786240" cy="6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/>
            <a:r>
              <a:rPr lang="it-IT" sz="1800" dirty="0">
                <a:solidFill>
                  <a:schemeClr val="bg1"/>
                </a:solidFill>
              </a:rPr>
              <a:t>DQA07/03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9921" y="3323734"/>
            <a:ext cx="12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DQB02/02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25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nimBg="1"/>
      <p:bldP spid="75786" grpId="1" animBg="1"/>
      <p:bldP spid="75787" grpId="0" animBg="1"/>
      <p:bldP spid="75787" grpId="1" animBg="1"/>
      <p:bldP spid="75788" grpId="0" animBg="1"/>
      <p:bldP spid="75789" grpId="0" animBg="1"/>
      <p:bldP spid="757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PROBABILITA’ PER UN FRATELLO DI UN PROBANDO DI APPARTENERE A Gi E RISCHIO CORRISPONDENTE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606425" y="1333500"/>
            <a:ext cx="7699375" cy="5295900"/>
            <a:chOff x="864" y="864"/>
            <a:chExt cx="3984" cy="2976"/>
          </a:xfrm>
        </p:grpSpPr>
        <p:grpSp>
          <p:nvGrpSpPr>
            <p:cNvPr id="5133" name="Group 4"/>
            <p:cNvGrpSpPr>
              <a:grpSpLocks/>
            </p:cNvGrpSpPr>
            <p:nvPr/>
          </p:nvGrpSpPr>
          <p:grpSpPr bwMode="auto">
            <a:xfrm>
              <a:off x="864" y="864"/>
              <a:ext cx="3984" cy="2976"/>
              <a:chOff x="864" y="864"/>
              <a:chExt cx="3984" cy="2976"/>
            </a:xfrm>
          </p:grpSpPr>
          <p:grpSp>
            <p:nvGrpSpPr>
              <p:cNvPr id="5138" name="Group 5"/>
              <p:cNvGrpSpPr>
                <a:grpSpLocks/>
              </p:cNvGrpSpPr>
              <p:nvPr/>
            </p:nvGrpSpPr>
            <p:grpSpPr bwMode="auto">
              <a:xfrm>
                <a:off x="864" y="864"/>
                <a:ext cx="3984" cy="2976"/>
                <a:chOff x="864" y="864"/>
                <a:chExt cx="3984" cy="2976"/>
              </a:xfrm>
            </p:grpSpPr>
            <p:sp>
              <p:nvSpPr>
                <p:cNvPr id="5144" name="Rectangle 6"/>
                <p:cNvSpPr>
                  <a:spLocks noChangeArrowheads="1"/>
                </p:cNvSpPr>
                <p:nvPr/>
              </p:nvSpPr>
              <p:spPr bwMode="auto">
                <a:xfrm>
                  <a:off x="864" y="864"/>
                  <a:ext cx="3984" cy="29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it-IT"/>
                </a:p>
              </p:txBody>
            </p:sp>
            <p:graphicFrame>
              <p:nvGraphicFramePr>
                <p:cNvPr id="5122" name="Object 7"/>
                <p:cNvGraphicFramePr>
                  <a:graphicFrameLocks noChangeAspect="1"/>
                </p:cNvGraphicFramePr>
                <p:nvPr/>
              </p:nvGraphicFramePr>
              <p:xfrm>
                <a:off x="1008" y="960"/>
                <a:ext cx="3714" cy="28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289" name="Immagine bitmap" r:id="rId4" imgW="5896798" imgH="4476190" progId="Paint.Picture">
                        <p:embed/>
                      </p:oleObj>
                    </mc:Choice>
                    <mc:Fallback>
                      <p:oleObj name="Immagine bitmap" r:id="rId4" imgW="5896798" imgH="4476190" progId="Paint.Picture">
                        <p:embed/>
                        <p:pic>
                          <p:nvPicPr>
                            <p:cNvPr id="5122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8" y="960"/>
                              <a:ext cx="3714" cy="28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00CC99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39" name="Text Box 8"/>
              <p:cNvSpPr txBox="1">
                <a:spLocks noChangeArrowheads="1"/>
              </p:cNvSpPr>
              <p:nvPr/>
            </p:nvSpPr>
            <p:spPr bwMode="auto">
              <a:xfrm>
                <a:off x="1718" y="2784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0.12</a:t>
                </a:r>
                <a:endParaRPr lang="fr-FR" altLang="it-IT" sz="12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0" name="Text Box 9"/>
              <p:cNvSpPr txBox="1">
                <a:spLocks noChangeArrowheads="1"/>
              </p:cNvSpPr>
              <p:nvPr/>
            </p:nvSpPr>
            <p:spPr bwMode="auto">
              <a:xfrm>
                <a:off x="2312" y="2527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0.17</a:t>
                </a:r>
              </a:p>
            </p:txBody>
          </p:sp>
          <p:sp>
            <p:nvSpPr>
              <p:cNvPr id="5141" name="Text Box 10"/>
              <p:cNvSpPr txBox="1">
                <a:spLocks noChangeArrowheads="1"/>
              </p:cNvSpPr>
              <p:nvPr/>
            </p:nvSpPr>
            <p:spPr bwMode="auto">
              <a:xfrm>
                <a:off x="2918" y="2192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0.24</a:t>
                </a:r>
              </a:p>
            </p:txBody>
          </p:sp>
          <p:sp>
            <p:nvSpPr>
              <p:cNvPr id="5142" name="Text Box 11"/>
              <p:cNvSpPr txBox="1">
                <a:spLocks noChangeArrowheads="1"/>
              </p:cNvSpPr>
              <p:nvPr/>
            </p:nvSpPr>
            <p:spPr bwMode="auto">
              <a:xfrm>
                <a:off x="3520" y="3121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0.05</a:t>
                </a:r>
              </a:p>
            </p:txBody>
          </p:sp>
          <p:sp>
            <p:nvSpPr>
              <p:cNvPr id="5143" name="Text Box 12"/>
              <p:cNvSpPr txBox="1">
                <a:spLocks noChangeArrowheads="1"/>
              </p:cNvSpPr>
              <p:nvPr/>
            </p:nvSpPr>
            <p:spPr bwMode="auto">
              <a:xfrm>
                <a:off x="4134" y="1352"/>
                <a:ext cx="29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it-IT" sz="13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0.42</a:t>
                </a:r>
              </a:p>
            </p:txBody>
          </p:sp>
        </p:grp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>
              <a:off x="1488" y="2944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flipH="1">
              <a:off x="1488" y="268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flipH="1">
              <a:off x="1488" y="2352"/>
              <a:ext cx="13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137" name="Line 16"/>
            <p:cNvSpPr>
              <a:spLocks noChangeShapeType="1"/>
            </p:cNvSpPr>
            <p:nvPr/>
          </p:nvSpPr>
          <p:spPr bwMode="auto">
            <a:xfrm flipH="1">
              <a:off x="1488" y="1512"/>
              <a:ext cx="2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grpSp>
        <p:nvGrpSpPr>
          <p:cNvPr id="5125" name="Group 17"/>
          <p:cNvGrpSpPr>
            <a:grpSpLocks/>
          </p:cNvGrpSpPr>
          <p:nvPr/>
        </p:nvGrpSpPr>
        <p:grpSpPr bwMode="auto">
          <a:xfrm>
            <a:off x="2400300" y="2209800"/>
            <a:ext cx="1943100" cy="1371600"/>
            <a:chOff x="1314" y="9205"/>
            <a:chExt cx="2880" cy="1829"/>
          </a:xfrm>
        </p:grpSpPr>
        <p:sp>
          <p:nvSpPr>
            <p:cNvPr id="5129" name="Rectangle 18"/>
            <p:cNvSpPr>
              <a:spLocks noChangeArrowheads="1"/>
            </p:cNvSpPr>
            <p:nvPr/>
          </p:nvSpPr>
          <p:spPr bwMode="auto">
            <a:xfrm>
              <a:off x="1314" y="9205"/>
              <a:ext cx="2880" cy="1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sz="1200">
                <a:latin typeface="Times New Roman" panose="02020603050405020304" pitchFamily="18" charset="0"/>
              </a:endParaRP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</a:t>
              </a:r>
              <a:r>
                <a:rPr lang="it-IT" altLang="it-IT" sz="1200" b="1">
                  <a:solidFill>
                    <a:schemeClr val="bg2"/>
                  </a:solidFill>
                </a:rPr>
                <a:t>Risk &lt; 1 %</a:t>
              </a:r>
            </a:p>
            <a:p>
              <a:endParaRPr lang="it-IT" altLang="it-IT" sz="1200" b="1"/>
            </a:p>
            <a:p>
              <a:r>
                <a:rPr lang="it-IT" altLang="it-IT" sz="1200"/>
                <a:t>          </a:t>
              </a:r>
              <a:r>
                <a:rPr lang="it-IT" altLang="it-IT" sz="1200" b="1">
                  <a:solidFill>
                    <a:schemeClr val="bg2"/>
                  </a:solidFill>
                </a:rPr>
                <a:t>1% &lt; Risk &lt;</a:t>
              </a:r>
              <a:r>
                <a:rPr lang="it-IT" altLang="it-IT" sz="1200" b="1"/>
                <a:t> </a:t>
              </a:r>
              <a:r>
                <a:rPr lang="it-IT" altLang="it-IT" sz="1200" b="1">
                  <a:solidFill>
                    <a:schemeClr val="bg2"/>
                  </a:solidFill>
                </a:rPr>
                <a:t>10 %</a:t>
              </a:r>
              <a:r>
                <a:rPr lang="it-IT" altLang="it-IT" sz="1200" b="1"/>
                <a:t> </a:t>
              </a:r>
            </a:p>
            <a:p>
              <a:r>
                <a:rPr lang="it-IT" altLang="it-IT" sz="1200"/>
                <a:t>           </a:t>
              </a:r>
            </a:p>
            <a:p>
              <a:r>
                <a:rPr lang="it-IT" altLang="it-IT" sz="1200" b="1">
                  <a:solidFill>
                    <a:schemeClr val="bg2"/>
                  </a:solidFill>
                </a:rPr>
                <a:t>          Risk &gt; 20 % </a:t>
              </a:r>
            </a:p>
            <a:p>
              <a:r>
                <a:rPr lang="it-IT" altLang="it-IT" sz="1200">
                  <a:solidFill>
                    <a:schemeClr val="bg2"/>
                  </a:solidFill>
                </a:rPr>
                <a:t>             </a:t>
              </a: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 </a:t>
              </a:r>
            </a:p>
            <a:p>
              <a:r>
                <a:rPr lang="it-IT" altLang="it-IT" sz="1200">
                  <a:latin typeface="Times New Roman" panose="02020603050405020304" pitchFamily="18" charset="0"/>
                </a:rPr>
                <a:t>            </a:t>
              </a:r>
            </a:p>
          </p:txBody>
        </p:sp>
        <p:sp>
          <p:nvSpPr>
            <p:cNvPr id="5130" name="Rectangle 19"/>
            <p:cNvSpPr>
              <a:spLocks noChangeArrowheads="1"/>
            </p:cNvSpPr>
            <p:nvPr/>
          </p:nvSpPr>
          <p:spPr bwMode="auto">
            <a:xfrm>
              <a:off x="1494" y="9414"/>
              <a:ext cx="360" cy="36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5131" name="Rectangle 20"/>
            <p:cNvSpPr>
              <a:spLocks noChangeArrowheads="1"/>
            </p:cNvSpPr>
            <p:nvPr/>
          </p:nvSpPr>
          <p:spPr bwMode="auto">
            <a:xfrm>
              <a:off x="1494" y="9954"/>
              <a:ext cx="360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5132" name="Rectangle 21"/>
            <p:cNvSpPr>
              <a:spLocks noChangeArrowheads="1"/>
            </p:cNvSpPr>
            <p:nvPr/>
          </p:nvSpPr>
          <p:spPr bwMode="auto">
            <a:xfrm>
              <a:off x="1494" y="1049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</p:grpSp>
      <p:sp>
        <p:nvSpPr>
          <p:cNvPr id="5126" name="Text Box 22"/>
          <p:cNvSpPr txBox="1">
            <a:spLocks noChangeArrowheads="1"/>
          </p:cNvSpPr>
          <p:nvPr/>
        </p:nvSpPr>
        <p:spPr bwMode="auto">
          <a:xfrm>
            <a:off x="1979613" y="3860800"/>
            <a:ext cx="1800225" cy="366713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Doppio DQ2</a:t>
            </a:r>
          </a:p>
        </p:txBody>
      </p:sp>
      <p:sp>
        <p:nvSpPr>
          <p:cNvPr id="5127" name="Text Box 23"/>
          <p:cNvSpPr txBox="1">
            <a:spLocks noChangeArrowheads="1"/>
          </p:cNvSpPr>
          <p:nvPr/>
        </p:nvSpPr>
        <p:spPr bwMode="auto">
          <a:xfrm>
            <a:off x="4500563" y="3068638"/>
            <a:ext cx="1800225" cy="366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Un solo DQ2</a:t>
            </a:r>
          </a:p>
        </p:txBody>
      </p:sp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6156325" y="1557338"/>
            <a:ext cx="1944688" cy="366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DQ8 o 1/DQ2</a:t>
            </a:r>
          </a:p>
        </p:txBody>
      </p:sp>
    </p:spTree>
    <p:extLst>
      <p:ext uri="{BB962C8B-B14F-4D97-AF65-F5344CB8AC3E}">
        <p14:creationId xmlns:p14="http://schemas.microsoft.com/office/powerpoint/2010/main" val="1430730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" y="1058863"/>
            <a:ext cx="88392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fratello di un celiaco probando ha un rischio di ricorrenza medio del </a:t>
            </a:r>
            <a:r>
              <a:rPr lang="it-IT" altLang="it-IT" sz="24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10-15%</a:t>
            </a:r>
            <a:r>
              <a:rPr lang="it-IT" altLang="it-IT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sviluppare la celiachia;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it-IT" altLang="it-IT" sz="1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Secondo l’HLA DQ del probando,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stima del rischio per il fratello varia dal </a:t>
            </a:r>
            <a:r>
              <a:rPr lang="it-IT" altLang="it-IT" sz="24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al </a:t>
            </a:r>
            <a:r>
              <a:rPr lang="it-IT" altLang="it-IT" sz="24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20%;</a:t>
            </a:r>
            <a:endParaRPr lang="it-IT" altLang="it-IT" sz="24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it-IT" altLang="it-IT" sz="10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Secondo l’HLA dei genitori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it-IT" altLang="it-IT" sz="2400" b="1" dirty="0">
                <a:latin typeface="Times New Roman" panose="02020603050405020304" pitchFamily="18" charset="0"/>
              </a:rPr>
              <a:t> </a:t>
            </a:r>
            <a:r>
              <a:rPr lang="it-IT" altLang="it-IT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la stima del rischio può essere rifinita dall’ </a:t>
            </a:r>
            <a:r>
              <a:rPr lang="it-IT" altLang="it-IT" sz="2400" b="1" u="sng" dirty="0">
                <a:solidFill>
                  <a:schemeClr val="bg2"/>
                </a:solidFill>
                <a:latin typeface="Times New Roman" panose="02020603050405020304" pitchFamily="18" charset="0"/>
              </a:rPr>
              <a:t>1 al 29%;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it-IT" altLang="it-IT" sz="10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40% dei casi, l’ HLA dei genitori sarà sufficiente a dare una stima accurata del rischio per il loro bambino. In altri casi sarà necessario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conoscere il genotipo del bambino, subito dopo la nascita, al fine di dare maggiore precisione alla stima del rischio.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19465" y="44624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 CONCLUSIONI</a:t>
            </a:r>
          </a:p>
        </p:txBody>
      </p:sp>
    </p:spTree>
    <p:extLst>
      <p:ext uri="{BB962C8B-B14F-4D97-AF65-F5344CB8AC3E}">
        <p14:creationId xmlns:p14="http://schemas.microsoft.com/office/powerpoint/2010/main" val="13590881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76064"/>
          </a:xfrm>
        </p:spPr>
        <p:txBody>
          <a:bodyPr/>
          <a:lstStyle/>
          <a:p>
            <a:r>
              <a:rPr lang="it-IT" sz="2400" dirty="0" smtClean="0"/>
              <a:t>New </a:t>
            </a:r>
            <a:r>
              <a:rPr lang="it-IT" sz="2400" dirty="0" err="1" smtClean="0"/>
              <a:t>cases</a:t>
            </a:r>
            <a:r>
              <a:rPr lang="it-IT" sz="2400" dirty="0" smtClean="0"/>
              <a:t> by HLA </a:t>
            </a:r>
            <a:r>
              <a:rPr lang="it-IT" sz="2400" dirty="0" err="1" smtClean="0"/>
              <a:t>Risk</a:t>
            </a:r>
            <a:r>
              <a:rPr lang="it-IT" sz="2400" dirty="0" smtClean="0"/>
              <a:t> Group – PREVENT-CD </a:t>
            </a:r>
            <a:br>
              <a:rPr lang="it-IT" sz="2400" dirty="0" smtClean="0"/>
            </a:br>
            <a:r>
              <a:rPr lang="it-IT" sz="2400" dirty="0" smtClean="0"/>
              <a:t>1000 nati da famiglie con un probando CD</a:t>
            </a:r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European Laboratory for Food Induced Diseases</a:t>
            </a:r>
            <a:endParaRPr lang="it-IT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553" y="1484784"/>
            <a:ext cx="6267835" cy="50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metto 2 5"/>
          <p:cNvSpPr/>
          <p:nvPr/>
        </p:nvSpPr>
        <p:spPr>
          <a:xfrm>
            <a:off x="2123728" y="1628800"/>
            <a:ext cx="1080120" cy="648072"/>
          </a:xfrm>
          <a:prstGeom prst="wedgeRoundRectCallout">
            <a:avLst>
              <a:gd name="adj1" fmla="val 259528"/>
              <a:gd name="adj2" fmla="val 9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28-30%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17449" y="176904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DQ2/2</a:t>
            </a:r>
          </a:p>
          <a:p>
            <a:r>
              <a:rPr lang="it-IT" sz="1200" dirty="0" smtClean="0"/>
              <a:t>DQ2 trans</a:t>
            </a:r>
          </a:p>
          <a:p>
            <a:r>
              <a:rPr lang="it-IT" sz="1200" dirty="0" smtClean="0"/>
              <a:t>DQ2</a:t>
            </a:r>
          </a:p>
          <a:p>
            <a:r>
              <a:rPr lang="it-IT" sz="1200" dirty="0" smtClean="0"/>
              <a:t>DQ8/X</a:t>
            </a:r>
          </a:p>
          <a:p>
            <a:endParaRPr lang="it-IT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95300" y="1447800"/>
            <a:ext cx="8153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dei fratelli di un celiaco probando avrà un rischio trascurabile (</a:t>
            </a:r>
            <a:r>
              <a:rPr lang="it-IT" altLang="it-IT" sz="2400" b="1" u="sng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1%</a:t>
            </a:r>
            <a:r>
              <a:rPr lang="it-IT" altLang="it-IT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it-IT" altLang="it-IT" sz="2400" b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it-IT" altLang="it-IT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tal modo 40% delle famiglie di un celiaco potranno ricevere un messaggio davvero rassicurante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it-IT" altLang="it-IT" sz="1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it-IT" altLang="it-IT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avrà un rischio alto o molto alto (</a:t>
            </a:r>
            <a:r>
              <a:rPr lang="it-IT" altLang="it-IT" sz="2400" b="1" u="sng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25%)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114800" y="2438400"/>
            <a:ext cx="1066800" cy="381000"/>
          </a:xfrm>
          <a:prstGeom prst="curvedDown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511800"/>
            <a:ext cx="914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it-IT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tal modo sarà possibile proporre speciali attenzioni durante il follow-up di questi bambini ad alto rischio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23971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CONCLUSIONI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114800" y="4800600"/>
            <a:ext cx="1066800" cy="457200"/>
          </a:xfrm>
          <a:prstGeom prst="curvedDown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671680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19" name="Immagine 3" descr="RetePathw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4"/>
          <p:cNvSpPr txBox="1">
            <a:spLocks noChangeArrowheads="1"/>
          </p:cNvSpPr>
          <p:nvPr/>
        </p:nvSpPr>
        <p:spPr bwMode="auto">
          <a:xfrm>
            <a:off x="6690349" y="4286250"/>
            <a:ext cx="2137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Celiac</a:t>
            </a:r>
            <a:r>
              <a:rPr lang="it-IT" sz="2000" b="1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disease</a:t>
            </a:r>
            <a:r>
              <a:rPr lang="it-IT" sz="2000" b="1" dirty="0">
                <a:solidFill>
                  <a:srgbClr val="FF0000"/>
                </a:solidFill>
                <a:latin typeface="Bodoni MT Black" pitchFamily="18" charset="0"/>
              </a:rPr>
              <a:t>, </a:t>
            </a:r>
          </a:p>
          <a:p>
            <a:pPr marL="457200" indent="-457200" algn="ctr">
              <a:buAutoNum type="arabicPlain" startAt="54"/>
            </a:pPr>
            <a:r>
              <a:rPr lang="it-IT" sz="2000" b="1" dirty="0" err="1" smtClean="0">
                <a:solidFill>
                  <a:srgbClr val="FF0000"/>
                </a:solidFill>
                <a:latin typeface="Bodoni MT Black" pitchFamily="18" charset="0"/>
              </a:rPr>
              <a:t>associated</a:t>
            </a:r>
            <a:r>
              <a:rPr lang="it-IT" sz="2000" b="1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  <a:latin typeface="Bodoni MT Black" pitchFamily="18" charset="0"/>
              </a:rPr>
              <a:t>genes</a:t>
            </a:r>
            <a:r>
              <a:rPr lang="it-IT" sz="2000" b="1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Bodoni MT Black" pitchFamily="18" charset="0"/>
              </a:rPr>
              <a:t>and</a:t>
            </a:r>
          </a:p>
          <a:p>
            <a:pPr algn="ctr"/>
            <a:r>
              <a:rPr lang="it-IT" sz="2000" b="1" dirty="0" err="1">
                <a:solidFill>
                  <a:srgbClr val="FF0000"/>
                </a:solidFill>
                <a:latin typeface="Bodoni MT Black" pitchFamily="18" charset="0"/>
              </a:rPr>
              <a:t>pathways</a:t>
            </a:r>
            <a:endParaRPr lang="it-IT" sz="2000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440012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1000" dirty="0"/>
              <a:t>European Laboratory for Food Induced Research Federico II</a:t>
            </a:r>
            <a:endParaRPr lang="it-IT" altLang="en-US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04248" y="0"/>
            <a:ext cx="18825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NON-HLA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How</a:t>
            </a:r>
            <a:r>
              <a:rPr lang="it-IT" sz="3200" dirty="0" smtClean="0"/>
              <a:t> </a:t>
            </a:r>
            <a:r>
              <a:rPr lang="it-IT" sz="3200" dirty="0" err="1" smtClean="0"/>
              <a:t>many</a:t>
            </a:r>
            <a:r>
              <a:rPr lang="it-IT" sz="3200" dirty="0" smtClean="0"/>
              <a:t> </a:t>
            </a:r>
            <a:r>
              <a:rPr lang="it-IT" sz="3200" dirty="0" err="1" smtClean="0"/>
              <a:t>genes</a:t>
            </a:r>
            <a:r>
              <a:rPr lang="it-IT" sz="3200" dirty="0" smtClean="0"/>
              <a:t> </a:t>
            </a:r>
            <a:r>
              <a:rPr lang="it-IT" sz="3200" dirty="0" err="1" smtClean="0"/>
              <a:t>explain</a:t>
            </a:r>
            <a:r>
              <a:rPr lang="it-IT" sz="3200" dirty="0" smtClean="0"/>
              <a:t> the </a:t>
            </a:r>
            <a:r>
              <a:rPr lang="it-IT" sz="3200" dirty="0" err="1" smtClean="0"/>
              <a:t>very</a:t>
            </a:r>
            <a:r>
              <a:rPr lang="it-IT" sz="3200" dirty="0" smtClean="0"/>
              <a:t> strong </a:t>
            </a:r>
            <a:r>
              <a:rPr lang="it-IT" sz="3200" dirty="0" err="1" smtClean="0"/>
              <a:t>genetic</a:t>
            </a:r>
            <a:r>
              <a:rPr lang="it-IT" sz="3200" dirty="0" smtClean="0"/>
              <a:t> </a:t>
            </a:r>
            <a:r>
              <a:rPr lang="it-IT" sz="3200" dirty="0" err="1" smtClean="0"/>
              <a:t>component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CD</a:t>
            </a:r>
            <a:r>
              <a:rPr lang="it-IT" sz="3200" dirty="0" smtClean="0"/>
              <a:t> 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 bwMode="auto">
          <a:xfrm>
            <a:off x="611188" y="0"/>
            <a:ext cx="8208962" cy="141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dirty="0" err="1" smtClean="0"/>
              <a:t>Half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heredity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missing</a:t>
            </a:r>
            <a:r>
              <a:rPr lang="it-IT" sz="2800" dirty="0" smtClean="0"/>
              <a:t>: </a:t>
            </a:r>
            <a:br>
              <a:rPr lang="it-IT" sz="2800" dirty="0" smtClean="0"/>
            </a:br>
            <a:r>
              <a:rPr lang="it-IT" sz="2800" dirty="0" err="1" smtClean="0"/>
              <a:t>How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polymorphisms</a:t>
            </a:r>
            <a:r>
              <a:rPr lang="it-IT" sz="2800" dirty="0" smtClean="0"/>
              <a:t> </a:t>
            </a:r>
            <a:r>
              <a:rPr lang="it-IT" sz="2800" dirty="0" err="1" smtClean="0"/>
              <a:t>will</a:t>
            </a:r>
            <a:r>
              <a:rPr lang="it-IT" sz="2800" dirty="0" smtClean="0"/>
              <a:t> </a:t>
            </a:r>
            <a:r>
              <a:rPr lang="it-IT" sz="2800" dirty="0" err="1" smtClean="0"/>
              <a:t>explain</a:t>
            </a:r>
            <a:r>
              <a:rPr lang="it-IT" sz="2800" dirty="0" smtClean="0"/>
              <a:t>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half</a:t>
            </a:r>
            <a:r>
              <a:rPr lang="it-IT" sz="2800" dirty="0" smtClean="0"/>
              <a:t> ??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1800" dirty="0" smtClean="0"/>
              <a:t>Nature </a:t>
            </a:r>
            <a:r>
              <a:rPr lang="it-IT" sz="1800" dirty="0" err="1" smtClean="0"/>
              <a:t>Genetics</a:t>
            </a:r>
            <a:r>
              <a:rPr lang="it-IT" sz="1800" dirty="0" smtClean="0"/>
              <a:t>,  May 2012,  483 </a:t>
            </a:r>
            <a:endParaRPr lang="fr-FR" sz="1800" dirty="0" smtClean="0"/>
          </a:p>
        </p:txBody>
      </p:sp>
      <p:graphicFrame>
        <p:nvGraphicFramePr>
          <p:cNvPr id="4" name="Segnaposto tabella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Malattia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Ereditarietà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% Varianza spiegata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N. di</a:t>
                      </a:r>
                      <a:r>
                        <a:rPr lang="it-IT" baseline="0" dirty="0" smtClean="0"/>
                        <a:t> Polimorfismi </a:t>
                      </a:r>
                      <a:r>
                        <a:rPr lang="it-IT" baseline="0" dirty="0" err="1" smtClean="0"/>
                        <a:t>SNPs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Celiachia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0,5-0,87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44% (40-47)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2550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Diabete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0,2-0,69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49% (46-53)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2919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Artrite Reumatoide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0,53-0,68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18% (15-20)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2231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Infarto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0,3-0,63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48% (43-54)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1766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55650" y="5013325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2060"/>
                </a:solidFill>
              </a:rPr>
              <a:t>Polymorphisms</a:t>
            </a:r>
            <a:r>
              <a:rPr lang="it-IT" sz="2000" dirty="0" smtClean="0">
                <a:solidFill>
                  <a:srgbClr val="002060"/>
                </a:solidFill>
              </a:rPr>
              <a:t> in </a:t>
            </a:r>
            <a:r>
              <a:rPr lang="it-IT" sz="2000" dirty="0" err="1" smtClean="0">
                <a:solidFill>
                  <a:srgbClr val="002060"/>
                </a:solidFill>
              </a:rPr>
              <a:t>very</a:t>
            </a:r>
            <a:r>
              <a:rPr lang="it-IT" sz="2000" dirty="0" smtClean="0">
                <a:solidFill>
                  <a:srgbClr val="002060"/>
                </a:solidFill>
              </a:rPr>
              <a:t> common </a:t>
            </a:r>
            <a:r>
              <a:rPr lang="it-IT" sz="2000" dirty="0" err="1" smtClean="0">
                <a:solidFill>
                  <a:srgbClr val="002060"/>
                </a:solidFill>
              </a:rPr>
              <a:t>genes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have</a:t>
            </a:r>
            <a:r>
              <a:rPr lang="it-IT" sz="2000" dirty="0" smtClean="0">
                <a:solidFill>
                  <a:srgbClr val="002060"/>
                </a:solidFill>
              </a:rPr>
              <a:t> a </a:t>
            </a:r>
            <a:r>
              <a:rPr lang="it-IT" sz="2000" dirty="0" err="1" smtClean="0">
                <a:solidFill>
                  <a:srgbClr val="002060"/>
                </a:solidFill>
              </a:rPr>
              <a:t>very</a:t>
            </a:r>
            <a:r>
              <a:rPr lang="it-IT" sz="2000" dirty="0" smtClean="0">
                <a:solidFill>
                  <a:srgbClr val="002060"/>
                </a:solidFill>
              </a:rPr>
              <a:t> low </a:t>
            </a:r>
            <a:r>
              <a:rPr lang="it-IT" sz="2000" dirty="0" err="1" smtClean="0">
                <a:solidFill>
                  <a:srgbClr val="002060"/>
                </a:solidFill>
              </a:rPr>
              <a:t>risk</a:t>
            </a:r>
            <a:r>
              <a:rPr lang="it-IT" sz="2000" dirty="0" smtClean="0">
                <a:solidFill>
                  <a:srgbClr val="002060"/>
                </a:solidFill>
              </a:rPr>
              <a:t>: </a:t>
            </a:r>
            <a:r>
              <a:rPr lang="it-IT" sz="2000" dirty="0" err="1" smtClean="0">
                <a:solidFill>
                  <a:srgbClr val="002060"/>
                </a:solidFill>
              </a:rPr>
              <a:t>from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1,001 </a:t>
            </a:r>
            <a:r>
              <a:rPr lang="it-IT" sz="2000" dirty="0" err="1" smtClean="0">
                <a:solidFill>
                  <a:srgbClr val="002060"/>
                </a:solidFill>
              </a:rPr>
              <a:t>to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1,1 </a:t>
            </a:r>
            <a:r>
              <a:rPr lang="it-IT" sz="2000" dirty="0" smtClean="0">
                <a:solidFill>
                  <a:srgbClr val="002060"/>
                </a:solidFill>
              </a:rPr>
              <a:t>: </a:t>
            </a:r>
            <a:r>
              <a:rPr lang="it-IT" sz="2000" dirty="0" err="1" smtClean="0">
                <a:solidFill>
                  <a:srgbClr val="002060"/>
                </a:solidFill>
              </a:rPr>
              <a:t>which</a:t>
            </a:r>
            <a:r>
              <a:rPr lang="it-IT" sz="2000" dirty="0" smtClean="0">
                <a:solidFill>
                  <a:srgbClr val="002060"/>
                </a:solidFill>
              </a:rPr>
              <a:t> show </a:t>
            </a:r>
            <a:r>
              <a:rPr lang="it-IT" sz="2000" dirty="0" err="1" smtClean="0">
                <a:solidFill>
                  <a:srgbClr val="002060"/>
                </a:solidFill>
              </a:rPr>
              <a:t>near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identity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with</a:t>
            </a:r>
            <a:r>
              <a:rPr lang="it-IT" sz="2000" dirty="0" smtClean="0">
                <a:solidFill>
                  <a:srgbClr val="002060"/>
                </a:solidFill>
              </a:rPr>
              <a:t> non </a:t>
            </a:r>
            <a:r>
              <a:rPr lang="it-IT" sz="2000" dirty="0" err="1" smtClean="0">
                <a:solidFill>
                  <a:srgbClr val="002060"/>
                </a:solidFill>
              </a:rPr>
              <a:t>affected</a:t>
            </a:r>
            <a:r>
              <a:rPr lang="it-IT" sz="2000" dirty="0" smtClean="0">
                <a:solidFill>
                  <a:srgbClr val="002060"/>
                </a:solidFill>
              </a:rPr>
              <a:t> people , </a:t>
            </a:r>
            <a:r>
              <a:rPr lang="it-IT" sz="2000" dirty="0" err="1" smtClean="0">
                <a:solidFill>
                  <a:srgbClr val="002060"/>
                </a:solidFill>
              </a:rPr>
              <a:t>but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could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be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explored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with</a:t>
            </a:r>
            <a:r>
              <a:rPr lang="it-IT" sz="2000" dirty="0" smtClean="0">
                <a:solidFill>
                  <a:srgbClr val="002060"/>
                </a:solidFill>
              </a:rPr>
              <a:t> immense </a:t>
            </a:r>
            <a:r>
              <a:rPr lang="it-IT" sz="2000" dirty="0" err="1" smtClean="0">
                <a:solidFill>
                  <a:srgbClr val="002060"/>
                </a:solidFill>
              </a:rPr>
              <a:t>samples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8134672" cy="720378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3200" dirty="0" smtClean="0"/>
              <a:t>CD </a:t>
            </a:r>
            <a:r>
              <a:rPr lang="it-IT" sz="3200" dirty="0" err="1" smtClean="0"/>
              <a:t>Associated</a:t>
            </a:r>
            <a:r>
              <a:rPr lang="it-IT" sz="3200" dirty="0" smtClean="0"/>
              <a:t> </a:t>
            </a:r>
            <a:r>
              <a:rPr lang="it-IT" sz="3200" dirty="0" err="1" smtClean="0"/>
              <a:t>Pathways</a:t>
            </a:r>
            <a:r>
              <a:rPr lang="it-IT" sz="3200" dirty="0" smtClean="0"/>
              <a:t>??? </a:t>
            </a:r>
            <a:r>
              <a:rPr lang="it-IT" sz="3200" dirty="0" err="1" smtClean="0"/>
              <a:t>Physiology</a:t>
            </a:r>
            <a:r>
              <a:rPr lang="it-IT" sz="3200" dirty="0" smtClean="0"/>
              <a:t> ? </a:t>
            </a:r>
            <a:endParaRPr lang="fr-FR" sz="3200" dirty="0" smtClean="0"/>
          </a:p>
        </p:txBody>
      </p:sp>
      <p:sp>
        <p:nvSpPr>
          <p:cNvPr id="30722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European Laboratory for Food Induced Diseases</a:t>
            </a:r>
            <a:endParaRPr lang="it-IT"/>
          </a:p>
        </p:txBody>
      </p:sp>
      <p:pic>
        <p:nvPicPr>
          <p:cNvPr id="30723" name="Picture 4" descr="http://www.broadinstitute.org/~carneiro/img/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25"/>
            <a:ext cx="89646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785813" y="571500"/>
          <a:ext cx="3962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Fotografia Photo Editor" r:id="rId3" imgW="5087060" imgH="7980952" progId="MSPhotoEd.3">
                  <p:embed/>
                </p:oleObj>
              </mc:Choice>
              <mc:Fallback>
                <p:oleObj name="Fotografia Photo Editor" r:id="rId3" imgW="5087060" imgH="7980952" progId="MSPhotoEd.3">
                  <p:embed/>
                  <p:pic>
                    <p:nvPicPr>
                      <p:cNvPr id="1228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71500"/>
                        <a:ext cx="39624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en-GB" altLang="it-IT" sz="2800" dirty="0" smtClean="0"/>
              <a:t>QUANTA GENETICA ? </a:t>
            </a:r>
            <a:br>
              <a:rPr lang="en-GB" altLang="it-IT" sz="2800" dirty="0" smtClean="0"/>
            </a:br>
            <a:r>
              <a:rPr lang="en-GB" altLang="it-IT" sz="2800" dirty="0" err="1" smtClean="0"/>
              <a:t>Possiamo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chiedere</a:t>
            </a:r>
            <a:r>
              <a:rPr lang="en-GB" altLang="it-IT" sz="2800" dirty="0" smtClean="0"/>
              <a:t> a </a:t>
            </a:r>
            <a:r>
              <a:rPr lang="en-GB" altLang="it-IT" sz="2800" dirty="0" err="1" smtClean="0"/>
              <a:t>loro</a:t>
            </a:r>
            <a:r>
              <a:rPr lang="en-GB" altLang="it-IT" sz="2800" dirty="0" smtClean="0"/>
              <a:t>?</a:t>
            </a:r>
          </a:p>
        </p:txBody>
      </p:sp>
      <p:sp>
        <p:nvSpPr>
          <p:cNvPr id="1028" name="CasellaDiTesto 3"/>
          <p:cNvSpPr txBox="1">
            <a:spLocks noChangeArrowheads="1"/>
          </p:cNvSpPr>
          <p:nvPr/>
        </p:nvSpPr>
        <p:spPr bwMode="auto">
          <a:xfrm>
            <a:off x="5173663" y="1772816"/>
            <a:ext cx="2857500" cy="2308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CONCORDANZA PER CELIACHIA :</a:t>
            </a: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MONOZIGOTI =  85-90%</a:t>
            </a: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DIZIGOTI         =  10-18%</a:t>
            </a: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FRATELLI        =  10-12%</a:t>
            </a:r>
            <a:endParaRPr lang="en-GB" alt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77786" y="4714372"/>
            <a:ext cx="3942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Greco L,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Stazi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Clerget-Darpoux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F. Twins and family contribution to genetics of celiac disease,(2008) Pediatric and Adolescent Medicine, 2008;12:46-56.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942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200" dirty="0" err="1" smtClean="0"/>
              <a:t>Che</a:t>
            </a:r>
            <a:r>
              <a:rPr lang="en-US" sz="3200" dirty="0" smtClean="0"/>
              <a:t> </a:t>
            </a:r>
            <a:r>
              <a:rPr lang="en-US" sz="3200" dirty="0" err="1" smtClean="0"/>
              <a:t>ci</a:t>
            </a:r>
            <a:r>
              <a:rPr lang="en-US" sz="3200" dirty="0" smtClean="0"/>
              <a:t> </a:t>
            </a:r>
            <a:r>
              <a:rPr lang="en-US" sz="3200" dirty="0" err="1" smtClean="0"/>
              <a:t>dicono</a:t>
            </a:r>
            <a:r>
              <a:rPr lang="en-US" sz="3200" dirty="0" smtClean="0"/>
              <a:t> </a:t>
            </a:r>
            <a:r>
              <a:rPr lang="en-US" sz="3200" dirty="0" err="1" smtClean="0"/>
              <a:t>questi</a:t>
            </a:r>
            <a:r>
              <a:rPr lang="en-US" sz="3200" dirty="0" smtClean="0"/>
              <a:t> </a:t>
            </a:r>
            <a:r>
              <a:rPr lang="en-US" sz="3200" dirty="0" err="1" smtClean="0"/>
              <a:t>geni</a:t>
            </a:r>
            <a:r>
              <a:rPr lang="en-US" sz="3200" dirty="0" smtClean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alterati</a:t>
            </a:r>
            <a:endParaRPr lang="en-US" dirty="0" smtClean="0"/>
          </a:p>
          <a:p>
            <a:r>
              <a:rPr lang="it-IT" dirty="0" smtClean="0"/>
              <a:t>La maggior parte dei loro </a:t>
            </a:r>
            <a:r>
              <a:rPr lang="it-IT" b="1" dirty="0" smtClean="0"/>
              <a:t>Regolano la Espressione Genica</a:t>
            </a:r>
          </a:p>
          <a:p>
            <a:r>
              <a:rPr lang="it-IT" dirty="0" smtClean="0"/>
              <a:t>I più sono coinvolti nella normale risposta immune ai patogeni</a:t>
            </a:r>
          </a:p>
          <a:p>
            <a:r>
              <a:rPr lang="it-IT" dirty="0" smtClean="0"/>
              <a:t>Ancora altri servono alle difese innate non immuni</a:t>
            </a:r>
          </a:p>
          <a:p>
            <a:r>
              <a:rPr lang="it-IT" dirty="0" smtClean="0"/>
              <a:t>Ci sono molti geni di VANTAGGIO, altrimenti la Celiachia sarebbe estinta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683568" y="6356350"/>
            <a:ext cx="78488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1000" dirty="0" smtClean="0"/>
              <a:t>European Laboratory for Food Induced Research Federico II</a:t>
            </a:r>
            <a:endParaRPr lang="it-IT" alt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z="3200" dirty="0" err="1" smtClean="0"/>
              <a:t>Here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/>
              <a:t>point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entrance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AIDS virus!!!</a:t>
            </a:r>
          </a:p>
        </p:txBody>
      </p:sp>
      <p:pic>
        <p:nvPicPr>
          <p:cNvPr id="16387" name="Picture 6" descr="091205_imag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652588"/>
            <a:ext cx="5805487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2 3"/>
          <p:cNvSpPr/>
          <p:nvPr/>
        </p:nvSpPr>
        <p:spPr>
          <a:xfrm>
            <a:off x="6705600" y="4941168"/>
            <a:ext cx="2438400" cy="1535832"/>
          </a:xfrm>
          <a:prstGeom prst="wedgeRoundRectCallout">
            <a:avLst>
              <a:gd name="adj1" fmla="val -145861"/>
              <a:gd name="adj2" fmla="val -555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 smtClean="0">
                <a:solidFill>
                  <a:schemeClr val="tx1"/>
                </a:solidFill>
              </a:rPr>
              <a:t>Is</a:t>
            </a:r>
            <a:r>
              <a:rPr lang="it-IT" b="1" dirty="0" smtClean="0">
                <a:solidFill>
                  <a:schemeClr val="tx1"/>
                </a:solidFill>
              </a:rPr>
              <a:t> the </a:t>
            </a:r>
            <a:r>
              <a:rPr lang="it-IT" b="1" dirty="0" err="1" smtClean="0">
                <a:solidFill>
                  <a:schemeClr val="tx1"/>
                </a:solidFill>
              </a:rPr>
              <a:t>CD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associated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Chemokine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receptors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7164288" y="1916832"/>
            <a:ext cx="1522512" cy="1296144"/>
          </a:xfrm>
          <a:prstGeom prst="wedgeRoundRectCallout">
            <a:avLst>
              <a:gd name="adj1" fmla="val -231737"/>
              <a:gd name="adj2" fmla="val 16811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Missing</a:t>
            </a:r>
            <a:r>
              <a:rPr lang="it-IT" dirty="0" smtClean="0">
                <a:solidFill>
                  <a:schemeClr val="tx1"/>
                </a:solidFill>
              </a:rPr>
              <a:t> by </a:t>
            </a:r>
            <a:r>
              <a:rPr lang="it-IT" dirty="0" err="1" smtClean="0">
                <a:solidFill>
                  <a:schemeClr val="tx1"/>
                </a:solidFill>
              </a:rPr>
              <a:t>mutation</a:t>
            </a:r>
            <a:r>
              <a:rPr lang="it-IT" dirty="0" smtClean="0">
                <a:solidFill>
                  <a:schemeClr val="tx1"/>
                </a:solidFill>
              </a:rPr>
              <a:t> in CD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291512" cy="185821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it-IT" sz="2800" dirty="0" smtClean="0"/>
              <a:t>The CCR5-Delta32 </a:t>
            </a:r>
            <a:r>
              <a:rPr lang="it-IT" sz="2800" dirty="0" err="1" smtClean="0"/>
              <a:t>mutation</a:t>
            </a:r>
            <a:r>
              <a:rPr lang="it-IT" sz="2800" dirty="0" smtClean="0"/>
              <a:t> </a:t>
            </a:r>
            <a:r>
              <a:rPr lang="it-IT" sz="2800" dirty="0" err="1" smtClean="0"/>
              <a:t>carrier</a:t>
            </a:r>
            <a:r>
              <a:rPr lang="it-IT" sz="2800" dirty="0" smtClean="0"/>
              <a:t> </a:t>
            </a:r>
            <a:r>
              <a:rPr lang="it-IT" sz="2800" dirty="0" err="1" smtClean="0"/>
              <a:t>has</a:t>
            </a:r>
            <a:r>
              <a:rPr lang="it-IT" sz="2800" dirty="0" smtClean="0"/>
              <a:t> more chances to be </a:t>
            </a:r>
            <a:r>
              <a:rPr lang="it-IT" sz="2800" dirty="0" err="1" smtClean="0"/>
              <a:t>proteced</a:t>
            </a:r>
            <a:r>
              <a:rPr lang="it-IT" sz="2800" dirty="0" smtClean="0"/>
              <a:t> by the HIV Virus,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missing</a:t>
            </a:r>
            <a:r>
              <a:rPr lang="it-IT" sz="2800" dirty="0" smtClean="0"/>
              <a:t> </a:t>
            </a:r>
            <a:r>
              <a:rPr lang="it-IT" sz="2800" dirty="0" err="1" smtClean="0"/>
              <a:t>surface</a:t>
            </a:r>
            <a:r>
              <a:rPr lang="it-IT" sz="2800" dirty="0" smtClean="0"/>
              <a:t> </a:t>
            </a:r>
            <a:r>
              <a:rPr lang="it-IT" sz="2800" dirty="0" err="1" smtClean="0"/>
              <a:t>chain</a:t>
            </a:r>
            <a:r>
              <a:rPr lang="it-IT" sz="2800" dirty="0" smtClean="0"/>
              <a:t> </a:t>
            </a:r>
            <a:r>
              <a:rPr lang="it-IT" sz="2800" dirty="0" err="1" smtClean="0"/>
              <a:t>where</a:t>
            </a:r>
            <a:r>
              <a:rPr lang="it-IT" sz="2800" dirty="0" smtClean="0"/>
              <a:t> the virus </a:t>
            </a:r>
            <a:r>
              <a:rPr lang="it-IT" sz="2800" dirty="0" err="1" smtClean="0"/>
              <a:t>should</a:t>
            </a:r>
            <a:r>
              <a:rPr lang="it-IT" sz="2800" dirty="0" smtClean="0"/>
              <a:t> be </a:t>
            </a:r>
            <a:r>
              <a:rPr lang="it-IT" sz="2800" dirty="0" err="1" smtClean="0"/>
              <a:t>attached</a:t>
            </a:r>
            <a:r>
              <a:rPr lang="it-IT" sz="2800" dirty="0" smtClean="0"/>
              <a:t>.</a:t>
            </a:r>
          </a:p>
        </p:txBody>
      </p:sp>
      <p:pic>
        <p:nvPicPr>
          <p:cNvPr id="18435" name="Picture 5" descr="HIV_Romei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20888"/>
            <a:ext cx="5284196" cy="41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2 3"/>
          <p:cNvSpPr/>
          <p:nvPr/>
        </p:nvSpPr>
        <p:spPr>
          <a:xfrm>
            <a:off x="6553200" y="3733800"/>
            <a:ext cx="2057400" cy="1600200"/>
          </a:xfrm>
          <a:prstGeom prst="wedgeRoundRectCallout">
            <a:avLst>
              <a:gd name="adj1" fmla="val -109818"/>
              <a:gd name="adj2" fmla="val 558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</a:rPr>
              <a:t>Togheter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with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cultivation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wheat</a:t>
            </a:r>
            <a:r>
              <a:rPr lang="it-IT" dirty="0" smtClean="0">
                <a:solidFill>
                  <a:schemeClr val="tx1"/>
                </a:solidFill>
              </a:rPr>
              <a:t> , the HIV virus </a:t>
            </a:r>
            <a:r>
              <a:rPr lang="it-IT" dirty="0" err="1" smtClean="0">
                <a:solidFill>
                  <a:schemeClr val="tx1"/>
                </a:solidFill>
              </a:rPr>
              <a:t>moved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Europe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sz="2400" b="1" dirty="0" smtClean="0">
                <a:hlinkClick r:id="rId2"/>
              </a:rPr>
              <a:t>The SH2B3</a:t>
            </a:r>
            <a:r>
              <a:rPr lang="it-IT" sz="2400" b="1" dirty="0" smtClean="0"/>
              <a:t> </a:t>
            </a:r>
            <a:r>
              <a:rPr lang="it-IT" sz="2000" b="1" dirty="0" smtClean="0">
                <a:hlinkClick r:id="rId2"/>
              </a:rPr>
              <a:t>gene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cytokine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signal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inhibitor</a:t>
            </a:r>
            <a:r>
              <a:rPr lang="it-IT" sz="2000" b="1" dirty="0" smtClean="0"/>
              <a:t> : </a:t>
            </a:r>
            <a:r>
              <a:rPr lang="it-IT" sz="2000" b="1" dirty="0" err="1" smtClean="0"/>
              <a:t>it</a:t>
            </a:r>
            <a:r>
              <a:rPr lang="it-IT" sz="2000" b="1" dirty="0" smtClean="0"/>
              <a:t> can reduce the </a:t>
            </a:r>
            <a:r>
              <a:rPr lang="it-IT" sz="2000" b="1" dirty="0" err="1" smtClean="0"/>
              <a:t>level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intracellullar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inflammation</a:t>
            </a:r>
            <a:r>
              <a:rPr lang="it-IT" sz="2000" b="1" dirty="0" smtClean="0"/>
              <a:t>.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The CD </a:t>
            </a:r>
            <a:r>
              <a:rPr lang="it-IT" sz="2000" b="1" dirty="0" err="1" smtClean="0"/>
              <a:t>associated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Mutation</a:t>
            </a:r>
            <a:r>
              <a:rPr lang="it-IT" sz="2000" b="1" dirty="0" smtClean="0"/>
              <a:t> of SHB3 </a:t>
            </a:r>
            <a:r>
              <a:rPr lang="it-IT" sz="2000" b="1" dirty="0" err="1" smtClean="0"/>
              <a:t>works</a:t>
            </a:r>
            <a:r>
              <a:rPr lang="it-IT" sz="2000" b="1" dirty="0" smtClean="0"/>
              <a:t> for the innate defense </a:t>
            </a:r>
            <a:r>
              <a:rPr lang="it-IT" sz="2000" b="1" dirty="0" err="1" smtClean="0"/>
              <a:t>mechanisms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as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natural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antibiotic</a:t>
            </a:r>
            <a:endParaRPr lang="it-IT" sz="2000" dirty="0" smtClean="0"/>
          </a:p>
        </p:txBody>
      </p:sp>
      <p:pic>
        <p:nvPicPr>
          <p:cNvPr id="20483" name="Picture 6" descr="201064112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152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File:1bwn opm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95600"/>
            <a:ext cx="4402138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Jabri-f09-c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2 3"/>
          <p:cNvSpPr/>
          <p:nvPr/>
        </p:nvSpPr>
        <p:spPr>
          <a:xfrm>
            <a:off x="6804248" y="0"/>
            <a:ext cx="2339752" cy="2852936"/>
          </a:xfrm>
          <a:prstGeom prst="wedgeRoundRectCallout">
            <a:avLst>
              <a:gd name="adj1" fmla="val -110385"/>
              <a:gd name="adj2" fmla="val 111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 smtClean="0">
                <a:solidFill>
                  <a:schemeClr val="tx1"/>
                </a:solidFill>
              </a:rPr>
              <a:t>About</a:t>
            </a:r>
            <a:r>
              <a:rPr lang="it-IT" dirty="0" smtClean="0">
                <a:solidFill>
                  <a:schemeClr val="tx1"/>
                </a:solidFill>
              </a:rPr>
              <a:t> a 1600 </a:t>
            </a:r>
            <a:r>
              <a:rPr lang="it-IT" dirty="0" err="1" smtClean="0">
                <a:solidFill>
                  <a:schemeClr val="tx1"/>
                </a:solidFill>
              </a:rPr>
              <a:t>years</a:t>
            </a:r>
            <a:r>
              <a:rPr lang="it-IT" dirty="0" smtClean="0">
                <a:solidFill>
                  <a:schemeClr val="tx1"/>
                </a:solidFill>
              </a:rPr>
              <a:t> ago , </a:t>
            </a:r>
            <a:r>
              <a:rPr lang="it-IT" dirty="0" err="1" smtClean="0">
                <a:solidFill>
                  <a:schemeClr val="tx1"/>
                </a:solidFill>
              </a:rPr>
              <a:t>after</a:t>
            </a:r>
            <a:r>
              <a:rPr lang="it-IT" dirty="0" smtClean="0">
                <a:solidFill>
                  <a:schemeClr val="tx1"/>
                </a:solidFill>
              </a:rPr>
              <a:t> some massive </a:t>
            </a:r>
            <a:r>
              <a:rPr lang="it-IT" dirty="0" err="1" smtClean="0">
                <a:solidFill>
                  <a:schemeClr val="tx1"/>
                </a:solidFill>
              </a:rPr>
              <a:t>pest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epidemics</a:t>
            </a:r>
            <a:r>
              <a:rPr lang="it-IT" dirty="0" smtClean="0">
                <a:solidFill>
                  <a:schemeClr val="tx1"/>
                </a:solidFill>
              </a:rPr>
              <a:t> , </a:t>
            </a:r>
            <a:r>
              <a:rPr lang="it-IT" dirty="0" err="1" smtClean="0">
                <a:solidFill>
                  <a:schemeClr val="tx1"/>
                </a:solidFill>
              </a:rPr>
              <a:t>individuals</a:t>
            </a:r>
            <a:r>
              <a:rPr lang="it-IT" dirty="0" smtClean="0">
                <a:solidFill>
                  <a:schemeClr val="tx1"/>
                </a:solidFill>
              </a:rPr>
              <a:t> with a SHB3 </a:t>
            </a:r>
            <a:r>
              <a:rPr lang="it-IT" dirty="0" err="1" smtClean="0">
                <a:solidFill>
                  <a:schemeClr val="tx1"/>
                </a:solidFill>
              </a:rPr>
              <a:t>mutation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gained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selective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advantage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survival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Freccia a sinistra 4"/>
          <p:cNvSpPr/>
          <p:nvPr/>
        </p:nvSpPr>
        <p:spPr>
          <a:xfrm rot="1940200">
            <a:off x="4135438" y="1244600"/>
            <a:ext cx="1562100" cy="1397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304800" y="5943600"/>
            <a:ext cx="829964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World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CD</a:t>
            </a:r>
            <a:r>
              <a:rPr lang="it-IT" sz="2000" dirty="0" smtClean="0"/>
              <a:t>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</a:t>
            </a:r>
            <a:r>
              <a:rPr lang="it-IT" sz="2000" dirty="0" err="1" smtClean="0"/>
              <a:t>mutations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6" y="2317124"/>
            <a:ext cx="3814436" cy="30921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>
                <a:latin typeface="Adobe Caslon Pro" panose="0205050205050A020403"/>
              </a:rPr>
              <a:t>54 Non HLA gene </a:t>
            </a:r>
            <a:r>
              <a:rPr lang="it-IT" dirty="0" err="1" smtClean="0">
                <a:latin typeface="Adobe Caslon Pro" panose="0205050205050A020403"/>
              </a:rPr>
              <a:t>improve</a:t>
            </a:r>
            <a:r>
              <a:rPr lang="it-IT" dirty="0" smtClean="0">
                <a:latin typeface="Adobe Caslon Pro" panose="0205050205050A020403"/>
              </a:rPr>
              <a:t> the estimate of </a:t>
            </a:r>
            <a:r>
              <a:rPr lang="it-IT" dirty="0" err="1" smtClean="0">
                <a:latin typeface="Adobe Caslon Pro" panose="0205050205050A020403"/>
              </a:rPr>
              <a:t>genetic</a:t>
            </a:r>
            <a:r>
              <a:rPr lang="it-IT" dirty="0" smtClean="0">
                <a:latin typeface="Adobe Caslon Pro" panose="0205050205050A020403"/>
              </a:rPr>
              <a:t> </a:t>
            </a:r>
            <a:r>
              <a:rPr lang="it-IT" dirty="0" err="1" smtClean="0">
                <a:latin typeface="Adobe Caslon Pro" panose="0205050205050A020403"/>
              </a:rPr>
              <a:t>risk</a:t>
            </a:r>
            <a:r>
              <a:rPr lang="it-IT" dirty="0" smtClean="0">
                <a:latin typeface="Adobe Caslon Pro" panose="0205050205050A020403"/>
              </a:rPr>
              <a:t>, </a:t>
            </a:r>
            <a:r>
              <a:rPr lang="it-IT" dirty="0" err="1" smtClean="0">
                <a:latin typeface="Adobe Caslon Pro" panose="0205050205050A020403"/>
              </a:rPr>
              <a:t>expecially</a:t>
            </a:r>
            <a:r>
              <a:rPr lang="it-IT" dirty="0" smtClean="0">
                <a:latin typeface="Adobe Caslon Pro" panose="0205050205050A020403"/>
              </a:rPr>
              <a:t> for </a:t>
            </a:r>
            <a:r>
              <a:rPr lang="it-IT" dirty="0" err="1" smtClean="0">
                <a:latin typeface="Adobe Caslon Pro" panose="0205050205050A020403"/>
              </a:rPr>
              <a:t>children</a:t>
            </a:r>
            <a:r>
              <a:rPr lang="it-IT" dirty="0" smtClean="0">
                <a:latin typeface="Adobe Caslon Pro" panose="0205050205050A020403"/>
              </a:rPr>
              <a:t> in a </a:t>
            </a:r>
            <a:r>
              <a:rPr lang="it-IT" dirty="0" err="1" smtClean="0">
                <a:latin typeface="Adobe Caslon Pro" panose="0205050205050A020403"/>
              </a:rPr>
              <a:t>lower</a:t>
            </a:r>
            <a:r>
              <a:rPr lang="it-IT" dirty="0" smtClean="0">
                <a:latin typeface="Adobe Caslon Pro" panose="0205050205050A020403"/>
              </a:rPr>
              <a:t> HLA </a:t>
            </a:r>
            <a:r>
              <a:rPr lang="it-IT" dirty="0" err="1" smtClean="0">
                <a:latin typeface="Adobe Caslon Pro" panose="0205050205050A020403"/>
              </a:rPr>
              <a:t>risk</a:t>
            </a:r>
            <a:r>
              <a:rPr lang="it-IT" dirty="0" smtClean="0">
                <a:latin typeface="Adobe Caslon Pro" panose="0205050205050A020403"/>
              </a:rPr>
              <a:t> </a:t>
            </a:r>
            <a:r>
              <a:rPr lang="it-IT" dirty="0" err="1" smtClean="0">
                <a:latin typeface="Adobe Caslon Pro" panose="0205050205050A020403"/>
              </a:rPr>
              <a:t>class</a:t>
            </a:r>
            <a:r>
              <a:rPr lang="it-IT" dirty="0">
                <a:latin typeface="Adobe Caslon Pro" panose="0205050205050A020403"/>
              </a:rPr>
              <a:t>.</a:t>
            </a:r>
            <a:endParaRPr lang="it-IT" dirty="0" smtClean="0">
              <a:latin typeface="Adobe Caslon Pro" panose="0205050205050A020403"/>
            </a:endParaRPr>
          </a:p>
          <a:p>
            <a:pPr marL="0" indent="0">
              <a:buNone/>
            </a:pPr>
            <a:endParaRPr lang="it-IT" dirty="0">
              <a:latin typeface="Adobe Caslon Pro" panose="0205050205050A020403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36" y="1211433"/>
            <a:ext cx="4679054" cy="5303498"/>
          </a:xfrm>
          <a:prstGeom prst="rect">
            <a:avLst/>
          </a:prstGeom>
        </p:spPr>
      </p:pic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539552" y="76774"/>
            <a:ext cx="8229600" cy="69241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Biomarkers-pre</a:t>
            </a:r>
            <a:r>
              <a:rPr lang="it-IT" dirty="0" smtClean="0">
                <a:solidFill>
                  <a:srgbClr val="002060"/>
                </a:solidFill>
                <a:latin typeface="Adobe Caslon Pro" panose="0205050205050A020403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weaning</a:t>
            </a:r>
            <a:r>
              <a:rPr lang="it-IT" dirty="0" smtClean="0">
                <a:solidFill>
                  <a:srgbClr val="002060"/>
                </a:solidFill>
                <a:latin typeface="Adobe Caslon Pro" panose="0205050205050A020403"/>
              </a:rPr>
              <a:t>: </a:t>
            </a:r>
            <a:r>
              <a:rPr lang="it-IT" dirty="0" err="1" smtClean="0">
                <a:solidFill>
                  <a:srgbClr val="002060"/>
                </a:solidFill>
                <a:latin typeface="Adobe Caslon Pro" panose="0205050205050A020403"/>
              </a:rPr>
              <a:t>genetics</a:t>
            </a:r>
            <a:endParaRPr lang="it-IT" dirty="0">
              <a:solidFill>
                <a:srgbClr val="002060"/>
              </a:solidFill>
              <a:latin typeface="Adobe Caslon Pro" panose="0205050205050A020403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6293718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Adobe Caslon Pro" panose="0205050205050A020403"/>
              </a:rPr>
              <a:t>Romanos</a:t>
            </a:r>
            <a:r>
              <a:rPr lang="it-IT" dirty="0">
                <a:latin typeface="Adobe Caslon Pro" panose="0205050205050A020403"/>
              </a:rPr>
              <a:t> J. Et al. </a:t>
            </a:r>
            <a:r>
              <a:rPr lang="it-IT" dirty="0" err="1">
                <a:latin typeface="Adobe Caslon Pro" panose="0205050205050A020403"/>
              </a:rPr>
              <a:t>Gastroenterology</a:t>
            </a:r>
            <a:r>
              <a:rPr lang="it-IT" dirty="0">
                <a:latin typeface="Adobe Caslon Pro" panose="0205050205050A020403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2155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10090"/>
            <a:ext cx="7212980" cy="5409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CasellaDiTesto 2"/>
          <p:cNvSpPr txBox="1">
            <a:spLocks noChangeArrowheads="1"/>
          </p:cNvSpPr>
          <p:nvPr/>
        </p:nvSpPr>
        <p:spPr bwMode="auto">
          <a:xfrm>
            <a:off x="2563812" y="2852936"/>
            <a:ext cx="928067" cy="34139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/>
              <a:t>0,20</a:t>
            </a:r>
          </a:p>
        </p:txBody>
      </p:sp>
      <p:sp>
        <p:nvSpPr>
          <p:cNvPr id="34819" name="CasellaDiTesto 3"/>
          <p:cNvSpPr txBox="1">
            <a:spLocks noChangeArrowheads="1"/>
          </p:cNvSpPr>
          <p:nvPr/>
        </p:nvSpPr>
        <p:spPr bwMode="auto">
          <a:xfrm>
            <a:off x="2563813" y="5113338"/>
            <a:ext cx="647700" cy="227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/>
              <a:t>0,04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err="1" smtClean="0"/>
              <a:t>Predicting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Risk</a:t>
            </a:r>
            <a:r>
              <a:rPr lang="it-IT" sz="2800" dirty="0" smtClean="0"/>
              <a:t> to </a:t>
            </a:r>
            <a:r>
              <a:rPr lang="it-IT" sz="2800" dirty="0" err="1" smtClean="0"/>
              <a:t>get</a:t>
            </a:r>
            <a:r>
              <a:rPr lang="it-IT" sz="2800" dirty="0" smtClean="0"/>
              <a:t> CD 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birth</a:t>
            </a:r>
            <a:r>
              <a:rPr lang="it-IT" sz="2800" dirty="0" smtClean="0"/>
              <a:t>   </a:t>
            </a:r>
            <a:endParaRPr lang="en-US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779912" y="18448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LPP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cREL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RGS1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97029"/>
              </p:ext>
            </p:extLst>
          </p:nvPr>
        </p:nvGraphicFramePr>
        <p:xfrm>
          <a:off x="554372" y="188637"/>
          <a:ext cx="7970088" cy="630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3535363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/>
              <a:t>European Laboratory for Food Induced Diseases</a:t>
            </a:r>
            <a:endParaRPr lang="it-IT" sz="12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345649"/>
              </p:ext>
            </p:extLst>
          </p:nvPr>
        </p:nvGraphicFramePr>
        <p:xfrm>
          <a:off x="683568" y="383058"/>
          <a:ext cx="7841259" cy="618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8" name="AutoShape 3"/>
          <p:cNvSpPr>
            <a:spLocks noChangeArrowheads="1"/>
          </p:cNvSpPr>
          <p:nvPr/>
        </p:nvSpPr>
        <p:spPr bwMode="auto">
          <a:xfrm>
            <a:off x="3003550" y="1730375"/>
            <a:ext cx="1960563" cy="457200"/>
          </a:xfrm>
          <a:prstGeom prst="wedgeRoundRectCallout">
            <a:avLst>
              <a:gd name="adj1" fmla="val 111426"/>
              <a:gd name="adj2" fmla="val 29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/>
              <a:t>No Dq2 or DQ8</a:t>
            </a:r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6596063" y="5453063"/>
            <a:ext cx="1960562" cy="392112"/>
          </a:xfrm>
          <a:prstGeom prst="wedgeRoundRectCallout">
            <a:avLst>
              <a:gd name="adj1" fmla="val -92102"/>
              <a:gd name="adj2" fmla="val -1088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/>
              <a:t>Double DQB1*02</a:t>
            </a:r>
          </a:p>
        </p:txBody>
      </p:sp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6988175" y="4278313"/>
            <a:ext cx="784225" cy="325437"/>
          </a:xfrm>
          <a:prstGeom prst="wedgeRoundRectCallout">
            <a:avLst>
              <a:gd name="adj1" fmla="val -153120"/>
              <a:gd name="adj2" fmla="val -241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/>
          <a:lstStyle/>
          <a:p>
            <a:pPr defTabSz="828675"/>
            <a:r>
              <a:rPr lang="it-IT"/>
              <a:t>DQ8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Segnaposto contenuto 3" descr="epigenet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1438"/>
            <a:ext cx="5929312" cy="5715000"/>
          </a:xfrm>
          <a:noFill/>
          <a:ln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1785938"/>
            <a:ext cx="4838700" cy="1571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714500"/>
            <a:ext cx="1500187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43013" name="CasellaDiTesto 8"/>
          <p:cNvSpPr txBox="1">
            <a:spLocks noChangeArrowheads="1"/>
          </p:cNvSpPr>
          <p:nvPr/>
        </p:nvSpPr>
        <p:spPr bwMode="auto">
          <a:xfrm>
            <a:off x="5572125" y="1571625"/>
            <a:ext cx="107156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4" name="CasellaDiTesto 9"/>
          <p:cNvSpPr txBox="1">
            <a:spLocks noChangeArrowheads="1"/>
          </p:cNvSpPr>
          <p:nvPr/>
        </p:nvSpPr>
        <p:spPr bwMode="auto">
          <a:xfrm>
            <a:off x="5857875" y="1071563"/>
            <a:ext cx="328612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5" name="CasellaDiTesto 11"/>
          <p:cNvSpPr txBox="1">
            <a:spLocks noChangeArrowheads="1"/>
          </p:cNvSpPr>
          <p:nvPr/>
        </p:nvSpPr>
        <p:spPr bwMode="auto">
          <a:xfrm>
            <a:off x="4000500" y="2571750"/>
            <a:ext cx="28575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6" name="CasellaDiTesto 12"/>
          <p:cNvSpPr txBox="1">
            <a:spLocks noChangeArrowheads="1"/>
          </p:cNvSpPr>
          <p:nvPr/>
        </p:nvSpPr>
        <p:spPr bwMode="auto">
          <a:xfrm>
            <a:off x="4000500" y="1714500"/>
            <a:ext cx="2857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7" name="CasellaDiTesto 13"/>
          <p:cNvSpPr txBox="1">
            <a:spLocks noChangeArrowheads="1"/>
          </p:cNvSpPr>
          <p:nvPr/>
        </p:nvSpPr>
        <p:spPr bwMode="auto">
          <a:xfrm flipH="1">
            <a:off x="4214813" y="1571625"/>
            <a:ext cx="2143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143375" y="1643063"/>
            <a:ext cx="17145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000500" y="2357438"/>
            <a:ext cx="28575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6572250" y="2357438"/>
            <a:ext cx="1428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288" y="3929063"/>
            <a:ext cx="5562600" cy="18716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43022" name="CasellaDiTesto 17"/>
          <p:cNvSpPr txBox="1">
            <a:spLocks noChangeArrowheads="1"/>
          </p:cNvSpPr>
          <p:nvPr/>
        </p:nvSpPr>
        <p:spPr bwMode="auto">
          <a:xfrm>
            <a:off x="260350" y="5976938"/>
            <a:ext cx="8426450" cy="3603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it-IT"/>
              <a:t>But the GENOMA is a written book : Life is the EXPRESSION of Genes 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762125" y="-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55651" name="Object 2"/>
          <p:cNvGraphicFramePr>
            <a:graphicFrameLocks noChangeAspect="1"/>
          </p:cNvGraphicFramePr>
          <p:nvPr/>
        </p:nvGraphicFramePr>
        <p:xfrm>
          <a:off x="2257425" y="0"/>
          <a:ext cx="46291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Immagine" r:id="rId3" imgW="4053925" imgH="5527484" progId="Word.Picture.8">
                  <p:embed/>
                </p:oleObj>
              </mc:Choice>
              <mc:Fallback>
                <p:oleObj name="Immagine" r:id="rId3" imgW="4053925" imgH="552748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0"/>
                        <a:ext cx="46291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6324600" y="685800"/>
            <a:ext cx="1066800" cy="762000"/>
          </a:xfrm>
          <a:prstGeom prst="wedgeRoundRectCallout">
            <a:avLst>
              <a:gd name="adj1" fmla="val -213986"/>
              <a:gd name="adj2" fmla="val -47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DQ2-8</a:t>
            </a: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7924800" y="152400"/>
            <a:ext cx="1219200" cy="914400"/>
          </a:xfrm>
          <a:prstGeom prst="cloudCallout">
            <a:avLst>
              <a:gd name="adj1" fmla="val -94009"/>
              <a:gd name="adj2" fmla="val 814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400"/>
              <a:t>DR3-7</a:t>
            </a: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0" y="1066800"/>
            <a:ext cx="2438400" cy="838200"/>
          </a:xfrm>
          <a:prstGeom prst="wedgeRoundRectCallout">
            <a:avLst>
              <a:gd name="adj1" fmla="val 168190"/>
              <a:gd name="adj2" fmla="val 56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Chrom 5q31-33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6858000" y="4495800"/>
            <a:ext cx="1752600" cy="685800"/>
          </a:xfrm>
          <a:prstGeom prst="wedgeRoundRectCallout">
            <a:avLst>
              <a:gd name="adj1" fmla="val -142662"/>
              <a:gd name="adj2" fmla="val -281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CTLA4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381000" y="2362200"/>
            <a:ext cx="2318792" cy="838200"/>
          </a:xfrm>
          <a:prstGeom prst="wedgeRoundRectCallout">
            <a:avLst>
              <a:gd name="adj1" fmla="val 144340"/>
              <a:gd name="adj2" fmla="val -35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dirty="0" err="1"/>
              <a:t>Chrom</a:t>
            </a:r>
            <a:r>
              <a:rPr lang="it-IT" sz="2400" dirty="0"/>
              <a:t> 19p13.1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6858000" y="2819400"/>
            <a:ext cx="2133600" cy="533400"/>
          </a:xfrm>
          <a:prstGeom prst="wedgeRoundRectCallout">
            <a:avLst>
              <a:gd name="adj1" fmla="val -154167"/>
              <a:gd name="adj2" fmla="val -2883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MIC-A-B / TNF</a:t>
            </a: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457200" y="4114800"/>
            <a:ext cx="2458616" cy="685800"/>
          </a:xfrm>
          <a:prstGeom prst="wedgeRoundRectCallout">
            <a:avLst>
              <a:gd name="adj1" fmla="val 126463"/>
              <a:gd name="adj2" fmla="val -2005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Chrom 11, 9, 15</a:t>
            </a:r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6477000" y="1752600"/>
            <a:ext cx="2667000" cy="457200"/>
          </a:xfrm>
          <a:prstGeom prst="wedgeRoundRectCallout">
            <a:avLst>
              <a:gd name="adj1" fmla="val -126954"/>
              <a:gd name="adj2" fmla="val -1621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/>
              <a:t>HLA DR Extended</a:t>
            </a:r>
          </a:p>
        </p:txBody>
      </p:sp>
      <p:sp>
        <p:nvSpPr>
          <p:cNvPr id="1036" name="CasellaDiTesto 11"/>
          <p:cNvSpPr txBox="1">
            <a:spLocks noChangeArrowheads="1"/>
          </p:cNvSpPr>
          <p:nvPr/>
        </p:nvSpPr>
        <p:spPr bwMode="auto">
          <a:xfrm>
            <a:off x="0" y="0"/>
            <a:ext cx="2786063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/>
              <a:t>Carmela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/>
              <a:t>…..</a:t>
            </a:r>
            <a:endParaRPr lang="en-GB" sz="2800" dirty="0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857875" y="5786438"/>
            <a:ext cx="2928938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/>
              <a:t>…ggeniale !!</a:t>
            </a:r>
            <a:endParaRPr lang="en-GB" sz="3600"/>
          </a:p>
        </p:txBody>
      </p:sp>
      <p:sp>
        <p:nvSpPr>
          <p:cNvPr id="14" name="Fumetto 2 13"/>
          <p:cNvSpPr/>
          <p:nvPr/>
        </p:nvSpPr>
        <p:spPr>
          <a:xfrm>
            <a:off x="179512" y="5013176"/>
            <a:ext cx="2035051" cy="1344762"/>
          </a:xfrm>
          <a:prstGeom prst="wedgeRoundRectCallout">
            <a:avLst>
              <a:gd name="adj1" fmla="val 180647"/>
              <a:gd name="adj2" fmla="val -9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rgbClr val="FF0000"/>
                </a:solidFill>
              </a:rPr>
              <a:t>+ Hundreds more genes with minor effect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323528" y="259558"/>
            <a:ext cx="8643938" cy="855662"/>
          </a:xfrm>
        </p:spPr>
        <p:txBody>
          <a:bodyPr vert="horz" wrap="square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sz="3200" b="1" dirty="0" smtClean="0"/>
              <a:t>The expression of 5 candidate gene discriminate CD/CTRLS on a biopsy at 4 months before Gluten introduction</a:t>
            </a:r>
            <a:endParaRPr lang="it-IT" sz="3200" b="1" dirty="0" smtClean="0"/>
          </a:p>
        </p:txBody>
      </p:sp>
      <p:sp>
        <p:nvSpPr>
          <p:cNvPr id="8195" name="CasellaDiTesto 3"/>
          <p:cNvSpPr txBox="1">
            <a:spLocks noChangeArrowheads="1"/>
          </p:cNvSpPr>
          <p:nvPr/>
        </p:nvSpPr>
        <p:spPr bwMode="auto">
          <a:xfrm>
            <a:off x="250825" y="1376363"/>
            <a:ext cx="8643938" cy="646112"/>
          </a:xfrm>
          <a:prstGeom prst="rect">
            <a:avLst/>
          </a:prstGeom>
          <a:extLst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just"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aim of the discriminant analysis is to weigh the discriminating capacity of each single gene to obtain a single new composite variable. </a:t>
            </a:r>
            <a:endParaRPr lang="it-IT" dirty="0"/>
          </a:p>
        </p:txBody>
      </p: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1225550" y="2108200"/>
            <a:ext cx="6692900" cy="2554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/>
              <a:t> 	 	 </a:t>
            </a:r>
            <a:r>
              <a:rPr lang="fr-FR" sz="2000" dirty="0" err="1"/>
              <a:t>Wilks</a:t>
            </a:r>
            <a:r>
              <a:rPr lang="fr-FR" sz="2000" dirty="0"/>
              <a:t>' Lambda</a:t>
            </a:r>
            <a:r>
              <a:rPr lang="en-US" sz="2000" dirty="0"/>
              <a:t> 	 df1   Exact F	    Sig.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US" sz="2000" dirty="0"/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/>
              <a:t>1	TNFAIP3	,404	  1	59,002	     ,000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000" dirty="0"/>
              <a:t>2	IL21		,300	  2	45,521	     ,000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2000" dirty="0"/>
              <a:t>3	REL		,261	  3	35,809	     ,000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2000" dirty="0"/>
              <a:t>4	RGS1		,235	  4	30,143	     ,000	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FontTx/>
              <a:buAutoNum type="arabicPlain" startAt="5"/>
              <a:defRPr/>
            </a:pPr>
            <a:r>
              <a:rPr lang="fr-FR" sz="2000" dirty="0"/>
              <a:t>    	LPP		,222	  5	25,272	     ,000	</a:t>
            </a:r>
          </a:p>
        </p:txBody>
      </p:sp>
      <p:pic>
        <p:nvPicPr>
          <p:cNvPr id="9" name="Picture 7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2725"/>
            <a:ext cx="15113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Nd9GcR7cgi1YUnqLDDrdWt1vhLo42akPR85wI9vUMV_bnNIAIQvVH9Lv_AeZ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388" y="5211763"/>
            <a:ext cx="22844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Text Box 10"/>
          <p:cNvSpPr txBox="1">
            <a:spLocks noChangeArrowheads="1"/>
          </p:cNvSpPr>
          <p:nvPr/>
        </p:nvSpPr>
        <p:spPr bwMode="auto">
          <a:xfrm>
            <a:off x="2413000" y="5673725"/>
            <a:ext cx="34607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82945" tIns="41473" rIns="82945" bIns="41473">
            <a:spAutoFit/>
          </a:bodyPr>
          <a:lstStyle/>
          <a:p>
            <a:pPr defTabSz="828675">
              <a:spcBef>
                <a:spcPct val="50000"/>
              </a:spcBef>
            </a:pPr>
            <a:r>
              <a:rPr lang="it-IT" sz="2200">
                <a:solidFill>
                  <a:srgbClr val="000000"/>
                </a:solidFill>
              </a:rPr>
              <a:t>1-------------------------------0</a:t>
            </a:r>
          </a:p>
          <a:p>
            <a:pPr defTabSz="828675">
              <a:spcBef>
                <a:spcPct val="50000"/>
              </a:spcBef>
            </a:pPr>
            <a:r>
              <a:rPr lang="it-IT" sz="1500" b="1">
                <a:solidFill>
                  <a:srgbClr val="000000"/>
                </a:solidFill>
              </a:rPr>
              <a:t>Wilks</a:t>
            </a:r>
            <a:r>
              <a:rPr lang="it-IT" altLang="it-IT" sz="1500" b="1">
                <a:solidFill>
                  <a:srgbClr val="000000"/>
                </a:solidFill>
              </a:rPr>
              <a:t>’</a:t>
            </a:r>
            <a:r>
              <a:rPr lang="it-IT" sz="1500" b="1">
                <a:solidFill>
                  <a:srgbClr val="000000"/>
                </a:solidFill>
              </a:rPr>
              <a:t> Lambda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4781550"/>
            <a:ext cx="82296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>
                <a:solidFill>
                  <a:schemeClr val="tx2"/>
                </a:solidFill>
                <a:ea typeface="ＭＳ Ｐゴシック" pitchFamily="-84" charset="-128"/>
              </a:rPr>
              <a:t>Wilk</a:t>
            </a:r>
            <a:r>
              <a:rPr lang="it-IT" altLang="it-IT">
                <a:solidFill>
                  <a:schemeClr val="tx2"/>
                </a:solidFill>
                <a:ea typeface="ＭＳ Ｐゴシック" pitchFamily="-84" charset="-128"/>
              </a:rPr>
              <a:t>’</a:t>
            </a:r>
            <a:r>
              <a:rPr lang="it-IT">
                <a:solidFill>
                  <a:schemeClr val="tx2"/>
                </a:solidFill>
                <a:ea typeface="ＭＳ Ｐゴシック" pitchFamily="-84" charset="-128"/>
              </a:rPr>
              <a:t>s Lambda shows the ability to discriminate between Coeliac and Controls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22337"/>
          </a:xfrm>
        </p:spPr>
        <p:txBody>
          <a:bodyPr vert="horz" wrap="square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it-IT" sz="3600" b="1" dirty="0" smtClean="0"/>
              <a:t>DIFFERENT EXPRESSION PROFILES IN CASES AND CONTROLS AT 4 MONTHS</a:t>
            </a:r>
          </a:p>
        </p:txBody>
      </p:sp>
      <p:graphicFrame>
        <p:nvGraphicFramePr>
          <p:cNvPr id="10240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38275" y="1682750"/>
          <a:ext cx="65024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Grafico" r:id="rId3" imgW="6486426" imgH="4324409" progId="Excel.Sheet.8">
                  <p:embed/>
                </p:oleObj>
              </mc:Choice>
              <mc:Fallback>
                <p:oleObj name="Grafico" r:id="rId3" imgW="6486426" imgH="4324409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82750"/>
                        <a:ext cx="65024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arc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216749" cy="3078452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5000" y="6019800"/>
            <a:ext cx="5410200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400" b="1" i="1" dirty="0" smtClean="0"/>
              <a:t>YOU JUST NEED GOOD EYES !</a:t>
            </a:r>
            <a:endParaRPr lang="it-IT" sz="2400" b="1" i="1" dirty="0"/>
          </a:p>
        </p:txBody>
      </p:sp>
      <p:pic>
        <p:nvPicPr>
          <p:cNvPr id="39943" name="Picture 7" descr="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2375822" cy="333024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076056" y="332656"/>
            <a:ext cx="4254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ON A BIOPSY ????</a:t>
            </a:r>
            <a:endParaRPr lang="en-US" sz="3600" dirty="0"/>
          </a:p>
        </p:txBody>
      </p:sp>
      <p:pic>
        <p:nvPicPr>
          <p:cNvPr id="7" name="Picture 5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645024"/>
            <a:ext cx="2409623" cy="23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ig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629216" cy="23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Monocytes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ELFID - NAPLES</a:t>
            </a:r>
            <a:endParaRPr lang="it-IT" dirty="0"/>
          </a:p>
        </p:txBody>
      </p:sp>
      <p:pic>
        <p:nvPicPr>
          <p:cNvPr id="118786" name="Picture 2" descr="http://www.usada.org/images/BloodSlideshow/Blood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429250" cy="2857500"/>
          </a:xfrm>
          <a:prstGeom prst="rect">
            <a:avLst/>
          </a:prstGeom>
          <a:noFill/>
        </p:spPr>
      </p:pic>
      <p:pic>
        <p:nvPicPr>
          <p:cNvPr id="118788" name="Picture 4" descr="http://classconnection.s3.amazonaws.com/694/flashcards/833694/jpg/monocytes1319415287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31435"/>
            <a:ext cx="4674518" cy="284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itolo 1"/>
          <p:cNvSpPr>
            <a:spLocks noGrp="1"/>
          </p:cNvSpPr>
          <p:nvPr>
            <p:ph type="title"/>
          </p:nvPr>
        </p:nvSpPr>
        <p:spPr bwMode="auto">
          <a:xfrm>
            <a:off x="574675" y="152400"/>
            <a:ext cx="8001000" cy="92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/>
              <a:t>The expression of 4 candidate gene discriminate CD/CTRLS on blood monocytes Before Gluten introduction to the diet</a:t>
            </a:r>
            <a:endParaRPr lang="it-IT" sz="2800" b="1" dirty="0" smtClean="0"/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250825" y="1273175"/>
            <a:ext cx="8643938" cy="1200150"/>
          </a:xfrm>
          <a:prstGeom prst="rect">
            <a:avLst/>
          </a:prstGeom>
          <a:extLst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2"/>
                </a:solidFill>
                <a:ea typeface="ＭＳ Ｐゴシック" pitchFamily="-84" charset="-128"/>
              </a:rPr>
              <a:t>we developed a similar linear discriminant analysis for the gene expression in peripheral blood </a:t>
            </a:r>
            <a:r>
              <a:rPr lang="en-US" dirty="0" err="1">
                <a:solidFill>
                  <a:schemeClr val="tx2"/>
                </a:solidFill>
                <a:ea typeface="ＭＳ Ｐゴシック" pitchFamily="-84" charset="-128"/>
              </a:rPr>
              <a:t>monocytes</a:t>
            </a:r>
            <a:r>
              <a:rPr lang="en-US" dirty="0">
                <a:solidFill>
                  <a:schemeClr val="tx2"/>
                </a:solidFill>
                <a:ea typeface="ＭＳ Ｐゴシック" pitchFamily="-84" charset="-128"/>
              </a:rPr>
              <a:t>. By stepwise statistic entered the expression of four candidate genes were selected by multivariate analysis of CD, similar to the results obtained in the duodenal tissue.</a:t>
            </a:r>
            <a:r>
              <a:rPr lang="it-IT" dirty="0">
                <a:solidFill>
                  <a:schemeClr val="tx2"/>
                </a:solidFill>
                <a:ea typeface="ＭＳ Ｐゴシック" pitchFamily="-84" charset="-128"/>
              </a:rPr>
              <a:t> </a:t>
            </a:r>
          </a:p>
        </p:txBody>
      </p:sp>
      <p:graphicFrame>
        <p:nvGraphicFramePr>
          <p:cNvPr id="103426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91668"/>
              </p:ext>
            </p:extLst>
          </p:nvPr>
        </p:nvGraphicFramePr>
        <p:xfrm>
          <a:off x="1475656" y="2545555"/>
          <a:ext cx="605313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Documento" r:id="rId3" imgW="6399720" imgH="2504880" progId="Word.Document.12">
                  <p:link updateAutomatic="1"/>
                </p:oleObj>
              </mc:Choice>
              <mc:Fallback>
                <p:oleObj name="Documento" r:id="rId3" imgW="6399720" imgH="2504880" progId="Word.Document.12">
                  <p:link updateAutomatic="1"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45555"/>
                        <a:ext cx="6053137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179388" y="5111750"/>
            <a:ext cx="453707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By computing the discriminant score and the relative membership probability, 95.5% of patients (91% controls and 100% celiac patients) were correctly classified. </a:t>
            </a:r>
            <a:endParaRPr lang="it-IT" dirty="0">
              <a:solidFill>
                <a:schemeClr val="tx2"/>
              </a:solidFill>
            </a:endParaRPr>
          </a:p>
        </p:txBody>
      </p:sp>
      <p:graphicFrame>
        <p:nvGraphicFramePr>
          <p:cNvPr id="205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0322"/>
              </p:ext>
            </p:extLst>
          </p:nvPr>
        </p:nvGraphicFramePr>
        <p:xfrm>
          <a:off x="4370388" y="2859088"/>
          <a:ext cx="5241925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1" name="Documento" r:id="rId3" imgW="6326640" imgH="4571280" progId="Word.Document.12">
                  <p:link updateAutomatic="1"/>
                </p:oleObj>
              </mc:Choice>
              <mc:Fallback>
                <p:oleObj name="Documento" r:id="rId3" imgW="6326640" imgH="4571280" progId="Word.Document.12">
                  <p:link updateAutomatic="1"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2859088"/>
                        <a:ext cx="5241925" cy="379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ccia in giù 3"/>
          <p:cNvSpPr/>
          <p:nvPr/>
        </p:nvSpPr>
        <p:spPr>
          <a:xfrm>
            <a:off x="5162550" y="3125788"/>
            <a:ext cx="215900" cy="1412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/>
          </p:cNvSpPr>
          <p:nvPr>
            <p:ph type="title"/>
          </p:nvPr>
        </p:nvSpPr>
        <p:spPr bwMode="auto">
          <a:xfrm>
            <a:off x="425450" y="166688"/>
            <a:ext cx="8229600" cy="1462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2400" b="1" dirty="0" smtClean="0"/>
              <a:t>HOW MUCH GENE EXPRESSION IN MONOCYTES SEPARATE CELIACS FROM CONTROLS:  95-100%?</a:t>
            </a:r>
          </a:p>
        </p:txBody>
      </p:sp>
      <p:graphicFrame>
        <p:nvGraphicFramePr>
          <p:cNvPr id="1044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91680" y="1748038"/>
          <a:ext cx="6048671" cy="416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Grafico" r:id="rId3" imgW="4676654" imgH="3219532" progId="Excel.Sheet.8">
                  <p:embed/>
                </p:oleObj>
              </mc:Choice>
              <mc:Fallback>
                <p:oleObj name="Grafico" r:id="rId3" imgW="4676654" imgH="321953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48038"/>
                        <a:ext cx="6048671" cy="4163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708275"/>
            <a:ext cx="5072062" cy="3186113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>
          <a:xfrm rot="5400000">
            <a:off x="2774950" y="4794250"/>
            <a:ext cx="319088" cy="118903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1251" name="Titolo 1"/>
          <p:cNvSpPr>
            <a:spLocks noGrp="1"/>
          </p:cNvSpPr>
          <p:nvPr>
            <p:ph type="title"/>
          </p:nvPr>
        </p:nvSpPr>
        <p:spPr bwMode="auto">
          <a:xfrm>
            <a:off x="251520" y="347663"/>
            <a:ext cx="8249543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/>
              <a:t>Gene expression discriminate CD from Crohn and celiac on GFD  before the onset of disease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381000" y="1598613"/>
            <a:ext cx="8429625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The D-Score for active celiac patients was negative in all cases, while it was positive for all the other groups on differentiated clusters.</a:t>
            </a:r>
          </a:p>
        </p:txBody>
      </p:sp>
      <p:sp>
        <p:nvSpPr>
          <p:cNvPr id="7" name="Fumetto 2 6"/>
          <p:cNvSpPr/>
          <p:nvPr/>
        </p:nvSpPr>
        <p:spPr>
          <a:xfrm>
            <a:off x="2699792" y="3284984"/>
            <a:ext cx="936104" cy="432048"/>
          </a:xfrm>
          <a:prstGeom prst="wedgeRoundRectCallout">
            <a:avLst>
              <a:gd name="adj1" fmla="val -16393"/>
              <a:gd name="adj2" fmla="val 40241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celiac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olo 1"/>
          <p:cNvSpPr>
            <a:spLocks noGrp="1"/>
          </p:cNvSpPr>
          <p:nvPr>
            <p:ph type="title"/>
          </p:nvPr>
        </p:nvSpPr>
        <p:spPr bwMode="auto">
          <a:xfrm>
            <a:off x="152400" y="176213"/>
            <a:ext cx="8991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smtClean="0"/>
              <a:t>CONCLUSIONS</a:t>
            </a:r>
          </a:p>
        </p:txBody>
      </p:sp>
      <p:sp>
        <p:nvSpPr>
          <p:cNvPr id="183298" name="Rettangolo 9"/>
          <p:cNvSpPr>
            <a:spLocks noChangeArrowheads="1"/>
          </p:cNvSpPr>
          <p:nvPr/>
        </p:nvSpPr>
        <p:spPr bwMode="auto">
          <a:xfrm>
            <a:off x="463550" y="1772816"/>
            <a:ext cx="83693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000" dirty="0"/>
              <a:t>We obtained a stimulating suggestion of the possible relationships among the expression of candidate genes in the target mucosa, and in the peripheral blood </a:t>
            </a:r>
            <a:r>
              <a:rPr lang="en-US" sz="2000" dirty="0" smtClean="0"/>
              <a:t>Monocytes.</a:t>
            </a:r>
            <a:endParaRPr lang="en-US" sz="2000" dirty="0"/>
          </a:p>
          <a:p>
            <a:pPr algn="just"/>
            <a:endParaRPr lang="en-US" sz="2000" dirty="0"/>
          </a:p>
          <a:p>
            <a:pPr algn="just">
              <a:buFont typeface="Arial" charset="0"/>
              <a:buChar char="•"/>
            </a:pPr>
            <a:r>
              <a:rPr lang="en-US" sz="2000" dirty="0" smtClean="0"/>
              <a:t>By a </a:t>
            </a:r>
            <a:r>
              <a:rPr lang="en-US" sz="2000" dirty="0"/>
              <a:t>discriminant </a:t>
            </a:r>
            <a:r>
              <a:rPr lang="en-US" sz="2000" dirty="0" smtClean="0"/>
              <a:t>analysis </a:t>
            </a:r>
            <a:r>
              <a:rPr lang="en-US" sz="2000" dirty="0"/>
              <a:t>approach  </a:t>
            </a:r>
            <a:r>
              <a:rPr lang="en-US" sz="2000" b="1" dirty="0"/>
              <a:t>we identified different functional pathways </a:t>
            </a:r>
            <a:r>
              <a:rPr lang="en-US" sz="2000" b="1" dirty="0" smtClean="0"/>
              <a:t>involved </a:t>
            </a:r>
            <a:r>
              <a:rPr lang="en-US" sz="2000" b="1" dirty="0"/>
              <a:t>in the complex gluten induced abnormal responses! </a:t>
            </a:r>
            <a:endParaRPr lang="en-GB" sz="2000" b="1" dirty="0"/>
          </a:p>
          <a:p>
            <a:pPr algn="just">
              <a:buFont typeface="Arial" charset="0"/>
              <a:buChar char="•"/>
            </a:pPr>
            <a:endParaRPr lang="en-GB" sz="2000" dirty="0"/>
          </a:p>
          <a:p>
            <a:pPr algn="just">
              <a:buFont typeface="Arial" charset="0"/>
              <a:buChar char="•"/>
            </a:pPr>
            <a:r>
              <a:rPr lang="en-GB" sz="2000" dirty="0"/>
              <a:t>We now suggest that the expression of a small set of candidate genes identified CD patients without considering clinical data, HLA and anti-</a:t>
            </a:r>
            <a:r>
              <a:rPr lang="en-GB" sz="2000" dirty="0" err="1"/>
              <a:t>tTG</a:t>
            </a:r>
            <a:r>
              <a:rPr lang="en-GB" sz="2000" dirty="0"/>
              <a:t> antibodies.</a:t>
            </a:r>
          </a:p>
          <a:p>
            <a:pPr algn="just">
              <a:buFont typeface="Arial" charset="0"/>
              <a:buChar char="•"/>
            </a:pPr>
            <a:endParaRPr lang="en-GB" sz="2000" dirty="0"/>
          </a:p>
          <a:p>
            <a:pPr algn="just"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6864" cy="1368152"/>
          </a:xfrm>
          <a:solidFill>
            <a:srgbClr val="FFFF00"/>
          </a:solidFill>
        </p:spPr>
        <p:txBody>
          <a:bodyPr/>
          <a:lstStyle/>
          <a:p>
            <a:r>
              <a:rPr lang="it-IT" sz="3200" dirty="0" smtClean="0"/>
              <a:t>Ma un tessuto è troppo affollato! Separiamo Epitelio da Lamina Propria</a:t>
            </a:r>
            <a:endParaRPr lang="it-IT" sz="32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ELFID</a:t>
            </a:r>
            <a:endParaRPr lang="it-IT" dirty="0"/>
          </a:p>
        </p:txBody>
      </p:sp>
      <p:pic>
        <p:nvPicPr>
          <p:cNvPr id="2050" name="Picture 2" descr="Risultati immagini per small intestinal muc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24864" cy="409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1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56591" cy="54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200" b="1" dirty="0" smtClean="0"/>
              <a:t>Gene expression in Epithelium </a:t>
            </a:r>
            <a:endParaRPr lang="it-IT" sz="3200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7116" y="5845175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Difference between </a:t>
            </a:r>
            <a:r>
              <a:rPr lang="en-US" sz="1600" dirty="0" err="1" smtClean="0"/>
              <a:t>CeD</a:t>
            </a:r>
            <a:r>
              <a:rPr lang="en-US" sz="1600" dirty="0" smtClean="0"/>
              <a:t> patients and Controls were evaluated by the rank-sum test (Mann-Whitney) because there is asymmetry in their distribution.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&lt;0.05 **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flipV="1">
            <a:off x="1071538" y="3429000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flipV="1">
            <a:off x="1500166" y="1142984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flipV="1">
            <a:off x="2285984" y="3786190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flipV="1">
            <a:off x="4286248" y="3500438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flipV="1">
            <a:off x="4643438" y="321468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flipV="1">
            <a:off x="5072066" y="392906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flipV="1">
            <a:off x="2714612" y="4000504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flipV="1">
            <a:off x="1857356" y="407194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4294967295"/>
          </p:nvPr>
        </p:nvSpPr>
        <p:spPr>
          <a:xfrm>
            <a:off x="3203848" y="6525797"/>
            <a:ext cx="4214842" cy="425434"/>
          </a:xfrm>
        </p:spPr>
        <p:txBody>
          <a:bodyPr/>
          <a:lstStyle/>
          <a:p>
            <a:r>
              <a:rPr lang="en-US" sz="1200" dirty="0" smtClean="0"/>
              <a:t>European Laboratory for Food Induced Disease</a:t>
            </a:r>
            <a:endParaRPr lang="it-IT" sz="1200" dirty="0"/>
          </a:p>
        </p:txBody>
      </p:sp>
      <p:sp>
        <p:nvSpPr>
          <p:cNvPr id="16" name="Fumetto 2 15"/>
          <p:cNvSpPr/>
          <p:nvPr/>
        </p:nvSpPr>
        <p:spPr>
          <a:xfrm>
            <a:off x="2195736" y="1916832"/>
            <a:ext cx="1440160" cy="936104"/>
          </a:xfrm>
          <a:prstGeom prst="wedgeRoundRectCallout">
            <a:avLst>
              <a:gd name="adj1" fmla="val -83349"/>
              <a:gd name="adj2" fmla="val 309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Strong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7164288" y="2564904"/>
            <a:ext cx="1440160" cy="936104"/>
          </a:xfrm>
          <a:prstGeom prst="wedgeRoundRectCallout">
            <a:avLst>
              <a:gd name="adj1" fmla="val -20833"/>
              <a:gd name="adj2" fmla="val 1436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No </a:t>
            </a:r>
            <a:r>
              <a:rPr lang="it-IT" sz="2000" dirty="0" err="1" smtClean="0">
                <a:solidFill>
                  <a:schemeClr val="tx1"/>
                </a:solidFill>
              </a:rPr>
              <a:t>activation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8" name="Fumetto 2 17"/>
          <p:cNvSpPr/>
          <p:nvPr/>
        </p:nvSpPr>
        <p:spPr>
          <a:xfrm>
            <a:off x="4788024" y="1988840"/>
            <a:ext cx="1656184" cy="936104"/>
          </a:xfrm>
          <a:prstGeom prst="wedgeRoundRectCallout">
            <a:avLst>
              <a:gd name="adj1" fmla="val -37651"/>
              <a:gd name="adj2" fmla="val 1451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Remarkable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Genetica della malattia celiaca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0" y="1989138"/>
            <a:ext cx="8839200" cy="3276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</a:rPr>
              <a:t>Geni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 HLA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</a:rPr>
              <a:t>associati</a:t>
            </a:r>
            <a:endParaRPr lang="en-US" sz="4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(40%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</a:rPr>
              <a:t>della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</a:rPr>
              <a:t>ereditarietà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/>
                </a:solidFill>
                <a:latin typeface="Times New Roman" pitchFamily="18" charset="0"/>
              </a:rPr>
              <a:t>Geni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 non HLA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(60% </a:t>
            </a:r>
            <a:r>
              <a:rPr lang="en-US" sz="4000" b="1" dirty="0" err="1">
                <a:solidFill>
                  <a:schemeClr val="bg2"/>
                </a:solidFill>
                <a:latin typeface="Times New Roman" pitchFamily="18" charset="0"/>
              </a:rPr>
              <a:t>della</a:t>
            </a:r>
            <a:r>
              <a:rPr lang="en-US" sz="40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itchFamily="18" charset="0"/>
              </a:rPr>
              <a:t>ereditarietà</a:t>
            </a:r>
            <a:r>
              <a:rPr lang="en-US" sz="4000" b="1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13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Gene expression in </a:t>
            </a:r>
            <a:r>
              <a:rPr lang="en-US" sz="3200" b="1" i="1" dirty="0" smtClean="0"/>
              <a:t>Lamina Propria </a:t>
            </a:r>
            <a:endParaRPr lang="it-IT" sz="3200" i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063301" cy="44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in giù 4"/>
          <p:cNvSpPr/>
          <p:nvPr/>
        </p:nvSpPr>
        <p:spPr>
          <a:xfrm flipV="1">
            <a:off x="1000100" y="250030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flipV="1">
            <a:off x="1357290" y="178592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flipV="1">
            <a:off x="1785918" y="300037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flipV="1">
            <a:off x="4429124" y="2143116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643570" y="2285992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7143768" y="3214686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flipV="1">
            <a:off x="2500298" y="3357562"/>
            <a:ext cx="142876" cy="5000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6715140" y="3571876"/>
            <a:ext cx="142876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571859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Difference between </a:t>
            </a:r>
            <a:r>
              <a:rPr lang="en-US" sz="1600" dirty="0" err="1" smtClean="0"/>
              <a:t>CeD</a:t>
            </a:r>
            <a:r>
              <a:rPr lang="en-US" sz="1600" dirty="0" smtClean="0"/>
              <a:t> patients and Controls were evaluated by the rank-sum test (Mann-Whitney) because there is asymmetry in their distribution.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&lt;0.05 **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&lt;0.01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4294967295"/>
          </p:nvPr>
        </p:nvSpPr>
        <p:spPr>
          <a:xfrm>
            <a:off x="2195736" y="6437900"/>
            <a:ext cx="6640016" cy="457200"/>
          </a:xfrm>
        </p:spPr>
        <p:txBody>
          <a:bodyPr/>
          <a:lstStyle/>
          <a:p>
            <a:r>
              <a:rPr lang="en-US" dirty="0" smtClean="0"/>
              <a:t>European Laboratory for Food Induced Disease</a:t>
            </a:r>
            <a:endParaRPr lang="it-IT" dirty="0"/>
          </a:p>
        </p:txBody>
      </p:sp>
      <p:sp>
        <p:nvSpPr>
          <p:cNvPr id="16" name="Fumetto 2 15"/>
          <p:cNvSpPr/>
          <p:nvPr/>
        </p:nvSpPr>
        <p:spPr>
          <a:xfrm>
            <a:off x="7572396" y="1988840"/>
            <a:ext cx="1571604" cy="1224136"/>
          </a:xfrm>
          <a:prstGeom prst="wedgeRoundRectCallout">
            <a:avLst>
              <a:gd name="adj1" fmla="val -98524"/>
              <a:gd name="adj2" fmla="val 1337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Here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they</a:t>
            </a:r>
            <a:r>
              <a:rPr lang="it-IT" sz="2000" dirty="0" smtClean="0">
                <a:solidFill>
                  <a:schemeClr val="tx1"/>
                </a:solidFill>
              </a:rPr>
              <a:t> are </a:t>
            </a:r>
            <a:r>
              <a:rPr lang="it-IT" sz="2000" dirty="0" err="1" smtClean="0">
                <a:solidFill>
                  <a:schemeClr val="tx1"/>
                </a:solidFill>
              </a:rPr>
              <a:t>less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expressed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2195736" y="1916832"/>
            <a:ext cx="1440160" cy="936104"/>
          </a:xfrm>
          <a:prstGeom prst="wedgeRoundRectCallout">
            <a:avLst>
              <a:gd name="adj1" fmla="val -82372"/>
              <a:gd name="adj2" fmla="val 640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Still</a:t>
            </a:r>
            <a:r>
              <a:rPr lang="it-IT" sz="2000" dirty="0" smtClean="0">
                <a:solidFill>
                  <a:schemeClr val="tx1"/>
                </a:solidFill>
              </a:rPr>
              <a:t>  </a:t>
            </a:r>
            <a:r>
              <a:rPr lang="it-IT" sz="2000" dirty="0" err="1" smtClean="0">
                <a:solidFill>
                  <a:schemeClr val="tx1"/>
                </a:solidFill>
              </a:rPr>
              <a:t>up-regulation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136904" cy="910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Signature of </a:t>
            </a:r>
            <a:r>
              <a:rPr lang="en-US" sz="2800" b="1" dirty="0" err="1" smtClean="0"/>
              <a:t>CeD</a:t>
            </a:r>
            <a:r>
              <a:rPr lang="en-US" sz="2800" b="1" dirty="0" smtClean="0"/>
              <a:t> versus Controls in Epithelium (80% correct)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it-IT" sz="3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507" y="1400283"/>
            <a:ext cx="58638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6357982" cy="34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1272520"/>
            <a:ext cx="5857916" cy="20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European Laboratory for Food Induced Disease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2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0"/>
            <a:ext cx="5112568" cy="692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b="1" dirty="0" smtClean="0"/>
              <a:t>Methylation Analysis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65" y="1357298"/>
            <a:ext cx="8951535" cy="28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864868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79148" y="50803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IL21 and SH2B3 genes are more expressed and also less </a:t>
            </a:r>
            <a:r>
              <a:rPr lang="en-US" sz="2400" b="1" dirty="0" err="1" smtClean="0"/>
              <a:t>methylated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CeD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CTRs.</a:t>
            </a:r>
            <a:endParaRPr lang="it-IT" sz="24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/>
              <a:t>Methylation Analysis</a:t>
            </a:r>
            <a:endParaRPr lang="it-IT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r="1786"/>
          <a:stretch>
            <a:fillRect/>
          </a:stretch>
        </p:blipFill>
        <p:spPr bwMode="auto">
          <a:xfrm>
            <a:off x="642910" y="1428736"/>
            <a:ext cx="7858180" cy="24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92835" y="808623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TNFAIP3 showing low methylation  in </a:t>
            </a:r>
            <a:r>
              <a:rPr lang="en-US" b="1" i="1" dirty="0" smtClean="0"/>
              <a:t>Lamina Propria</a:t>
            </a:r>
            <a:r>
              <a:rPr lang="en-US" b="1" dirty="0" smtClean="0"/>
              <a:t> of </a:t>
            </a:r>
            <a:r>
              <a:rPr lang="en-US" b="1" dirty="0" err="1" smtClean="0"/>
              <a:t>CeDs</a:t>
            </a:r>
            <a:r>
              <a:rPr lang="en-US" b="1" dirty="0" smtClean="0"/>
              <a:t> does not  increases gene expression.</a:t>
            </a:r>
            <a:endParaRPr lang="it-IT" b="1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16155"/>
            <a:ext cx="7972443" cy="27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0" y="364331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C-REL,  shows higher expression in </a:t>
            </a:r>
            <a:r>
              <a:rPr lang="en-US" b="1" dirty="0" err="1" smtClean="0"/>
              <a:t>CeD</a:t>
            </a:r>
            <a:r>
              <a:rPr lang="en-US" b="1" dirty="0" smtClean="0"/>
              <a:t> versus CTRL in Epithelium, and an inverse methylation in </a:t>
            </a:r>
            <a:r>
              <a:rPr lang="en-US" b="1" i="1" dirty="0" smtClean="0"/>
              <a:t>Lamina Propria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European Laboratory for Food Induced Disease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9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600" dirty="0" smtClean="0"/>
              <a:t>Gene </a:t>
            </a:r>
            <a:r>
              <a:rPr lang="it-IT" sz="2600" dirty="0" err="1" smtClean="0"/>
              <a:t>expression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the </a:t>
            </a:r>
            <a:r>
              <a:rPr lang="it-IT" sz="2600" dirty="0" err="1" smtClean="0"/>
              <a:t>actual</a:t>
            </a:r>
            <a:r>
              <a:rPr lang="it-IT" sz="2600" dirty="0" smtClean="0"/>
              <a:t> </a:t>
            </a:r>
            <a:r>
              <a:rPr lang="it-IT" sz="2600" dirty="0" err="1" smtClean="0"/>
              <a:t>phenotype</a:t>
            </a:r>
            <a:r>
              <a:rPr lang="it-IT" sz="2600" dirty="0" smtClean="0"/>
              <a:t> </a:t>
            </a:r>
            <a:r>
              <a:rPr lang="it-IT" sz="2600" dirty="0" err="1" smtClean="0"/>
              <a:t>of</a:t>
            </a:r>
            <a:r>
              <a:rPr lang="it-IT" sz="2600" dirty="0" smtClean="0"/>
              <a:t> the </a:t>
            </a:r>
            <a:r>
              <a:rPr lang="it-IT" sz="2600" dirty="0" err="1" smtClean="0"/>
              <a:t>gluten-induced</a:t>
            </a:r>
            <a:r>
              <a:rPr lang="it-IT" sz="2600" dirty="0" smtClean="0"/>
              <a:t> </a:t>
            </a:r>
            <a:r>
              <a:rPr lang="it-IT" sz="2600" dirty="0" err="1" smtClean="0"/>
              <a:t>mucosal</a:t>
            </a:r>
            <a:r>
              <a:rPr lang="it-IT" sz="2600" dirty="0" smtClean="0"/>
              <a:t> </a:t>
            </a:r>
            <a:r>
              <a:rPr lang="it-IT" sz="2600" dirty="0" err="1" smtClean="0"/>
              <a:t>lesion</a:t>
            </a:r>
            <a:r>
              <a:rPr lang="it-IT" sz="2600" dirty="0" smtClean="0"/>
              <a:t> </a:t>
            </a:r>
            <a:r>
              <a:rPr lang="it-IT" sz="2600" i="1" dirty="0" smtClean="0"/>
              <a:t>(</a:t>
            </a:r>
            <a:r>
              <a:rPr lang="it-IT" sz="2600" i="1" dirty="0" err="1" smtClean="0"/>
              <a:t>better</a:t>
            </a:r>
            <a:r>
              <a:rPr lang="it-IT" sz="2600" i="1" dirty="0" smtClean="0"/>
              <a:t> </a:t>
            </a:r>
            <a:r>
              <a:rPr lang="it-IT" sz="2600" i="1" dirty="0" err="1" smtClean="0"/>
              <a:t>than</a:t>
            </a:r>
            <a:r>
              <a:rPr lang="it-IT" sz="2600" i="1" dirty="0" smtClean="0"/>
              <a:t> </a:t>
            </a:r>
            <a:r>
              <a:rPr lang="it-IT" sz="2600" i="1" dirty="0" err="1" smtClean="0"/>
              <a:t>histology</a:t>
            </a:r>
            <a:r>
              <a:rPr lang="it-IT" sz="2600" i="1" dirty="0" smtClean="0"/>
              <a:t>)</a:t>
            </a:r>
          </a:p>
          <a:p>
            <a:r>
              <a:rPr lang="it-IT" sz="2600" dirty="0" smtClean="0"/>
              <a:t>The </a:t>
            </a:r>
            <a:r>
              <a:rPr lang="it-IT" sz="2600" dirty="0" err="1" smtClean="0"/>
              <a:t>pathway</a:t>
            </a:r>
            <a:r>
              <a:rPr lang="it-IT" sz="2600" dirty="0" smtClean="0"/>
              <a:t> </a:t>
            </a:r>
            <a:r>
              <a:rPr lang="it-IT" sz="2600" dirty="0" err="1" smtClean="0"/>
              <a:t>of</a:t>
            </a:r>
            <a:r>
              <a:rPr lang="it-IT" sz="2600" dirty="0" smtClean="0"/>
              <a:t> </a:t>
            </a:r>
            <a:r>
              <a:rPr lang="it-IT" sz="2600" dirty="0" err="1" smtClean="0"/>
              <a:t>relationship</a:t>
            </a:r>
            <a:r>
              <a:rPr lang="it-IT" sz="2600" dirty="0" smtClean="0"/>
              <a:t> </a:t>
            </a:r>
            <a:r>
              <a:rPr lang="it-IT" sz="2600" dirty="0" err="1" smtClean="0"/>
              <a:t>among</a:t>
            </a:r>
            <a:r>
              <a:rPr lang="it-IT" sz="2600" dirty="0" smtClean="0"/>
              <a:t> </a:t>
            </a:r>
            <a:r>
              <a:rPr lang="it-IT" sz="2600" dirty="0" err="1" smtClean="0"/>
              <a:t>functional</a:t>
            </a:r>
            <a:r>
              <a:rPr lang="it-IT" sz="2600" dirty="0" smtClean="0"/>
              <a:t> gene </a:t>
            </a:r>
            <a:r>
              <a:rPr lang="it-IT" sz="2600" dirty="0" err="1" smtClean="0"/>
              <a:t>is</a:t>
            </a:r>
            <a:r>
              <a:rPr lang="it-IT" sz="2600" dirty="0" smtClean="0"/>
              <a:t> </a:t>
            </a:r>
            <a:r>
              <a:rPr lang="it-IT" sz="2600" dirty="0" err="1" smtClean="0"/>
              <a:t>disrupted</a:t>
            </a:r>
            <a:r>
              <a:rPr lang="it-IT" sz="2600" dirty="0" smtClean="0"/>
              <a:t> in </a:t>
            </a:r>
            <a:r>
              <a:rPr lang="it-IT" sz="2600" dirty="0" err="1" smtClean="0"/>
              <a:t>CeD</a:t>
            </a:r>
            <a:endParaRPr lang="it-IT" sz="2600" dirty="0" smtClean="0"/>
          </a:p>
          <a:p>
            <a:r>
              <a:rPr lang="it-IT" sz="2600" dirty="0" smtClean="0"/>
              <a:t>The </a:t>
            </a:r>
            <a:r>
              <a:rPr lang="it-IT" sz="2600" dirty="0" err="1" smtClean="0"/>
              <a:t>relationship</a:t>
            </a:r>
            <a:r>
              <a:rPr lang="it-IT" sz="2600" dirty="0" smtClean="0"/>
              <a:t> </a:t>
            </a:r>
            <a:r>
              <a:rPr lang="it-IT" sz="2600" dirty="0" err="1" smtClean="0"/>
              <a:t>between</a:t>
            </a:r>
            <a:r>
              <a:rPr lang="it-IT" sz="2600" dirty="0" smtClean="0"/>
              <a:t> gene methylation and </a:t>
            </a:r>
            <a:r>
              <a:rPr lang="it-IT" sz="2600" dirty="0" err="1" smtClean="0"/>
              <a:t>their</a:t>
            </a:r>
            <a:r>
              <a:rPr lang="it-IT" sz="2600" dirty="0" smtClean="0"/>
              <a:t> </a:t>
            </a:r>
            <a:r>
              <a:rPr lang="it-IT" sz="2600" dirty="0" err="1" smtClean="0"/>
              <a:t>expression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</a:t>
            </a:r>
            <a:r>
              <a:rPr lang="it-IT" sz="2600" dirty="0" err="1" smtClean="0"/>
              <a:t>complex</a:t>
            </a:r>
            <a:r>
              <a:rPr lang="it-IT" sz="2600" dirty="0" smtClean="0"/>
              <a:t>:</a:t>
            </a:r>
          </a:p>
          <a:p>
            <a:pPr lvl="1"/>
            <a:r>
              <a:rPr lang="it-IT" sz="2600" dirty="0" err="1" smtClean="0"/>
              <a:t>not</a:t>
            </a:r>
            <a:r>
              <a:rPr lang="it-IT" sz="2600" dirty="0" smtClean="0"/>
              <a:t> </a:t>
            </a:r>
            <a:r>
              <a:rPr lang="it-IT" sz="2600" dirty="0" err="1" smtClean="0"/>
              <a:t>simply</a:t>
            </a:r>
            <a:r>
              <a:rPr lang="it-IT" sz="2600" dirty="0" smtClean="0"/>
              <a:t> </a:t>
            </a:r>
            <a:r>
              <a:rPr lang="it-IT" sz="2600" dirty="0" err="1" smtClean="0"/>
              <a:t>concordant</a:t>
            </a:r>
            <a:endParaRPr lang="it-IT" sz="2600" dirty="0" smtClean="0"/>
          </a:p>
          <a:p>
            <a:pPr lvl="1"/>
            <a:r>
              <a:rPr lang="it-IT" sz="2600" dirty="0" err="1" smtClean="0"/>
              <a:t>other</a:t>
            </a:r>
            <a:r>
              <a:rPr lang="it-IT" sz="2600" dirty="0" smtClean="0"/>
              <a:t> </a:t>
            </a:r>
            <a:r>
              <a:rPr lang="it-IT" sz="2600" dirty="0" err="1" smtClean="0"/>
              <a:t>mechanisms</a:t>
            </a:r>
            <a:r>
              <a:rPr lang="it-IT" sz="2600" dirty="0" smtClean="0"/>
              <a:t> </a:t>
            </a:r>
            <a:r>
              <a:rPr lang="it-IT" sz="2600" dirty="0" err="1" smtClean="0"/>
              <a:t>of</a:t>
            </a:r>
            <a:r>
              <a:rPr lang="it-IT" sz="2600" dirty="0" smtClean="0"/>
              <a:t> gene </a:t>
            </a:r>
            <a:r>
              <a:rPr lang="it-IT" sz="2600" dirty="0" err="1" smtClean="0"/>
              <a:t>regulation</a:t>
            </a:r>
            <a:r>
              <a:rPr lang="it-IT" sz="2600" dirty="0" smtClean="0"/>
              <a:t> are online</a:t>
            </a:r>
          </a:p>
          <a:p>
            <a:pPr lvl="1"/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European Laboratory for Food Induced Disease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it-IT" sz="2800" dirty="0" err="1" smtClean="0"/>
              <a:t>There</a:t>
            </a:r>
            <a:r>
              <a:rPr lang="it-IT" sz="2800" dirty="0" smtClean="0"/>
              <a:t> are </a:t>
            </a:r>
            <a:r>
              <a:rPr lang="it-IT" sz="2800" dirty="0" err="1" smtClean="0"/>
              <a:t>still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flowers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find</a:t>
            </a:r>
            <a:r>
              <a:rPr lang="it-IT" sz="2800" dirty="0" smtClean="0"/>
              <a:t> in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!</a:t>
            </a:r>
            <a:endParaRPr lang="fr-FR" sz="2800" dirty="0"/>
          </a:p>
        </p:txBody>
      </p:sp>
      <p:pic>
        <p:nvPicPr>
          <p:cNvPr id="53250" name="Picture 2" descr="http://www.gransassolagapark.it/fotoGallery/11676_141_PNGS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www.liquidarea.com/wp-content/uploads/2010/01/microrna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905500" cy="3333750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sz="2800" dirty="0" smtClean="0"/>
              <a:t>I </a:t>
            </a:r>
            <a:r>
              <a:rPr lang="it-IT" sz="2800" dirty="0" err="1" smtClean="0"/>
              <a:t>microRNA</a:t>
            </a:r>
            <a:r>
              <a:rPr lang="it-IT" sz="2800" dirty="0" smtClean="0"/>
              <a:t> regolano la trascrizione di molti geni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162880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Inflammation</a:t>
            </a:r>
            <a:r>
              <a:rPr lang="it-IT" dirty="0" smtClean="0"/>
              <a:t> and </a:t>
            </a:r>
            <a:r>
              <a:rPr lang="it-IT" dirty="0" err="1" smtClean="0"/>
              <a:t>infection</a:t>
            </a:r>
            <a:r>
              <a:rPr lang="it-IT" dirty="0" smtClean="0"/>
              <a:t> induce a </a:t>
            </a:r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miRNA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r>
              <a:rPr lang="it-IT" dirty="0" smtClean="0"/>
              <a:t> in </a:t>
            </a:r>
            <a:r>
              <a:rPr lang="it-IT" dirty="0" err="1" smtClean="0"/>
              <a:t>monocytes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regulate</a:t>
            </a:r>
            <a:r>
              <a:rPr lang="it-IT" dirty="0" smtClean="0"/>
              <a:t> </a:t>
            </a:r>
            <a:r>
              <a:rPr lang="it-IT" dirty="0" err="1" smtClean="0"/>
              <a:t>inflammatory</a:t>
            </a:r>
            <a:r>
              <a:rPr lang="it-IT" dirty="0" smtClean="0"/>
              <a:t> </a:t>
            </a:r>
            <a:r>
              <a:rPr lang="it-IT" dirty="0" err="1" smtClean="0"/>
              <a:t>response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393305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SNPs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CTLA4 and IL23R alter </a:t>
            </a:r>
            <a:r>
              <a:rPr lang="it-IT" dirty="0" err="1" smtClean="0"/>
              <a:t>recognition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microRNA</a:t>
            </a:r>
            <a:r>
              <a:rPr lang="it-IT" dirty="0" smtClean="0"/>
              <a:t> </a:t>
            </a:r>
            <a:r>
              <a:rPr lang="it-IT" dirty="0" err="1" smtClean="0"/>
              <a:t>resulting</a:t>
            </a:r>
            <a:r>
              <a:rPr lang="it-IT" dirty="0" smtClean="0"/>
              <a:t> in </a:t>
            </a:r>
            <a:r>
              <a:rPr lang="it-IT" dirty="0" err="1" smtClean="0"/>
              <a:t>dysregulated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ChangeAspect="1" noChangeArrowheads="1" noTextEdit="1"/>
          </p:cNvSpPr>
          <p:nvPr/>
        </p:nvSpPr>
        <p:spPr bwMode="auto">
          <a:xfrm>
            <a:off x="2281238" y="152400"/>
            <a:ext cx="488156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2278063" y="1052736"/>
            <a:ext cx="4879975" cy="5652864"/>
            <a:chOff x="2278063" y="747713"/>
            <a:chExt cx="4879975" cy="5957887"/>
          </a:xfrm>
        </p:grpSpPr>
        <p:sp>
          <p:nvSpPr>
            <p:cNvPr id="2054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278063" y="3733800"/>
              <a:ext cx="48799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10"/>
            <p:cNvSpPr>
              <a:spLocks noChangeShapeType="1"/>
            </p:cNvSpPr>
            <p:nvPr/>
          </p:nvSpPr>
          <p:spPr bwMode="auto">
            <a:xfrm flipV="1">
              <a:off x="4713288" y="1023938"/>
              <a:ext cx="768350" cy="98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1"/>
            <p:cNvSpPr>
              <a:spLocks noChangeShapeType="1"/>
            </p:cNvSpPr>
            <p:nvPr/>
          </p:nvSpPr>
          <p:spPr bwMode="auto">
            <a:xfrm>
              <a:off x="4722813" y="2500313"/>
              <a:ext cx="758825" cy="1079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2"/>
            <p:cNvSpPr>
              <a:spLocks/>
            </p:cNvSpPr>
            <p:nvPr/>
          </p:nvSpPr>
          <p:spPr bwMode="auto">
            <a:xfrm>
              <a:off x="2947988" y="1003300"/>
              <a:ext cx="1774825" cy="1871662"/>
            </a:xfrm>
            <a:custGeom>
              <a:avLst/>
              <a:gdLst>
                <a:gd name="T0" fmla="*/ 2147483647 w 189"/>
                <a:gd name="T1" fmla="*/ 0 h 190"/>
                <a:gd name="T2" fmla="*/ 0 w 189"/>
                <a:gd name="T3" fmla="*/ 2147483647 h 190"/>
                <a:gd name="T4" fmla="*/ 2147483647 w 189"/>
                <a:gd name="T5" fmla="*/ 2147483647 h 190"/>
                <a:gd name="T6" fmla="*/ 2147483647 w 189"/>
                <a:gd name="T7" fmla="*/ 2147483647 h 190"/>
                <a:gd name="T8" fmla="*/ 2147483647 w 189"/>
                <a:gd name="T9" fmla="*/ 2147483647 h 190"/>
                <a:gd name="T10" fmla="*/ 2147483647 w 189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190"/>
                <a:gd name="T20" fmla="*/ 189 w 189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190">
                  <a:moveTo>
                    <a:pt x="38" y="0"/>
                  </a:moveTo>
                  <a:cubicBezTo>
                    <a:pt x="13" y="20"/>
                    <a:pt x="0" y="50"/>
                    <a:pt x="0" y="82"/>
                  </a:cubicBezTo>
                  <a:cubicBezTo>
                    <a:pt x="0" y="141"/>
                    <a:pt x="48" y="190"/>
                    <a:pt x="107" y="190"/>
                  </a:cubicBezTo>
                  <a:cubicBezTo>
                    <a:pt x="139" y="189"/>
                    <a:pt x="169" y="175"/>
                    <a:pt x="189" y="151"/>
                  </a:cubicBezTo>
                  <a:lnTo>
                    <a:pt x="107" y="8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3"/>
            <p:cNvSpPr>
              <a:spLocks/>
            </p:cNvSpPr>
            <p:nvPr/>
          </p:nvSpPr>
          <p:spPr bwMode="auto">
            <a:xfrm>
              <a:off x="3305176" y="747713"/>
              <a:ext cx="1408113" cy="1063625"/>
            </a:xfrm>
            <a:custGeom>
              <a:avLst/>
              <a:gdLst>
                <a:gd name="T0" fmla="*/ 2147483647 w 150"/>
                <a:gd name="T1" fmla="*/ 2147483647 h 108"/>
                <a:gd name="T2" fmla="*/ 2147483647 w 150"/>
                <a:gd name="T3" fmla="*/ 2147483647 h 108"/>
                <a:gd name="T4" fmla="*/ 0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08"/>
                <a:gd name="T17" fmla="*/ 150 w 150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08">
                  <a:moveTo>
                    <a:pt x="150" y="37"/>
                  </a:moveTo>
                  <a:cubicBezTo>
                    <a:pt x="129" y="14"/>
                    <a:pt x="100" y="1"/>
                    <a:pt x="69" y="1"/>
                  </a:cubicBezTo>
                  <a:cubicBezTo>
                    <a:pt x="44" y="0"/>
                    <a:pt x="19" y="9"/>
                    <a:pt x="0" y="26"/>
                  </a:cubicBezTo>
                  <a:lnTo>
                    <a:pt x="69" y="108"/>
                  </a:lnTo>
                  <a:lnTo>
                    <a:pt x="150" y="3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4"/>
            <p:cNvSpPr>
              <a:spLocks/>
            </p:cNvSpPr>
            <p:nvPr/>
          </p:nvSpPr>
          <p:spPr bwMode="auto">
            <a:xfrm>
              <a:off x="3952876" y="1111250"/>
              <a:ext cx="1012825" cy="1379537"/>
            </a:xfrm>
            <a:custGeom>
              <a:avLst/>
              <a:gdLst>
                <a:gd name="T0" fmla="*/ 2147483647 w 108"/>
                <a:gd name="T1" fmla="*/ 2147483647 h 140"/>
                <a:gd name="T2" fmla="*/ 2147483647 w 108"/>
                <a:gd name="T3" fmla="*/ 2147483647 h 140"/>
                <a:gd name="T4" fmla="*/ 2147483647 w 108"/>
                <a:gd name="T5" fmla="*/ 0 h 140"/>
                <a:gd name="T6" fmla="*/ 0 w 108"/>
                <a:gd name="T7" fmla="*/ 2147483647 h 140"/>
                <a:gd name="T8" fmla="*/ 2147483647 w 108"/>
                <a:gd name="T9" fmla="*/ 2147483647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0"/>
                <a:gd name="T17" fmla="*/ 108 w 108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0">
                  <a:moveTo>
                    <a:pt x="82" y="140"/>
                  </a:moveTo>
                  <a:cubicBezTo>
                    <a:pt x="99" y="121"/>
                    <a:pt x="108" y="96"/>
                    <a:pt x="108" y="71"/>
                  </a:cubicBezTo>
                  <a:cubicBezTo>
                    <a:pt x="108" y="45"/>
                    <a:pt x="98" y="20"/>
                    <a:pt x="81" y="0"/>
                  </a:cubicBezTo>
                  <a:lnTo>
                    <a:pt x="0" y="71"/>
                  </a:lnTo>
                  <a:lnTo>
                    <a:pt x="8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>
              <a:off x="5481638" y="1023938"/>
              <a:ext cx="741363" cy="492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>
              <a:off x="5481638" y="1516063"/>
              <a:ext cx="741363" cy="1092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>
              <a:off x="3767138" y="930275"/>
              <a:ext cx="5000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25%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(n=90)</a:t>
              </a:r>
              <a:endParaRPr lang="en-US" sz="1200" b="1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>
              <a:off x="5719763" y="1909763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67%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(n=55)</a:t>
              </a:r>
              <a:endParaRPr lang="en-US" sz="1200" b="1"/>
            </a:p>
          </p:txBody>
        </p:sp>
        <p:sp>
          <p:nvSpPr>
            <p:cNvPr id="2064" name="Rectangle 19"/>
            <p:cNvSpPr>
              <a:spLocks noChangeArrowheads="1"/>
            </p:cNvSpPr>
            <p:nvPr/>
          </p:nvSpPr>
          <p:spPr bwMode="auto">
            <a:xfrm>
              <a:off x="5684838" y="1066800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33%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(n=27)</a:t>
              </a:r>
              <a:endParaRPr lang="en-US" sz="1200" b="1"/>
            </a:p>
          </p:txBody>
        </p:sp>
        <p:sp>
          <p:nvSpPr>
            <p:cNvPr id="2065" name="Rectangle 20"/>
            <p:cNvSpPr>
              <a:spLocks noChangeArrowheads="1"/>
            </p:cNvSpPr>
            <p:nvPr/>
          </p:nvSpPr>
          <p:spPr bwMode="auto">
            <a:xfrm>
              <a:off x="3271838" y="1920875"/>
              <a:ext cx="5365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53%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(n=193)</a:t>
              </a:r>
              <a:endParaRPr lang="en-US" sz="1200" b="1"/>
            </a:p>
          </p:txBody>
        </p:sp>
        <p:sp>
          <p:nvSpPr>
            <p:cNvPr id="2066" name="Rectangle 21"/>
            <p:cNvSpPr>
              <a:spLocks noChangeArrowheads="1"/>
            </p:cNvSpPr>
            <p:nvPr/>
          </p:nvSpPr>
          <p:spPr bwMode="auto">
            <a:xfrm>
              <a:off x="4348163" y="1600200"/>
              <a:ext cx="4524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22%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(n=82)</a:t>
              </a:r>
            </a:p>
          </p:txBody>
        </p:sp>
        <p:sp>
          <p:nvSpPr>
            <p:cNvPr id="2067" name="Line 27"/>
            <p:cNvSpPr>
              <a:spLocks noChangeShapeType="1"/>
            </p:cNvSpPr>
            <p:nvPr/>
          </p:nvSpPr>
          <p:spPr bwMode="auto">
            <a:xfrm flipV="1">
              <a:off x="4733926" y="3568700"/>
              <a:ext cx="742950" cy="18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auto">
            <a:xfrm>
              <a:off x="4743451" y="5010150"/>
              <a:ext cx="733425" cy="198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9"/>
            <p:cNvSpPr>
              <a:spLocks/>
            </p:cNvSpPr>
            <p:nvPr/>
          </p:nvSpPr>
          <p:spPr bwMode="auto">
            <a:xfrm>
              <a:off x="2828926" y="3478213"/>
              <a:ext cx="1914525" cy="2008187"/>
            </a:xfrm>
            <a:custGeom>
              <a:avLst/>
              <a:gdLst>
                <a:gd name="T0" fmla="*/ 2147483647 w 201"/>
                <a:gd name="T1" fmla="*/ 0 h 202"/>
                <a:gd name="T2" fmla="*/ 0 w 201"/>
                <a:gd name="T3" fmla="*/ 2147483647 h 202"/>
                <a:gd name="T4" fmla="*/ 2147483647 w 201"/>
                <a:gd name="T5" fmla="*/ 2147483647 h 202"/>
                <a:gd name="T6" fmla="*/ 2147483647 w 201"/>
                <a:gd name="T7" fmla="*/ 2147483647 h 202"/>
                <a:gd name="T8" fmla="*/ 2147483647 w 201"/>
                <a:gd name="T9" fmla="*/ 2147483647 h 202"/>
                <a:gd name="T10" fmla="*/ 2147483647 w 201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202"/>
                <a:gd name="T20" fmla="*/ 201 w 201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202">
                  <a:moveTo>
                    <a:pt x="48" y="0"/>
                  </a:moveTo>
                  <a:cubicBezTo>
                    <a:pt x="18" y="20"/>
                    <a:pt x="0" y="54"/>
                    <a:pt x="0" y="91"/>
                  </a:cubicBezTo>
                  <a:cubicBezTo>
                    <a:pt x="0" y="152"/>
                    <a:pt x="49" y="202"/>
                    <a:pt x="110" y="202"/>
                  </a:cubicBezTo>
                  <a:cubicBezTo>
                    <a:pt x="147" y="201"/>
                    <a:pt x="181" y="183"/>
                    <a:pt x="201" y="153"/>
                  </a:cubicBezTo>
                  <a:lnTo>
                    <a:pt x="110" y="9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0"/>
            <p:cNvSpPr>
              <a:spLocks/>
            </p:cNvSpPr>
            <p:nvPr/>
          </p:nvSpPr>
          <p:spPr bwMode="auto">
            <a:xfrm>
              <a:off x="3286126" y="3279775"/>
              <a:ext cx="1447800" cy="1103312"/>
            </a:xfrm>
            <a:custGeom>
              <a:avLst/>
              <a:gdLst>
                <a:gd name="T0" fmla="*/ 2147483647 w 152"/>
                <a:gd name="T1" fmla="*/ 2147483647 h 111"/>
                <a:gd name="T2" fmla="*/ 2147483647 w 152"/>
                <a:gd name="T3" fmla="*/ 2147483647 h 111"/>
                <a:gd name="T4" fmla="*/ 0 w 152"/>
                <a:gd name="T5" fmla="*/ 2147483647 h 111"/>
                <a:gd name="T6" fmla="*/ 2147483647 w 152"/>
                <a:gd name="T7" fmla="*/ 2147483647 h 111"/>
                <a:gd name="T8" fmla="*/ 2147483647 w 152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111"/>
                <a:gd name="T17" fmla="*/ 152 w 152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111">
                  <a:moveTo>
                    <a:pt x="152" y="47"/>
                  </a:moveTo>
                  <a:cubicBezTo>
                    <a:pt x="131" y="18"/>
                    <a:pt x="98" y="1"/>
                    <a:pt x="62" y="1"/>
                  </a:cubicBezTo>
                  <a:cubicBezTo>
                    <a:pt x="40" y="0"/>
                    <a:pt x="18" y="7"/>
                    <a:pt x="0" y="20"/>
                  </a:cubicBezTo>
                  <a:lnTo>
                    <a:pt x="62" y="111"/>
                  </a:lnTo>
                  <a:lnTo>
                    <a:pt x="152" y="4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1"/>
            <p:cNvSpPr>
              <a:spLocks/>
            </p:cNvSpPr>
            <p:nvPr/>
          </p:nvSpPr>
          <p:spPr bwMode="auto">
            <a:xfrm>
              <a:off x="3876676" y="3748088"/>
              <a:ext cx="1057275" cy="1250950"/>
            </a:xfrm>
            <a:custGeom>
              <a:avLst/>
              <a:gdLst>
                <a:gd name="T0" fmla="*/ 2147483647 w 111"/>
                <a:gd name="T1" fmla="*/ 2147483647 h 126"/>
                <a:gd name="T2" fmla="*/ 2147483647 w 111"/>
                <a:gd name="T3" fmla="*/ 2147483647 h 126"/>
                <a:gd name="T4" fmla="*/ 2147483647 w 111"/>
                <a:gd name="T5" fmla="*/ 0 h 126"/>
                <a:gd name="T6" fmla="*/ 0 w 111"/>
                <a:gd name="T7" fmla="*/ 2147483647 h 126"/>
                <a:gd name="T8" fmla="*/ 2147483647 w 111"/>
                <a:gd name="T9" fmla="*/ 2147483647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26"/>
                <a:gd name="T17" fmla="*/ 111 w 111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26">
                  <a:moveTo>
                    <a:pt x="91" y="126"/>
                  </a:moveTo>
                  <a:cubicBezTo>
                    <a:pt x="104" y="108"/>
                    <a:pt x="111" y="86"/>
                    <a:pt x="111" y="64"/>
                  </a:cubicBezTo>
                  <a:cubicBezTo>
                    <a:pt x="111" y="41"/>
                    <a:pt x="103" y="19"/>
                    <a:pt x="90" y="0"/>
                  </a:cubicBezTo>
                  <a:lnTo>
                    <a:pt x="0" y="64"/>
                  </a:lnTo>
                  <a:lnTo>
                    <a:pt x="9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Rectangle 32"/>
            <p:cNvSpPr>
              <a:spLocks noChangeArrowheads="1"/>
            </p:cNvSpPr>
            <p:nvPr/>
          </p:nvSpPr>
          <p:spPr bwMode="auto">
            <a:xfrm>
              <a:off x="5476876" y="3568700"/>
              <a:ext cx="771525" cy="5064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3" name="Rectangle 33"/>
            <p:cNvSpPr>
              <a:spLocks noChangeArrowheads="1"/>
            </p:cNvSpPr>
            <p:nvPr/>
          </p:nvSpPr>
          <p:spPr bwMode="auto">
            <a:xfrm>
              <a:off x="5476876" y="4075113"/>
              <a:ext cx="771525" cy="11334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4" name="Rectangle 41"/>
            <p:cNvSpPr>
              <a:spLocks noChangeArrowheads="1"/>
            </p:cNvSpPr>
            <p:nvPr/>
          </p:nvSpPr>
          <p:spPr bwMode="auto">
            <a:xfrm>
              <a:off x="3727451" y="3581400"/>
              <a:ext cx="5000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25%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(n=90)</a:t>
              </a:r>
              <a:endParaRPr lang="en-US" sz="1200" b="1"/>
            </a:p>
          </p:txBody>
        </p:sp>
        <p:sp>
          <p:nvSpPr>
            <p:cNvPr id="2075" name="Rectangle 42"/>
            <p:cNvSpPr>
              <a:spLocks noChangeArrowheads="1"/>
            </p:cNvSpPr>
            <p:nvPr/>
          </p:nvSpPr>
          <p:spPr bwMode="auto">
            <a:xfrm>
              <a:off x="5717554" y="44196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69%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(n=49)</a:t>
              </a:r>
              <a:endParaRPr lang="en-US" sz="1200" b="1"/>
            </a:p>
          </p:txBody>
        </p:sp>
        <p:sp>
          <p:nvSpPr>
            <p:cNvPr id="2076" name="Rectangle 43"/>
            <p:cNvSpPr>
              <a:spLocks noChangeArrowheads="1"/>
            </p:cNvSpPr>
            <p:nvPr/>
          </p:nvSpPr>
          <p:spPr bwMode="auto">
            <a:xfrm>
              <a:off x="5717554" y="36576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31%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(n=22)</a:t>
              </a:r>
              <a:endParaRPr lang="en-US" sz="1200" b="1"/>
            </a:p>
          </p:txBody>
        </p:sp>
        <p:sp>
          <p:nvSpPr>
            <p:cNvPr id="2077" name="Rectangle 44"/>
            <p:cNvSpPr>
              <a:spLocks noChangeArrowheads="1"/>
            </p:cNvSpPr>
            <p:nvPr/>
          </p:nvSpPr>
          <p:spPr bwMode="auto">
            <a:xfrm>
              <a:off x="3229531" y="4572000"/>
              <a:ext cx="541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56%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(n=204)</a:t>
              </a:r>
              <a:endParaRPr lang="en-US" sz="1200" b="1"/>
            </a:p>
          </p:txBody>
        </p:sp>
        <p:sp>
          <p:nvSpPr>
            <p:cNvPr id="2078" name="Rectangle 45"/>
            <p:cNvSpPr>
              <a:spLocks noChangeArrowheads="1"/>
            </p:cNvSpPr>
            <p:nvPr/>
          </p:nvSpPr>
          <p:spPr bwMode="auto">
            <a:xfrm>
              <a:off x="4345954" y="4114800"/>
              <a:ext cx="4568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19%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(n=71)</a:t>
              </a:r>
            </a:p>
          </p:txBody>
        </p:sp>
        <p:sp>
          <p:nvSpPr>
            <p:cNvPr id="2079" name="Line 46"/>
            <p:cNvSpPr>
              <a:spLocks noChangeShapeType="1"/>
            </p:cNvSpPr>
            <p:nvPr/>
          </p:nvSpPr>
          <p:spPr bwMode="auto">
            <a:xfrm flipV="1">
              <a:off x="5613401" y="3657600"/>
              <a:ext cx="0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47"/>
            <p:cNvSpPr>
              <a:spLocks noChangeShapeType="1"/>
            </p:cNvSpPr>
            <p:nvPr/>
          </p:nvSpPr>
          <p:spPr bwMode="auto">
            <a:xfrm flipV="1">
              <a:off x="5600701" y="1092200"/>
              <a:ext cx="0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48"/>
            <p:cNvSpPr>
              <a:spLocks noChangeShapeType="1"/>
            </p:cNvSpPr>
            <p:nvPr/>
          </p:nvSpPr>
          <p:spPr bwMode="auto">
            <a:xfrm>
              <a:off x="5626101" y="1905000"/>
              <a:ext cx="0" cy="381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49"/>
            <p:cNvSpPr>
              <a:spLocks noChangeShapeType="1"/>
            </p:cNvSpPr>
            <p:nvPr/>
          </p:nvSpPr>
          <p:spPr bwMode="auto">
            <a:xfrm>
              <a:off x="5613401" y="4419600"/>
              <a:ext cx="0" cy="381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Text Box 51"/>
            <p:cNvSpPr txBox="1">
              <a:spLocks noChangeArrowheads="1"/>
            </p:cNvSpPr>
            <p:nvPr/>
          </p:nvSpPr>
          <p:spPr bwMode="auto">
            <a:xfrm>
              <a:off x="2895601" y="762000"/>
              <a:ext cx="304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</a:t>
              </a:r>
            </a:p>
          </p:txBody>
        </p:sp>
        <p:sp>
          <p:nvSpPr>
            <p:cNvPr id="2084" name="Text Box 52"/>
            <p:cNvSpPr txBox="1">
              <a:spLocks noChangeArrowheads="1"/>
            </p:cNvSpPr>
            <p:nvPr/>
          </p:nvSpPr>
          <p:spPr bwMode="auto">
            <a:xfrm>
              <a:off x="2895601" y="3306763"/>
              <a:ext cx="304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B</a:t>
              </a:r>
            </a:p>
          </p:txBody>
        </p:sp>
      </p:grpSp>
      <p:sp>
        <p:nvSpPr>
          <p:cNvPr id="2052" name="Rettangolo 1"/>
          <p:cNvSpPr>
            <a:spLocks noChangeArrowheads="1"/>
          </p:cNvSpPr>
          <p:nvPr/>
        </p:nvSpPr>
        <p:spPr bwMode="auto">
          <a:xfrm>
            <a:off x="1374775" y="101600"/>
            <a:ext cx="7007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/>
              <a:t>miRNA</a:t>
            </a:r>
            <a:r>
              <a:rPr lang="en-US" b="1" dirty="0"/>
              <a:t> expression pattern in small intestine of CD </a:t>
            </a:r>
            <a:r>
              <a:rPr lang="en-US" b="1" dirty="0" smtClean="0"/>
              <a:t>patients, Sacchetti &amp; Greco 2011</a:t>
            </a:r>
            <a:endParaRPr lang="it-IT" dirty="0"/>
          </a:p>
        </p:txBody>
      </p:sp>
      <p:sp>
        <p:nvSpPr>
          <p:cNvPr id="2053" name="Rettangolo 2"/>
          <p:cNvSpPr>
            <a:spLocks noChangeArrowheads="1"/>
          </p:cNvSpPr>
          <p:nvPr/>
        </p:nvSpPr>
        <p:spPr bwMode="auto">
          <a:xfrm>
            <a:off x="193675" y="5875338"/>
            <a:ext cx="8761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miRNA expression in the small intestine of patients with active CD (Panel A) and of CD patients on a GFD (Panel B). Data are expressed as percentage of miRNAs tested (n=365). White areas, miRNAs whose expression levels were similar in the two CD groups and controls; gray areas, miRNAs not expressed; black areas, miRNAs whose expression levels differed between CD patients and controls (up-regulated ↑(RQ≥2.0) or down-regulated ↓(RQ≤0.5)). </a:t>
            </a:r>
            <a:endParaRPr lang="it-IT" sz="1200"/>
          </a:p>
        </p:txBody>
      </p:sp>
      <p:sp>
        <p:nvSpPr>
          <p:cNvPr id="3" name="Fumetto 1 2"/>
          <p:cNvSpPr/>
          <p:nvPr/>
        </p:nvSpPr>
        <p:spPr>
          <a:xfrm>
            <a:off x="1115616" y="2165836"/>
            <a:ext cx="1512168" cy="686902"/>
          </a:xfrm>
          <a:prstGeom prst="wedgeRectCallout">
            <a:avLst>
              <a:gd name="adj1" fmla="val 77465"/>
              <a:gd name="adj2" fmla="val -122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Equal</a:t>
            </a:r>
            <a:r>
              <a:rPr lang="it-IT" dirty="0" smtClean="0"/>
              <a:t> to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38" name="Fumetto 1 37"/>
          <p:cNvSpPr/>
          <p:nvPr/>
        </p:nvSpPr>
        <p:spPr>
          <a:xfrm>
            <a:off x="949612" y="4497154"/>
            <a:ext cx="1512168" cy="534502"/>
          </a:xfrm>
          <a:prstGeom prst="wedgeRectCallout">
            <a:avLst>
              <a:gd name="adj1" fmla="val 77465"/>
              <a:gd name="adj2" fmla="val -122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Equal</a:t>
            </a:r>
            <a:r>
              <a:rPr lang="it-IT" dirty="0" smtClean="0"/>
              <a:t> to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39" name="Fumetto 1 38"/>
          <p:cNvSpPr/>
          <p:nvPr/>
        </p:nvSpPr>
        <p:spPr>
          <a:xfrm>
            <a:off x="6757913" y="5028522"/>
            <a:ext cx="1512168" cy="534502"/>
          </a:xfrm>
          <a:prstGeom prst="wedgeRectCallout">
            <a:avLst>
              <a:gd name="adj1" fmla="val -179946"/>
              <a:gd name="adj2" fmla="val -1268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40" name="Fumetto 1 39"/>
          <p:cNvSpPr/>
          <p:nvPr/>
        </p:nvSpPr>
        <p:spPr>
          <a:xfrm>
            <a:off x="6367464" y="1991980"/>
            <a:ext cx="1512168" cy="534502"/>
          </a:xfrm>
          <a:prstGeom prst="wedgeRectCallout">
            <a:avLst>
              <a:gd name="adj1" fmla="val -144441"/>
              <a:gd name="adj2" fmla="val -405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41" name="Fumetto 1 40"/>
          <p:cNvSpPr/>
          <p:nvPr/>
        </p:nvSpPr>
        <p:spPr>
          <a:xfrm>
            <a:off x="1613856" y="3040753"/>
            <a:ext cx="1512168" cy="534502"/>
          </a:xfrm>
          <a:prstGeom prst="wedgeRectCallout">
            <a:avLst>
              <a:gd name="adj1" fmla="val 86896"/>
              <a:gd name="adj2" fmla="val 599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Not </a:t>
            </a:r>
            <a:r>
              <a:rPr lang="it-IT" dirty="0" err="1" smtClean="0"/>
              <a:t>expressed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408205"/>
            <a:ext cx="1650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Active CD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395080" y="3817757"/>
            <a:ext cx="1650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On GF </a:t>
            </a:r>
            <a:r>
              <a:rPr lang="it-IT" dirty="0" err="1" smtClean="0"/>
              <a:t>Diet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9450" y="1065213"/>
            <a:ext cx="8229600" cy="3125787"/>
          </a:xfrm>
        </p:spPr>
      </p:pic>
      <p:sp>
        <p:nvSpPr>
          <p:cNvPr id="35842" name="Rettangolo 4"/>
          <p:cNvSpPr>
            <a:spLocks noChangeArrowheads="1"/>
          </p:cNvSpPr>
          <p:nvPr/>
        </p:nvSpPr>
        <p:spPr bwMode="auto">
          <a:xfrm>
            <a:off x="38100" y="4643446"/>
            <a:ext cx="9105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miR-449a putative target genes with most favorable context score, selected by bioinformatics, were sorted into pathways using GOTM (http://bioinfo.vanderbilt.edu/webgestalt/) and then combined into functional groups. </a:t>
            </a:r>
            <a:endParaRPr lang="it-IT" sz="1200" dirty="0"/>
          </a:p>
          <a:p>
            <a:r>
              <a:rPr lang="en-US" sz="2000" dirty="0"/>
              <a:t>In each functional group are reported the genes belonging to NOTCH pathway/total gene number. </a:t>
            </a:r>
            <a:endParaRPr lang="it-IT" sz="2000" dirty="0"/>
          </a:p>
        </p:txBody>
      </p:sp>
      <p:sp>
        <p:nvSpPr>
          <p:cNvPr id="35843" name="Rettangolo 5"/>
          <p:cNvSpPr>
            <a:spLocks noChangeArrowheads="1"/>
          </p:cNvSpPr>
          <p:nvPr/>
        </p:nvSpPr>
        <p:spPr bwMode="auto">
          <a:xfrm>
            <a:off x="928688" y="150813"/>
            <a:ext cx="7986712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err="1" smtClean="0"/>
              <a:t>microRNA</a:t>
            </a:r>
            <a:r>
              <a:rPr lang="en-GB" sz="2400" b="1" dirty="0" smtClean="0"/>
              <a:t> </a:t>
            </a:r>
            <a:r>
              <a:rPr lang="en-GB" sz="2400" b="1" dirty="0"/>
              <a:t>449 </a:t>
            </a:r>
            <a:r>
              <a:rPr lang="en-GB" sz="2400" b="1" dirty="0" smtClean="0"/>
              <a:t>is  </a:t>
            </a:r>
            <a:r>
              <a:rPr lang="en-GB" sz="2400" b="1" dirty="0"/>
              <a:t>55 volte </a:t>
            </a:r>
            <a:r>
              <a:rPr lang="en-GB" sz="2400" b="1" dirty="0" smtClean="0"/>
              <a:t>higher in </a:t>
            </a:r>
            <a:r>
              <a:rPr lang="en-GB" sz="2400" b="1" dirty="0" err="1" smtClean="0"/>
              <a:t>celiacs</a:t>
            </a:r>
            <a:r>
              <a:rPr lang="en-GB" sz="2400" b="1" dirty="0" smtClean="0"/>
              <a:t> versus  controls </a:t>
            </a:r>
            <a:endParaRPr lang="it-IT" sz="24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7029" y="1517659"/>
            <a:ext cx="8229600" cy="31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jonlieffmd.com/wp-content/uploads/2013/01/lncRNA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7439025" cy="3733800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 I long non </a:t>
            </a:r>
            <a:r>
              <a:rPr lang="it-IT" sz="2800" dirty="0" err="1" smtClean="0"/>
              <a:t>coding</a:t>
            </a:r>
            <a:r>
              <a:rPr lang="it-IT" sz="2800" dirty="0" smtClean="0"/>
              <a:t> RNA hanno un ruolo chiave, specifico per tessuto, nel modulare la Espressione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88224" y="450912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Epigenetic</a:t>
            </a:r>
            <a:r>
              <a:rPr lang="it-IT" dirty="0" smtClean="0"/>
              <a:t> </a:t>
            </a:r>
            <a:r>
              <a:rPr lang="it-IT" dirty="0" err="1" smtClean="0"/>
              <a:t>regulator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INF </a:t>
            </a:r>
            <a:r>
              <a:rPr lang="it-IT" dirty="0" err="1" smtClean="0"/>
              <a:t>expression</a:t>
            </a:r>
            <a:r>
              <a:rPr lang="it-IT" dirty="0" smtClean="0"/>
              <a:t> : </a:t>
            </a:r>
            <a:r>
              <a:rPr lang="it-IT" dirty="0" err="1" smtClean="0"/>
              <a:t>susceptibility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infections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funzione dell’ HLA</a:t>
            </a:r>
          </a:p>
        </p:txBody>
      </p:sp>
      <p:pic>
        <p:nvPicPr>
          <p:cNvPr id="10243" name="Picture 8" descr="tCellsAndH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4419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563888" y="4875213"/>
            <a:ext cx="4176713" cy="14366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dirty="0"/>
              <a:t>L’ HLA di  Classe I presenta antigeni presenti nella cellula (Self)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600" dirty="0"/>
              <a:t>L’ HLA di Classe II presenta antigeni presenti fuori dalla superficie cellulare (Non Self)</a:t>
            </a:r>
          </a:p>
        </p:txBody>
      </p:sp>
      <p:pic>
        <p:nvPicPr>
          <p:cNvPr id="10245" name="Picture 11" descr="ab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857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44463"/>
            <a:ext cx="1235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1"/>
          <p:cNvSpPr txBox="1">
            <a:spLocks noChangeArrowheads="1"/>
          </p:cNvSpPr>
          <p:nvPr/>
        </p:nvSpPr>
        <p:spPr bwMode="auto">
          <a:xfrm>
            <a:off x="538163" y="1123950"/>
            <a:ext cx="813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Long Non 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Coding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RNA: gene-</a:t>
            </a: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expression</a:t>
            </a:r>
            <a:endParaRPr lang="it-IT" altLang="it-IT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asellaDiTesto 1"/>
          <p:cNvSpPr txBox="1">
            <a:spLocks noChangeArrowheads="1"/>
          </p:cNvSpPr>
          <p:nvPr/>
        </p:nvSpPr>
        <p:spPr bwMode="auto">
          <a:xfrm>
            <a:off x="250825" y="76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PROGRESS REPORT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GRANT 007_FC_2017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7225"/>
            <a:ext cx="22717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DEE4F6-4B8A-084D-AAF7-6ECFE2E73E20}"/>
              </a:ext>
            </a:extLst>
          </p:cNvPr>
          <p:cNvSpPr txBox="1"/>
          <p:nvPr/>
        </p:nvSpPr>
        <p:spPr>
          <a:xfrm>
            <a:off x="-71438" y="1500188"/>
            <a:ext cx="1728788" cy="36933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AC007220.1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LINC01890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CCDC26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LINC02435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chemeClr val="tx2"/>
                </a:solidFill>
              </a:rPr>
              <a:t>AL080284.1</a:t>
            </a:r>
          </a:p>
          <a:p>
            <a:pPr algn="just">
              <a:defRPr/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it-IT" dirty="0">
                <a:solidFill>
                  <a:srgbClr val="00B050"/>
                </a:solidFill>
              </a:rPr>
              <a:t>6.  AL139246.5  </a:t>
            </a:r>
          </a:p>
          <a:p>
            <a:pPr algn="just">
              <a:defRPr/>
            </a:pPr>
            <a:r>
              <a:rPr lang="it-IT" dirty="0">
                <a:solidFill>
                  <a:srgbClr val="00B050"/>
                </a:solidFill>
              </a:rPr>
              <a:t> </a:t>
            </a:r>
          </a:p>
          <a:p>
            <a:pPr marL="342900" indent="-342900" algn="just">
              <a:buFontTx/>
              <a:buAutoNum type="arabicPeriod" startAt="7"/>
              <a:defRPr/>
            </a:pPr>
            <a:r>
              <a:rPr lang="it-IT" b="1" dirty="0" smtClean="0">
                <a:solidFill>
                  <a:srgbClr val="FF0000"/>
                </a:solidFill>
              </a:rPr>
              <a:t>LINC01882</a:t>
            </a:r>
            <a:endParaRPr lang="it-IT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it-IT" b="1" dirty="0">
                <a:solidFill>
                  <a:srgbClr val="FF0000"/>
                </a:solidFill>
              </a:rPr>
              <a:t>(AP005482.1)</a:t>
            </a:r>
          </a:p>
          <a:p>
            <a:pPr algn="just">
              <a:defRPr/>
            </a:pPr>
            <a:endParaRPr lang="it-IT" dirty="0"/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8575"/>
            <a:ext cx="2179637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A2D83BFD-ADA0-C64D-BC18-45CC44376F21}"/>
              </a:ext>
            </a:extLst>
          </p:cNvPr>
          <p:cNvSpPr/>
          <p:nvPr/>
        </p:nvSpPr>
        <p:spPr>
          <a:xfrm>
            <a:off x="1500188" y="1643063"/>
            <a:ext cx="431800" cy="12604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17" name="CasellaDiTesto 5"/>
          <p:cNvSpPr txBox="1">
            <a:spLocks noChangeArrowheads="1"/>
          </p:cNvSpPr>
          <p:nvPr/>
        </p:nvSpPr>
        <p:spPr bwMode="auto">
          <a:xfrm>
            <a:off x="2000250" y="2071688"/>
            <a:ext cx="247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No expression in intestinal cells</a:t>
            </a:r>
          </a:p>
        </p:txBody>
      </p:sp>
      <p:sp>
        <p:nvSpPr>
          <p:cNvPr id="17418" name="CasellaDiTesto 6"/>
          <p:cNvSpPr txBox="1">
            <a:spLocks noChangeArrowheads="1"/>
          </p:cNvSpPr>
          <p:nvPr/>
        </p:nvSpPr>
        <p:spPr bwMode="auto">
          <a:xfrm>
            <a:off x="1857375" y="2928938"/>
            <a:ext cx="1714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Equally  expressed in CD and CTR , both in EP and in LP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3D4C4FD-BA88-E543-9CBF-FFB77D0B495B}"/>
              </a:ext>
            </a:extLst>
          </p:cNvPr>
          <p:cNvCxnSpPr>
            <a:cxnSpLocks/>
          </p:cNvCxnSpPr>
          <p:nvPr/>
        </p:nvCxnSpPr>
        <p:spPr>
          <a:xfrm>
            <a:off x="1428750" y="3357563"/>
            <a:ext cx="46672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8EE89F0-22C8-0D46-A6A2-6635AD0DCA3E}"/>
              </a:ext>
            </a:extLst>
          </p:cNvPr>
          <p:cNvCxnSpPr/>
          <p:nvPr/>
        </p:nvCxnSpPr>
        <p:spPr>
          <a:xfrm>
            <a:off x="1428750" y="4729163"/>
            <a:ext cx="4397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21" name="CasellaDiTesto 14"/>
          <p:cNvSpPr txBox="1">
            <a:spLocks noChangeArrowheads="1"/>
          </p:cNvSpPr>
          <p:nvPr/>
        </p:nvSpPr>
        <p:spPr bwMode="auto">
          <a:xfrm>
            <a:off x="1928813" y="4043363"/>
            <a:ext cx="200025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 b="1"/>
              <a:t>Differentially espressed in CD vs CTR, in </a:t>
            </a:r>
            <a:r>
              <a:rPr lang="it-IT" altLang="it-IT" sz="1400" b="1" i="1"/>
              <a:t>lamina propria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400"/>
              <a:t>The  gene expression  analysis in epithelium  is not avaible because </a:t>
            </a:r>
            <a:r>
              <a:rPr lang="en-US" altLang="it-IT" sz="1400"/>
              <a:t>it is not detectable.</a:t>
            </a:r>
            <a:endParaRPr lang="it-IT" altLang="it-IT" sz="140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43163"/>
            <a:ext cx="22240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839EA500-7EB1-C14E-8477-2B175E323847}"/>
              </a:ext>
            </a:extLst>
          </p:cNvPr>
          <p:cNvGraphicFramePr>
            <a:graphicFrameLocks noGrp="1"/>
          </p:cNvGraphicFramePr>
          <p:nvPr/>
        </p:nvGraphicFramePr>
        <p:xfrm>
          <a:off x="642938" y="5705475"/>
          <a:ext cx="4429125" cy="338140"/>
        </p:xfrm>
        <a:graphic>
          <a:graphicData uri="http://schemas.openxmlformats.org/drawingml/2006/table">
            <a:tbl>
              <a:tblPr/>
              <a:tblGrid>
                <a:gridCol w="45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0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LOCI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CHR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START (hg19)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END(hg19)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Genes*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Disease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LincRNAs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eQTLs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18p11.21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18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12773338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13372192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PTPN2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CeD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, 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latin typeface="Calibri (Body)"/>
                        </a:rPr>
                        <a:t>CD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latin typeface="Calibri (Body)"/>
                        </a:rPr>
                        <a:t>, T1D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latin typeface="Calibri (Body)"/>
                        </a:rPr>
                        <a:t> AP005482.1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9C0006"/>
                          </a:solidFill>
                          <a:latin typeface="Calibri (Body)"/>
                        </a:rPr>
                        <a:t>Yes</a:t>
                      </a:r>
                    </a:p>
                  </a:txBody>
                  <a:tcPr marL="5680" marR="5680" marT="5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7417" grpId="0"/>
      <p:bldP spid="17418" grpId="0"/>
      <p:bldP spid="174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44463"/>
            <a:ext cx="100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1"/>
          <p:cNvSpPr txBox="1">
            <a:spLocks noChangeArrowheads="1"/>
          </p:cNvSpPr>
          <p:nvPr/>
        </p:nvSpPr>
        <p:spPr bwMode="auto">
          <a:xfrm>
            <a:off x="257434" y="298692"/>
            <a:ext cx="8137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Linc01882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lncRNA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expression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 </a:t>
            </a: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intestinal</a:t>
            </a:r>
            <a:r>
              <a:rPr lang="it-IT" alt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mucosa </a:t>
            </a:r>
            <a:endParaRPr lang="it-IT" altLang="it-IT" sz="28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4388" y="1341438"/>
            <a:ext cx="2441575" cy="4681537"/>
          </a:xfrm>
          <a:noFill/>
        </p:spPr>
      </p:pic>
      <p:sp>
        <p:nvSpPr>
          <p:cNvPr id="24582" name="Rettangolo 19"/>
          <p:cNvSpPr>
            <a:spLocks noChangeArrowheads="1"/>
          </p:cNvSpPr>
          <p:nvPr/>
        </p:nvSpPr>
        <p:spPr bwMode="auto">
          <a:xfrm>
            <a:off x="4275138" y="3141663"/>
            <a:ext cx="1233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Active CD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probe </a:t>
            </a:r>
            <a:endParaRPr lang="it-IT" altLang="it-IT" sz="1400"/>
          </a:p>
        </p:txBody>
      </p:sp>
      <p:grpSp>
        <p:nvGrpSpPr>
          <p:cNvPr id="4" name="Gruppo 32"/>
          <p:cNvGrpSpPr>
            <a:grpSpLocks/>
          </p:cNvGrpSpPr>
          <p:nvPr/>
        </p:nvGrpSpPr>
        <p:grpSpPr bwMode="auto">
          <a:xfrm>
            <a:off x="4500563" y="6099175"/>
            <a:ext cx="714375" cy="569913"/>
            <a:chOff x="4143372" y="5000637"/>
            <a:chExt cx="714380" cy="569792"/>
          </a:xfrm>
        </p:grpSpPr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916FE9BB-203A-6D4C-97F8-34DA49F168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43372" y="5072060"/>
              <a:ext cx="571504" cy="498369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92930FEF-1269-7C40-A941-87E3180A3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4876" y="5000637"/>
              <a:ext cx="142876" cy="569792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A0FB44A-9161-D04E-8EF9-FF107B1E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310313"/>
            <a:ext cx="1341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050" b="1" dirty="0"/>
              <a:t>(10-15 </a:t>
            </a:r>
            <a:r>
              <a:rPr lang="it-IT" altLang="it-IT" sz="1050" b="1" dirty="0" err="1"/>
              <a:t>dots</a:t>
            </a:r>
            <a:r>
              <a:rPr lang="it-IT" altLang="it-IT" sz="1050" b="1" dirty="0"/>
              <a:t>/</a:t>
            </a:r>
            <a:r>
              <a:rPr lang="it-IT" altLang="it-IT" sz="1050" b="1" dirty="0" err="1"/>
              <a:t>cells</a:t>
            </a:r>
            <a:r>
              <a:rPr lang="it-IT" altLang="it-IT" sz="1050" b="1" dirty="0"/>
              <a:t>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050" b="1" dirty="0"/>
              <a:t>100% </a:t>
            </a:r>
            <a:r>
              <a:rPr lang="it-IT" altLang="it-IT" sz="1050" b="1" dirty="0" err="1"/>
              <a:t>analysed</a:t>
            </a:r>
            <a:r>
              <a:rPr lang="it-IT" altLang="it-IT" sz="1050" b="1" dirty="0"/>
              <a:t> </a:t>
            </a:r>
            <a:r>
              <a:rPr lang="it-IT" altLang="it-IT" sz="1050" b="1" dirty="0" err="1"/>
              <a:t>cells</a:t>
            </a:r>
            <a:endParaRPr lang="it-IT" altLang="it-IT" sz="1050" b="1" dirty="0"/>
          </a:p>
        </p:txBody>
      </p:sp>
      <p:pic>
        <p:nvPicPr>
          <p:cNvPr id="24585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68413"/>
            <a:ext cx="25765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6950" r="15164" b="10030"/>
          <a:stretch>
            <a:fillRect/>
          </a:stretch>
        </p:blipFill>
        <p:spPr bwMode="auto">
          <a:xfrm>
            <a:off x="6523038" y="1254125"/>
            <a:ext cx="25860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o 32"/>
          <p:cNvGrpSpPr>
            <a:grpSpLocks/>
          </p:cNvGrpSpPr>
          <p:nvPr/>
        </p:nvGrpSpPr>
        <p:grpSpPr bwMode="auto">
          <a:xfrm>
            <a:off x="7667625" y="5516563"/>
            <a:ext cx="441325" cy="592137"/>
            <a:chOff x="4354264" y="5141048"/>
            <a:chExt cx="440152" cy="591043"/>
          </a:xfrm>
        </p:grpSpPr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CDA5FF17-78A2-4742-A070-FC84218F3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4264" y="5141048"/>
              <a:ext cx="250158" cy="576782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823B6E76-52B9-E142-8709-E35E7CEAF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755" y="5141048"/>
              <a:ext cx="183661" cy="591043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8" name="CasellaDiTesto 12"/>
          <p:cNvSpPr txBox="1">
            <a:spLocks noChangeArrowheads="1"/>
          </p:cNvSpPr>
          <p:nvPr/>
        </p:nvSpPr>
        <p:spPr bwMode="auto">
          <a:xfrm>
            <a:off x="4275138" y="61420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614" name="CasellaDiTesto 9"/>
          <p:cNvSpPr txBox="1">
            <a:spLocks noChangeArrowheads="1"/>
          </p:cNvSpPr>
          <p:nvPr/>
        </p:nvSpPr>
        <p:spPr bwMode="auto">
          <a:xfrm>
            <a:off x="1835150" y="5399088"/>
            <a:ext cx="1222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/>
              <a:t>(&lt;1dot/10cells)</a:t>
            </a:r>
          </a:p>
        </p:txBody>
      </p:sp>
      <p:sp>
        <p:nvSpPr>
          <p:cNvPr id="24590" name="Rettangolo 13"/>
          <p:cNvSpPr>
            <a:spLocks noChangeArrowheads="1"/>
          </p:cNvSpPr>
          <p:nvPr/>
        </p:nvSpPr>
        <p:spPr bwMode="auto">
          <a:xfrm>
            <a:off x="900113" y="3116263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CTR </a:t>
            </a:r>
            <a:r>
              <a:rPr lang="it-IT" altLang="it-IT" sz="11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probe</a:t>
            </a:r>
            <a:endParaRPr lang="it-IT" altLang="it-IT" sz="1100"/>
          </a:p>
        </p:txBody>
      </p:sp>
      <p:sp>
        <p:nvSpPr>
          <p:cNvPr id="24612" name="CasellaDiTesto 12"/>
          <p:cNvSpPr txBox="1">
            <a:spLocks noChangeArrowheads="1"/>
          </p:cNvSpPr>
          <p:nvPr/>
        </p:nvSpPr>
        <p:spPr bwMode="auto">
          <a:xfrm>
            <a:off x="8108950" y="5646738"/>
            <a:ext cx="1000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/>
              <a:t>(1-3 dot/cells)</a:t>
            </a:r>
            <a:endParaRPr lang="it-IT" altLang="it-IT" sz="1200" b="1"/>
          </a:p>
        </p:txBody>
      </p:sp>
      <p:sp>
        <p:nvSpPr>
          <p:cNvPr id="24592" name="Rettangolo 14"/>
          <p:cNvSpPr>
            <a:spLocks noChangeArrowheads="1"/>
          </p:cNvSpPr>
          <p:nvPr/>
        </p:nvSpPr>
        <p:spPr bwMode="auto">
          <a:xfrm>
            <a:off x="6692900" y="3182938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/>
              <a:t>Gluten free diet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Linc01882 prob</a:t>
            </a:r>
            <a:r>
              <a:rPr lang="it-IT" altLang="it-IT" sz="1200" b="1"/>
              <a:t>e</a:t>
            </a:r>
          </a:p>
        </p:txBody>
      </p:sp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213100"/>
            <a:ext cx="317817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4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4614" grpId="0" animBg="1"/>
      <p:bldP spid="246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9244" y="145257"/>
            <a:ext cx="43475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1"/>
          <p:cNvSpPr txBox="1">
            <a:spLocks noChangeArrowheads="1"/>
          </p:cNvSpPr>
          <p:nvPr/>
        </p:nvSpPr>
        <p:spPr bwMode="auto">
          <a:xfrm>
            <a:off x="285750" y="559113"/>
            <a:ext cx="8137525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Bioinformatic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Analysis of </a:t>
            </a:r>
            <a:r>
              <a:rPr lang="it-IT" altLang="it-IT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genes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target of Linc01882 </a:t>
            </a:r>
            <a:endParaRPr lang="it-IT" altLang="it-IT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ttangolo 8"/>
          <p:cNvSpPr>
            <a:spLocks noChangeArrowheads="1"/>
          </p:cNvSpPr>
          <p:nvPr/>
        </p:nvSpPr>
        <p:spPr bwMode="auto">
          <a:xfrm>
            <a:off x="285750" y="1785938"/>
            <a:ext cx="4857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/>
            </a:r>
            <a:br>
              <a:rPr lang="it-IT" altLang="it-IT" sz="1800"/>
            </a:b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Toll-like receptor signaling pathway 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0" name="Rettangolo 9"/>
          <p:cNvSpPr>
            <a:spLocks noChangeArrowheads="1"/>
          </p:cNvSpPr>
          <p:nvPr/>
        </p:nvSpPr>
        <p:spPr bwMode="auto">
          <a:xfrm>
            <a:off x="714375" y="49291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6631" name="Rettangolo 10"/>
          <p:cNvSpPr>
            <a:spLocks noChangeArrowheads="1"/>
          </p:cNvSpPr>
          <p:nvPr/>
        </p:nvSpPr>
        <p:spPr bwMode="auto">
          <a:xfrm>
            <a:off x="642938" y="54292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/>
            </a:r>
            <a:br>
              <a:rPr lang="it-IT" altLang="it-IT" sz="1800"/>
            </a:br>
            <a:endParaRPr lang="it-IT" altLang="it-IT" sz="1800"/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341438"/>
            <a:ext cx="82867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nettore 12">
            <a:extLst>
              <a:ext uri="{FF2B5EF4-FFF2-40B4-BE49-F238E27FC236}">
                <a16:creationId xmlns:a16="http://schemas.microsoft.com/office/drawing/2014/main" id="{469FECC7-BFCC-284F-89F4-DF80ACB6126B}"/>
              </a:ext>
            </a:extLst>
          </p:cNvPr>
          <p:cNvSpPr/>
          <p:nvPr/>
        </p:nvSpPr>
        <p:spPr>
          <a:xfrm>
            <a:off x="142875" y="3714750"/>
            <a:ext cx="142875" cy="14287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4" name="Rettangolo 13"/>
          <p:cNvSpPr>
            <a:spLocks noChangeArrowheads="1"/>
          </p:cNvSpPr>
          <p:nvPr/>
        </p:nvSpPr>
        <p:spPr bwMode="auto">
          <a:xfrm>
            <a:off x="285750" y="2214563"/>
            <a:ext cx="234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TNF signaling pathway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tx2"/>
                </a:solidFill>
              </a:rPr>
              <a:t> </a:t>
            </a:r>
            <a:endParaRPr lang="it-IT" altLang="it-IT" sz="1800">
              <a:solidFill>
                <a:schemeClr val="tx2"/>
              </a:solidFill>
            </a:endParaRPr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633A4CAD-CF2E-0643-A28C-226E643381F1}"/>
              </a:ext>
            </a:extLst>
          </p:cNvPr>
          <p:cNvSpPr/>
          <p:nvPr/>
        </p:nvSpPr>
        <p:spPr>
          <a:xfrm>
            <a:off x="142875" y="2357438"/>
            <a:ext cx="142875" cy="14287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6" name="Rettangolo 15"/>
          <p:cNvSpPr>
            <a:spLocks noChangeArrowheads="1"/>
          </p:cNvSpPr>
          <p:nvPr/>
        </p:nvSpPr>
        <p:spPr bwMode="auto">
          <a:xfrm>
            <a:off x="142875" y="26431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  </a:t>
            </a:r>
            <a:r>
              <a:rPr lang="it-IT" altLang="it-IT" sz="1800">
                <a:solidFill>
                  <a:schemeClr val="tx2"/>
                </a:solidFill>
              </a:rPr>
              <a:t>Signaling by Interleukins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2"/>
                </a:solidFill>
              </a:rPr>
              <a:t/>
            </a:r>
            <a:br>
              <a:rPr lang="it-IT" altLang="it-IT" sz="1800">
                <a:solidFill>
                  <a:schemeClr val="tx2"/>
                </a:solidFill>
              </a:rPr>
            </a:br>
            <a:r>
              <a:rPr lang="it-IT" altLang="it-IT" sz="1800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17" name="Connettore 16">
            <a:extLst>
              <a:ext uri="{FF2B5EF4-FFF2-40B4-BE49-F238E27FC236}">
                <a16:creationId xmlns:a16="http://schemas.microsoft.com/office/drawing/2014/main" id="{490F271D-2E57-2C44-9C4F-86D6DC053D35}"/>
              </a:ext>
            </a:extLst>
          </p:cNvPr>
          <p:cNvSpPr/>
          <p:nvPr/>
        </p:nvSpPr>
        <p:spPr>
          <a:xfrm>
            <a:off x="142875" y="3286125"/>
            <a:ext cx="142875" cy="142875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onnettore 17">
            <a:extLst>
              <a:ext uri="{FF2B5EF4-FFF2-40B4-BE49-F238E27FC236}">
                <a16:creationId xmlns:a16="http://schemas.microsoft.com/office/drawing/2014/main" id="{BC83A78F-1E76-1946-9EBE-ED1EB2CD2699}"/>
              </a:ext>
            </a:extLst>
          </p:cNvPr>
          <p:cNvSpPr/>
          <p:nvPr/>
        </p:nvSpPr>
        <p:spPr>
          <a:xfrm>
            <a:off x="142875" y="2786063"/>
            <a:ext cx="142875" cy="142875"/>
          </a:xfrm>
          <a:prstGeom prst="flowChartConnector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9" name="Rettangolo 18"/>
          <p:cNvSpPr>
            <a:spLocks noChangeArrowheads="1"/>
          </p:cNvSpPr>
          <p:nvPr/>
        </p:nvSpPr>
        <p:spPr bwMode="auto">
          <a:xfrm>
            <a:off x="285750" y="3571875"/>
            <a:ext cx="269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  <a:r>
              <a:rPr lang="it-IT" altLang="it-IT" sz="1800">
                <a:solidFill>
                  <a:schemeClr val="tx2"/>
                </a:solidFill>
              </a:rPr>
              <a:t>Cellular response to stress </a:t>
            </a:r>
          </a:p>
        </p:txBody>
      </p:sp>
      <p:sp>
        <p:nvSpPr>
          <p:cNvPr id="19472" name="CasellaDiTesto 19"/>
          <p:cNvSpPr txBox="1">
            <a:spLocks noChangeArrowheads="1"/>
          </p:cNvSpPr>
          <p:nvPr/>
        </p:nvSpPr>
        <p:spPr bwMode="auto">
          <a:xfrm>
            <a:off x="355600" y="4575175"/>
            <a:ext cx="8718550" cy="1662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it-IT" sz="1800">
                <a:solidFill>
                  <a:schemeClr val="tx2"/>
                </a:solidFill>
              </a:rPr>
              <a:t>We identified a long non-coding  RNA  </a:t>
            </a:r>
            <a:r>
              <a:rPr lang="en-US" altLang="it-IT" sz="1800" b="1">
                <a:solidFill>
                  <a:schemeClr val="tx2"/>
                </a:solidFill>
              </a:rPr>
              <a:t>(Linc01882</a:t>
            </a:r>
            <a:r>
              <a:rPr lang="en-US" altLang="it-IT" sz="1800">
                <a:solidFill>
                  <a:schemeClr val="tx2"/>
                </a:solidFill>
              </a:rPr>
              <a:t>)  that could allow us to discriminate between CD and CTR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it-IT" sz="1800">
                <a:solidFill>
                  <a:schemeClr val="tx2"/>
                </a:solidFill>
              </a:rPr>
              <a:t>We characterized the expression of Linc01882 in intestinal mucosa and we highlighted the molecular </a:t>
            </a:r>
            <a:r>
              <a:rPr lang="en-US" altLang="it-IT" sz="1800" u="sng">
                <a:solidFill>
                  <a:schemeClr val="tx2"/>
                </a:solidFill>
              </a:rPr>
              <a:t>pathways</a:t>
            </a:r>
            <a:r>
              <a:rPr lang="en-US" altLang="it-IT" sz="1800">
                <a:solidFill>
                  <a:schemeClr val="tx2"/>
                </a:solidFill>
              </a:rPr>
              <a:t> in which it’s involved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200"/>
          </a:p>
        </p:txBody>
      </p:sp>
      <p:sp>
        <p:nvSpPr>
          <p:cNvPr id="25" name="Freccia a sinistra 24">
            <a:extLst>
              <a:ext uri="{FF2B5EF4-FFF2-40B4-BE49-F238E27FC236}">
                <a16:creationId xmlns:a16="http://schemas.microsoft.com/office/drawing/2014/main" id="{C806BA8E-4FED-AB46-AB26-7C8B975BB893}"/>
              </a:ext>
            </a:extLst>
          </p:cNvPr>
          <p:cNvSpPr/>
          <p:nvPr/>
        </p:nvSpPr>
        <p:spPr>
          <a:xfrm>
            <a:off x="7500938" y="1484313"/>
            <a:ext cx="500062" cy="142875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CE349AD-FA13-9346-8F66-A603DF5AFC4D}"/>
              </a:ext>
            </a:extLst>
          </p:cNvPr>
          <p:cNvSpPr/>
          <p:nvPr/>
        </p:nvSpPr>
        <p:spPr>
          <a:xfrm>
            <a:off x="4500563" y="1844675"/>
            <a:ext cx="500062" cy="142875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C94384E-C68B-F44A-9DE4-06B900CD9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483100"/>
            <a:ext cx="9074150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1800" b="1" dirty="0">
                <a:solidFill>
                  <a:schemeClr val="tx2"/>
                </a:solidFill>
              </a:rPr>
              <a:t>NEXT STEP….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it-IT" sz="1800" dirty="0">
                <a:solidFill>
                  <a:schemeClr val="tx2"/>
                </a:solidFill>
              </a:rPr>
              <a:t>To analyze the Linc01882 target gene expression, and its effects on downstream pathways. In particular our attention is focused on the </a:t>
            </a:r>
            <a:r>
              <a:rPr lang="en-US" altLang="it-IT" sz="1800" b="1" dirty="0">
                <a:solidFill>
                  <a:schemeClr val="tx2"/>
                </a:solidFill>
              </a:rPr>
              <a:t>Zeb1 </a:t>
            </a:r>
            <a:r>
              <a:rPr lang="en-US" altLang="it-IT" sz="1800" dirty="0">
                <a:solidFill>
                  <a:schemeClr val="tx2"/>
                </a:solidFill>
              </a:rPr>
              <a:t>and </a:t>
            </a:r>
            <a:r>
              <a:rPr lang="en-US" altLang="it-IT" sz="1800" b="1" dirty="0">
                <a:solidFill>
                  <a:schemeClr val="tx2"/>
                </a:solidFill>
              </a:rPr>
              <a:t>MAP2K4</a:t>
            </a:r>
            <a:r>
              <a:rPr lang="en-US" altLang="it-IT" sz="1800" dirty="0">
                <a:solidFill>
                  <a:schemeClr val="tx2"/>
                </a:solidFill>
              </a:rPr>
              <a:t> involved in  T cell activation. 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2"/>
                </a:solidFill>
              </a:rPr>
              <a:t>To evaluate the expression of </a:t>
            </a:r>
            <a:r>
              <a:rPr lang="en-US" altLang="it-IT" sz="1800" dirty="0">
                <a:solidFill>
                  <a:schemeClr val="tx2"/>
                </a:solidFill>
              </a:rPr>
              <a:t>Linc 01882 </a:t>
            </a:r>
            <a:r>
              <a:rPr lang="en-US" sz="1800" dirty="0">
                <a:solidFill>
                  <a:schemeClr val="tx2"/>
                </a:solidFill>
              </a:rPr>
              <a:t>at peripheral blood cells and in the progression of Celiac Disease to consider it  as potential biomarkers of diagnosis or of the damage to intestinal mucosa</a:t>
            </a:r>
            <a:endParaRPr lang="it-I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25" grpId="0" animBg="1"/>
      <p:bldP spid="26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it-IT" sz="2800" dirty="0" err="1" smtClean="0"/>
              <a:t>There</a:t>
            </a:r>
            <a:r>
              <a:rPr lang="it-IT" sz="2800" dirty="0" smtClean="0"/>
              <a:t> are </a:t>
            </a:r>
            <a:r>
              <a:rPr lang="it-IT" sz="2800" dirty="0" err="1" smtClean="0"/>
              <a:t>still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flowers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find</a:t>
            </a:r>
            <a:r>
              <a:rPr lang="it-IT" sz="2800" dirty="0" smtClean="0"/>
              <a:t> in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!</a:t>
            </a:r>
            <a:endParaRPr lang="fr-FR" sz="2800" dirty="0"/>
          </a:p>
        </p:txBody>
      </p:sp>
      <p:pic>
        <p:nvPicPr>
          <p:cNvPr id="53250" name="Picture 2" descr="http://www.gransassolagapark.it/fotoGallery/11676_141_PNGS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DQ2= Una Coppia di Poliziotti</a:t>
            </a:r>
            <a:endParaRPr lang="en-GB" altLang="it-IT" dirty="0" smtClean="0"/>
          </a:p>
        </p:txBody>
      </p:sp>
      <p:pic>
        <p:nvPicPr>
          <p:cNvPr id="137218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2428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00250"/>
            <a:ext cx="2079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714625" y="1071563"/>
            <a:ext cx="2071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/>
              <a:t>TED </a:t>
            </a:r>
          </a:p>
          <a:p>
            <a:pPr algn="ctr" eaLnBrk="1" hangingPunct="1"/>
            <a:r>
              <a:rPr lang="it-IT" altLang="it-IT" sz="2400"/>
              <a:t>DQB1*0201</a:t>
            </a:r>
            <a:endParaRPr lang="en-GB" altLang="it-IT" sz="2400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643563" y="1071563"/>
            <a:ext cx="2071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/>
              <a:t>JANE</a:t>
            </a:r>
          </a:p>
          <a:p>
            <a:pPr algn="ctr" eaLnBrk="1" hangingPunct="1"/>
            <a:r>
              <a:rPr lang="it-IT" altLang="it-IT" sz="2400"/>
              <a:t>DQA1*0501</a:t>
            </a:r>
            <a:endParaRPr lang="en-GB" altLang="it-IT" sz="240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000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2 8"/>
          <p:cNvSpPr/>
          <p:nvPr/>
        </p:nvSpPr>
        <p:spPr>
          <a:xfrm>
            <a:off x="285750" y="4725144"/>
            <a:ext cx="1765970" cy="1847106"/>
          </a:xfrm>
          <a:prstGeom prst="wedgeRoundRectCallout">
            <a:avLst>
              <a:gd name="adj1" fmla="val -5374"/>
              <a:gd name="adj2" fmla="val -112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accent5">
                    <a:lumMod val="25000"/>
                  </a:schemeClr>
                </a:solidFill>
              </a:rPr>
              <a:t>Sono questi due che arrestano il peptide e lo presentano alla Cellula T 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561" y="572041"/>
            <a:ext cx="64224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481" y="572041"/>
            <a:ext cx="78624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41" y="572041"/>
            <a:ext cx="64080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5761" y="572041"/>
            <a:ext cx="784800" cy="15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tp://www.imgm.com/uploads/pics/dna_hla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41" y="357481"/>
            <a:ext cx="1180800" cy="12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1" y="357481"/>
            <a:ext cx="1180800" cy="12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CasellaDiTesto 32"/>
          <p:cNvSpPr txBox="1">
            <a:spLocks noChangeArrowheads="1"/>
          </p:cNvSpPr>
          <p:nvPr/>
        </p:nvSpPr>
        <p:spPr bwMode="auto">
          <a:xfrm>
            <a:off x="3214081" y="500041"/>
            <a:ext cx="1500480" cy="3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814"/>
              <a:t>DQ2 + DQ2</a:t>
            </a:r>
            <a:endParaRPr lang="en-GB" sz="1814"/>
          </a:p>
        </p:txBody>
      </p:sp>
      <p:sp>
        <p:nvSpPr>
          <p:cNvPr id="65544" name="CasellaDiTesto 36"/>
          <p:cNvSpPr txBox="1">
            <a:spLocks noChangeArrowheads="1"/>
          </p:cNvSpPr>
          <p:nvPr/>
        </p:nvSpPr>
        <p:spPr bwMode="auto">
          <a:xfrm>
            <a:off x="2856960" y="1071721"/>
            <a:ext cx="2286720" cy="3017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361"/>
              <a:t>DQB1*0201/DQA1*0501</a:t>
            </a:r>
            <a:endParaRPr lang="en-GB" sz="1361"/>
          </a:p>
        </p:txBody>
      </p:sp>
      <p:sp>
        <p:nvSpPr>
          <p:cNvPr id="65545" name="CasellaDiTesto 37"/>
          <p:cNvSpPr txBox="1">
            <a:spLocks noChangeArrowheads="1"/>
          </p:cNvSpPr>
          <p:nvPr/>
        </p:nvSpPr>
        <p:spPr bwMode="auto">
          <a:xfrm>
            <a:off x="2856960" y="1356841"/>
            <a:ext cx="2286720" cy="3017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14"/>
            <a:r>
              <a:rPr lang="it-IT" sz="1361"/>
              <a:t>DQB1*0201/DQA1*0501</a:t>
            </a:r>
            <a:endParaRPr lang="en-GB" sz="1361"/>
          </a:p>
        </p:txBody>
      </p:sp>
      <p:sp>
        <p:nvSpPr>
          <p:cNvPr id="15371" name="CasellaDiTesto 26"/>
          <p:cNvSpPr txBox="1">
            <a:spLocks noChangeArrowheads="1"/>
          </p:cNvSpPr>
          <p:nvPr/>
        </p:nvSpPr>
        <p:spPr bwMode="auto">
          <a:xfrm>
            <a:off x="642241" y="2143080"/>
            <a:ext cx="7386143" cy="9298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4414"/>
            <a:r>
              <a:rPr lang="it-IT" sz="1814" dirty="0"/>
              <a:t>La coppia DQ2 può ‘arrestare’  peptidi a carica negativa nelle tasche P4, P6, P7 e riesce a localizzare bene le sequenze a Prolina : questa la rende così importante nel generare la risposta T-cellulare</a:t>
            </a:r>
          </a:p>
        </p:txBody>
      </p:sp>
      <p:sp>
        <p:nvSpPr>
          <p:cNvPr id="65547" name="Figura a mano libera 41"/>
          <p:cNvSpPr>
            <a:spLocks noChangeArrowheads="1"/>
          </p:cNvSpPr>
          <p:nvPr/>
        </p:nvSpPr>
        <p:spPr bwMode="auto">
          <a:xfrm>
            <a:off x="2507041" y="4111561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sp>
        <p:nvSpPr>
          <p:cNvPr id="65548" name="Figura a mano libera 42"/>
          <p:cNvSpPr>
            <a:spLocks noChangeArrowheads="1"/>
          </p:cNvSpPr>
          <p:nvPr/>
        </p:nvSpPr>
        <p:spPr bwMode="auto">
          <a:xfrm>
            <a:off x="2499840" y="4143241"/>
            <a:ext cx="46080" cy="50400"/>
          </a:xfrm>
          <a:custGeom>
            <a:avLst/>
            <a:gdLst>
              <a:gd name="T0" fmla="*/ 772 w 63667"/>
              <a:gd name="T1" fmla="*/ 2516 h 50337"/>
              <a:gd name="T2" fmla="*/ 1545 w 63667"/>
              <a:gd name="T3" fmla="*/ 55379 h 50337"/>
              <a:gd name="T4" fmla="*/ 2316 w 63667"/>
              <a:gd name="T5" fmla="*/ 32724 h 50337"/>
              <a:gd name="T6" fmla="*/ 3088 w 63667"/>
              <a:gd name="T7" fmla="*/ 55379 h 50337"/>
              <a:gd name="T8" fmla="*/ 5404 w 63667"/>
              <a:gd name="T9" fmla="*/ 47829 h 50337"/>
              <a:gd name="T10" fmla="*/ 8492 w 63667"/>
              <a:gd name="T11" fmla="*/ 55379 h 50337"/>
              <a:gd name="T12" fmla="*/ 9264 w 63667"/>
              <a:gd name="T13" fmla="*/ 10069 h 50337"/>
              <a:gd name="T14" fmla="*/ 5404 w 63667"/>
              <a:gd name="T15" fmla="*/ 17620 h 50337"/>
              <a:gd name="T16" fmla="*/ 6948 w 63667"/>
              <a:gd name="T17" fmla="*/ 32724 h 50337"/>
              <a:gd name="T18" fmla="*/ 0 w 63667"/>
              <a:gd name="T19" fmla="*/ 17620 h 50337"/>
              <a:gd name="T20" fmla="*/ 3860 w 63667"/>
              <a:gd name="T21" fmla="*/ 10069 h 50337"/>
              <a:gd name="T22" fmla="*/ 1545 w 63667"/>
              <a:gd name="T23" fmla="*/ 17620 h 50337"/>
              <a:gd name="T24" fmla="*/ 3860 w 63667"/>
              <a:gd name="T25" fmla="*/ 25173 h 50337"/>
              <a:gd name="T26" fmla="*/ 1545 w 63667"/>
              <a:gd name="T27" fmla="*/ 32724 h 50337"/>
              <a:gd name="T28" fmla="*/ 3860 w 63667"/>
              <a:gd name="T29" fmla="*/ 40280 h 50337"/>
              <a:gd name="T30" fmla="*/ 4632 w 63667"/>
              <a:gd name="T31" fmla="*/ 40280 h 50337"/>
              <a:gd name="T32" fmla="*/ 6948 w 63667"/>
              <a:gd name="T33" fmla="*/ 32724 h 50337"/>
              <a:gd name="T34" fmla="*/ 4632 w 63667"/>
              <a:gd name="T35" fmla="*/ 25173 h 50337"/>
              <a:gd name="T36" fmla="*/ 2316 w 63667"/>
              <a:gd name="T37" fmla="*/ 32724 h 50337"/>
              <a:gd name="T38" fmla="*/ 2316 w 63667"/>
              <a:gd name="T39" fmla="*/ 78036 h 50337"/>
              <a:gd name="T40" fmla="*/ 6176 w 63667"/>
              <a:gd name="T41" fmla="*/ 70484 h 50337"/>
              <a:gd name="T42" fmla="*/ 772 w 63667"/>
              <a:gd name="T43" fmla="*/ 2516 h 503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667"/>
              <a:gd name="T67" fmla="*/ 0 h 50337"/>
              <a:gd name="T68" fmla="*/ 63667 w 63667"/>
              <a:gd name="T69" fmla="*/ 50337 h 503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667" h="50337">
                <a:moveTo>
                  <a:pt x="4138" y="1379"/>
                </a:moveTo>
                <a:cubicBezTo>
                  <a:pt x="1" y="0"/>
                  <a:pt x="3915" y="21619"/>
                  <a:pt x="8276" y="30342"/>
                </a:cubicBezTo>
                <a:cubicBezTo>
                  <a:pt x="10226" y="34243"/>
                  <a:pt x="8052" y="17929"/>
                  <a:pt x="12413" y="17929"/>
                </a:cubicBezTo>
                <a:cubicBezTo>
                  <a:pt x="16775" y="17929"/>
                  <a:pt x="15172" y="26204"/>
                  <a:pt x="16551" y="30342"/>
                </a:cubicBezTo>
                <a:cubicBezTo>
                  <a:pt x="20688" y="28963"/>
                  <a:pt x="25062" y="24254"/>
                  <a:pt x="28963" y="26204"/>
                </a:cubicBezTo>
                <a:cubicBezTo>
                  <a:pt x="46910" y="35177"/>
                  <a:pt x="15521" y="50337"/>
                  <a:pt x="45514" y="30342"/>
                </a:cubicBezTo>
                <a:cubicBezTo>
                  <a:pt x="46739" y="28505"/>
                  <a:pt x="63667" y="10188"/>
                  <a:pt x="49651" y="5516"/>
                </a:cubicBezTo>
                <a:cubicBezTo>
                  <a:pt x="42979" y="3292"/>
                  <a:pt x="35859" y="8275"/>
                  <a:pt x="28963" y="9654"/>
                </a:cubicBezTo>
                <a:cubicBezTo>
                  <a:pt x="31722" y="12412"/>
                  <a:pt x="40940" y="16695"/>
                  <a:pt x="37239" y="17929"/>
                </a:cubicBezTo>
                <a:cubicBezTo>
                  <a:pt x="34990" y="18678"/>
                  <a:pt x="3954" y="10642"/>
                  <a:pt x="0" y="9654"/>
                </a:cubicBezTo>
                <a:cubicBezTo>
                  <a:pt x="6896" y="8275"/>
                  <a:pt x="13655" y="5516"/>
                  <a:pt x="20688" y="5516"/>
                </a:cubicBezTo>
                <a:cubicBezTo>
                  <a:pt x="25049" y="5516"/>
                  <a:pt x="8276" y="5293"/>
                  <a:pt x="8276" y="9654"/>
                </a:cubicBezTo>
                <a:cubicBezTo>
                  <a:pt x="8276" y="14015"/>
                  <a:pt x="16551" y="12412"/>
                  <a:pt x="20688" y="13791"/>
                </a:cubicBezTo>
                <a:cubicBezTo>
                  <a:pt x="16551" y="15170"/>
                  <a:pt x="8276" y="13568"/>
                  <a:pt x="8276" y="17929"/>
                </a:cubicBezTo>
                <a:cubicBezTo>
                  <a:pt x="8276" y="22290"/>
                  <a:pt x="16495" y="20869"/>
                  <a:pt x="20688" y="22067"/>
                </a:cubicBezTo>
                <a:cubicBezTo>
                  <a:pt x="57091" y="32468"/>
                  <a:pt x="30654" y="24009"/>
                  <a:pt x="24826" y="22067"/>
                </a:cubicBezTo>
                <a:cubicBezTo>
                  <a:pt x="28964" y="20688"/>
                  <a:pt x="37239" y="22291"/>
                  <a:pt x="37239" y="17929"/>
                </a:cubicBezTo>
                <a:cubicBezTo>
                  <a:pt x="37239" y="13567"/>
                  <a:pt x="29188" y="13791"/>
                  <a:pt x="24826" y="13791"/>
                </a:cubicBezTo>
                <a:cubicBezTo>
                  <a:pt x="20464" y="13791"/>
                  <a:pt x="16551" y="16550"/>
                  <a:pt x="12413" y="17929"/>
                </a:cubicBezTo>
                <a:cubicBezTo>
                  <a:pt x="11310" y="21238"/>
                  <a:pt x="2484" y="39444"/>
                  <a:pt x="12413" y="42754"/>
                </a:cubicBezTo>
                <a:cubicBezTo>
                  <a:pt x="19085" y="44978"/>
                  <a:pt x="26205" y="39996"/>
                  <a:pt x="33101" y="38617"/>
                </a:cubicBezTo>
                <a:cubicBezTo>
                  <a:pt x="17762" y="33504"/>
                  <a:pt x="8275" y="2758"/>
                  <a:pt x="4138" y="1379"/>
                </a:cubicBez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sp>
        <p:nvSpPr>
          <p:cNvPr id="65549" name="Figura a mano libera 44"/>
          <p:cNvSpPr>
            <a:spLocks noChangeArrowheads="1"/>
          </p:cNvSpPr>
          <p:nvPr/>
        </p:nvSpPr>
        <p:spPr bwMode="auto">
          <a:xfrm>
            <a:off x="2488321" y="4100041"/>
            <a:ext cx="66240" cy="14400"/>
          </a:xfrm>
          <a:custGeom>
            <a:avLst/>
            <a:gdLst>
              <a:gd name="T0" fmla="*/ 0 w 66675"/>
              <a:gd name="T1" fmla="*/ 0 h 14287"/>
              <a:gd name="T2" fmla="*/ 36993 w 66675"/>
              <a:gd name="T3" fmla="*/ 13443 h 14287"/>
              <a:gd name="T4" fmla="*/ 61653 w 66675"/>
              <a:gd name="T5" fmla="*/ 22406 h 14287"/>
              <a:gd name="T6" fmla="*/ 98644 w 66675"/>
              <a:gd name="T7" fmla="*/ 26891 h 14287"/>
              <a:gd name="T8" fmla="*/ 115084 w 66675"/>
              <a:gd name="T9" fmla="*/ 22406 h 14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675"/>
              <a:gd name="T16" fmla="*/ 0 h 14287"/>
              <a:gd name="T17" fmla="*/ 66675 w 66675"/>
              <a:gd name="T18" fmla="*/ 14287 h 14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675" h="14287">
                <a:moveTo>
                  <a:pt x="0" y="0"/>
                </a:moveTo>
                <a:lnTo>
                  <a:pt x="21432" y="7143"/>
                </a:lnTo>
                <a:cubicBezTo>
                  <a:pt x="21440" y="7146"/>
                  <a:pt x="35711" y="11905"/>
                  <a:pt x="35719" y="11906"/>
                </a:cubicBezTo>
                <a:lnTo>
                  <a:pt x="57150" y="14287"/>
                </a:lnTo>
                <a:lnTo>
                  <a:pt x="66675" y="11906"/>
                </a:ln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it-IT" sz="2177"/>
          </a:p>
        </p:txBody>
      </p:sp>
      <p:pic>
        <p:nvPicPr>
          <p:cNvPr id="15375" name="Picture 8" descr="E:\pravas\16.11.09\nri-issue\images\nri2670-f2.jpg"/>
          <p:cNvPicPr>
            <a:picLocks noChangeAspect="1" noChangeArrowheads="1"/>
          </p:cNvPicPr>
          <p:nvPr/>
        </p:nvPicPr>
        <p:blipFill>
          <a:blip r:embed="rId6"/>
          <a:srcRect l="-1064" t="26744" b="37209"/>
          <a:stretch>
            <a:fillRect/>
          </a:stretch>
        </p:blipFill>
        <p:spPr bwMode="auto">
          <a:xfrm>
            <a:off x="214561" y="3447721"/>
            <a:ext cx="8576640" cy="31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588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7150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1500"/>
            <a:ext cx="7858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7150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571500"/>
            <a:ext cx="7858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4750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14750"/>
            <a:ext cx="7858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pazzaidea.it/files/Test%20Ide%20Sevice_Files/Foto/2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641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fantagazzetta.com/sexycoppa/polizio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14563"/>
            <a:ext cx="7858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6" name="Picture 2" descr="http://www.torinosiulp.it/images/stories/educazione_alla_legalita/bambini_polizio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6675"/>
            <a:ext cx="164306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Picture 4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57188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188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00250"/>
            <a:ext cx="1228725" cy="1338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www.imgm.com/uploads/pics/dna_hla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1181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ttore 4 28"/>
          <p:cNvCxnSpPr/>
          <p:nvPr/>
        </p:nvCxnSpPr>
        <p:spPr>
          <a:xfrm flipV="1">
            <a:off x="571500" y="2357438"/>
            <a:ext cx="1643063" cy="571500"/>
          </a:xfrm>
          <a:prstGeom prst="bentConnector3">
            <a:avLst>
              <a:gd name="adj1" fmla="val 5231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634" name="Picture 10" descr="http://upload.wikimedia.org/wikipedia/commons/2/29/HLA-DQ06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35781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3214688" y="500063"/>
            <a:ext cx="15001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+ DQ2</a:t>
            </a:r>
            <a:endParaRPr lang="en-GB" altLang="it-IT"/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071813" y="2357438"/>
            <a:ext cx="15001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in trans</a:t>
            </a:r>
            <a:endParaRPr lang="en-GB" alt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000375" y="4000500"/>
            <a:ext cx="1500188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DQ2 in cis </a:t>
            </a:r>
            <a:endParaRPr lang="en-GB" altLang="it-IT"/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2928938" y="5429250"/>
            <a:ext cx="1500187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/>
              <a:t>DQ8</a:t>
            </a:r>
            <a:endParaRPr lang="en-GB" altLang="it-IT"/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2857500" y="107156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2857500" y="135731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2714625" y="2786063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2643188" y="4429125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DQB1*0201/DQA1*0501</a:t>
            </a:r>
            <a:endParaRPr lang="en-GB" altLang="it-IT" sz="1400"/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2500313" y="6072188"/>
            <a:ext cx="22860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DQB1*0302/DQA1*0301</a:t>
            </a:r>
            <a:endParaRPr lang="en-GB" altLang="it-IT" sz="1400"/>
          </a:p>
        </p:txBody>
      </p:sp>
    </p:spTree>
    <p:extLst>
      <p:ext uri="{BB962C8B-B14F-4D97-AF65-F5344CB8AC3E}">
        <p14:creationId xmlns:p14="http://schemas.microsoft.com/office/powerpoint/2010/main" val="2924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279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Genetica della malattia celiaca </a:t>
            </a:r>
            <a:b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 associati all’ HLA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33363" y="1652588"/>
            <a:ext cx="8839200" cy="2568575"/>
          </a:xfrm>
        </p:spPr>
        <p:txBody>
          <a:bodyPr/>
          <a:lstStyle/>
          <a:p>
            <a:pPr marL="273050" indent="-273050" eaLnBrk="1" hangingPunct="1">
              <a:buClr>
                <a:srgbClr val="9BBB59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marL="273050" indent="-273050" eaLnBrk="1" hangingPunct="1">
              <a:buClr>
                <a:srgbClr val="9BBB59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circa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90-92%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pazienti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ha l’ HLA-DQ2 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formato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dall’eterodimero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DQA1*0501,DQB1*02)</a:t>
            </a:r>
          </a:p>
          <a:p>
            <a:pPr marL="639763" lvl="1" indent="-246063" eaLnBrk="1" hangingPunct="1">
              <a:buFont typeface="Wingdings 2" pitchFamily="18" charset="2"/>
              <a:buChar char=""/>
              <a:defRPr/>
            </a:pP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HLA-DQ2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negativi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vi è l’ HLA-DQ8 </a:t>
            </a:r>
          </a:p>
          <a:p>
            <a:pPr marL="639763" lvl="1" indent="-246063" eaLnBrk="1" hangingPunct="1">
              <a:buFont typeface="Wingdings 2" pitchFamily="18" charset="2"/>
              <a:buChar char=""/>
              <a:defRPr/>
            </a:pP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formato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dall’eterodimero</a:t>
            </a: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: DQA1*0301,DQB1*0302)</a:t>
            </a:r>
          </a:p>
          <a:p>
            <a:pPr marL="639763" lvl="1" indent="-246063" algn="ctr" eaLnBrk="1" hangingPunct="1">
              <a:buFontTx/>
              <a:buNone/>
              <a:defRPr/>
            </a:pPr>
            <a:endParaRPr lang="en-US" sz="2400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4605338" y="4495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0" y="4797425"/>
            <a:ext cx="8839200" cy="1373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L’assenza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questi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aplotipi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comporta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un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rischio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praticamente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nullo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(&lt; 0,1%)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sviluppare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la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intolleranza</a:t>
            </a:r>
            <a:r>
              <a:rPr lang="en-US" sz="2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al </a:t>
            </a:r>
            <a:r>
              <a:rPr lang="en-US" sz="28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015F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glutine</a:t>
            </a:r>
            <a:endParaRPr lang="it-IT" sz="24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4015F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6" name="Immagine 10" descr="UNIN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737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2202</Words>
  <Application>Microsoft Office PowerPoint</Application>
  <PresentationFormat>Presentazione su schermo (4:3)</PresentationFormat>
  <Paragraphs>372</Paragraphs>
  <Slides>53</Slides>
  <Notes>15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6</vt:i4>
      </vt:variant>
      <vt:variant>
        <vt:lpstr>Titoli diapositive</vt:lpstr>
      </vt:variant>
      <vt:variant>
        <vt:i4>53</vt:i4>
      </vt:variant>
    </vt:vector>
  </HeadingPairs>
  <TitlesOfParts>
    <vt:vector size="73" baseType="lpstr">
      <vt:lpstr>ＭＳ Ｐゴシック</vt:lpstr>
      <vt:lpstr>Adobe Caslon Pro</vt:lpstr>
      <vt:lpstr>Arial</vt:lpstr>
      <vt:lpstr>Bodoni MT Black</vt:lpstr>
      <vt:lpstr>Calibri</vt:lpstr>
      <vt:lpstr>Calibri (Body)</vt:lpstr>
      <vt:lpstr>Century Gothic</vt:lpstr>
      <vt:lpstr>DejaVu Sans</vt:lpstr>
      <vt:lpstr>Times New Roman</vt:lpstr>
      <vt:lpstr>Wingdings</vt:lpstr>
      <vt:lpstr>Wingdings 2</vt:lpstr>
      <vt:lpstr>Modèle par défaut</vt:lpstr>
      <vt:lpstr>???</vt:lpstr>
      <vt:lpstr>???</vt:lpstr>
      <vt:lpstr>Image</vt:lpstr>
      <vt:lpstr>Fotografia Photo Editor</vt:lpstr>
      <vt:lpstr>Immagine</vt:lpstr>
      <vt:lpstr>Foglio di lavoro</vt:lpstr>
      <vt:lpstr>Immagine bitmap</vt:lpstr>
      <vt:lpstr>Grafico</vt:lpstr>
      <vt:lpstr>Genetics of Celiac Disease : Il Giardino da esplorare </vt:lpstr>
      <vt:lpstr>QUANTA GENETICA ?  Possiamo chiedere a loro?</vt:lpstr>
      <vt:lpstr>Presentazione standard di PowerPoint</vt:lpstr>
      <vt:lpstr>Genetica della malattia celiaca</vt:lpstr>
      <vt:lpstr>La funzione dell’ HLA</vt:lpstr>
      <vt:lpstr>DQ2= Una Coppia di Poliziotti</vt:lpstr>
      <vt:lpstr>Presentazione standard di PowerPoint</vt:lpstr>
      <vt:lpstr>Presentazione standard di PowerPoint</vt:lpstr>
      <vt:lpstr>Genetica della malattia celiaca  Fattori associati all’ HLA</vt:lpstr>
      <vt:lpstr> Rischio associato all’HLA DQ</vt:lpstr>
      <vt:lpstr>Presentazione standard di PowerPoint</vt:lpstr>
      <vt:lpstr>Presentazione standard di PowerPoint</vt:lpstr>
      <vt:lpstr>Presentazione standard di PowerPoint</vt:lpstr>
      <vt:lpstr>New cases by HLA Risk Group – PREVENT-CD  1000 nati da famiglie con un probando CD</vt:lpstr>
      <vt:lpstr>Presentazione standard di PowerPoint</vt:lpstr>
      <vt:lpstr>Presentazione standard di PowerPoint</vt:lpstr>
      <vt:lpstr>How many genes explain the very strong genetic component of CD ?</vt:lpstr>
      <vt:lpstr>Half of heredity is missing:  How many polymorphisms will explain this half ??  Nature Genetics,  May 2012,  483 </vt:lpstr>
      <vt:lpstr>CD Associated Pathways??? Physiology ? </vt:lpstr>
      <vt:lpstr>Che ci dicono questi geni?</vt:lpstr>
      <vt:lpstr>Here is the point of entrance of the AIDS virus!!!</vt:lpstr>
      <vt:lpstr>The CCR5-Delta32 mutation carrier has more chances to be proteced by the HIV Virus, because of the missing surface chain where the virus should be attached.</vt:lpstr>
      <vt:lpstr>The SH2B3 gene is a cytokine signal inhibitor : it can reduce the level of intracellullar inflammation.  The CD associated Mutation of SHB3 works for the innate defense mechanisms, as a natural antibiotic</vt:lpstr>
      <vt:lpstr>Presentazione standard di PowerPoint</vt:lpstr>
      <vt:lpstr>Biomarkers-pre weaning: genetics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expression of 5 candidate gene discriminate CD/CTRLS on a biopsy at 4 months before Gluten introduction</vt:lpstr>
      <vt:lpstr>DIFFERENT EXPRESSION PROFILES IN CASES AND CONTROLS AT 4 MONTHS</vt:lpstr>
      <vt:lpstr>Presentazione standard di PowerPoint</vt:lpstr>
      <vt:lpstr>Could we try from Monocytes?</vt:lpstr>
      <vt:lpstr>The expression of 4 candidate gene discriminate CD/CTRLS on blood monocytes Before Gluten introduction to the diet</vt:lpstr>
      <vt:lpstr>HOW MUCH GENE EXPRESSION IN MONOCYTES SEPARATE CELIACS FROM CONTROLS:  95-100%?</vt:lpstr>
      <vt:lpstr>Gene expression discriminate CD from Crohn and celiac on GFD  before the onset of disease</vt:lpstr>
      <vt:lpstr>CONCLUSIONS</vt:lpstr>
      <vt:lpstr>Ma un tessuto è troppo affollato! Separiamo Epitelio da Lamina Propria</vt:lpstr>
      <vt:lpstr>Gene expression in Epithelium </vt:lpstr>
      <vt:lpstr>Gene expression in Lamina Propria </vt:lpstr>
      <vt:lpstr>Signature of CeD versus Controls in Epithelium (80% correct)   </vt:lpstr>
      <vt:lpstr>Methylation Analysis</vt:lpstr>
      <vt:lpstr>Methylation Analysis</vt:lpstr>
      <vt:lpstr>CONCLUSIONS</vt:lpstr>
      <vt:lpstr>There are still many flowers to be find in this field!</vt:lpstr>
      <vt:lpstr>I microRNA regolano la trascrizione di molti geni</vt:lpstr>
      <vt:lpstr>Presentazione standard di PowerPoint</vt:lpstr>
      <vt:lpstr>Presentazione standard di PowerPoint</vt:lpstr>
      <vt:lpstr> I long non coding RNA hanno un ruolo chiave, specifico per tessuto, nel modulare la Espressione</vt:lpstr>
      <vt:lpstr>Presentazione standard di PowerPoint</vt:lpstr>
      <vt:lpstr>Presentazione standard di PowerPoint</vt:lpstr>
      <vt:lpstr>Presentazione standard di PowerPoint</vt:lpstr>
      <vt:lpstr>There are still many flowers to be find in this field!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Juice</dc:title>
  <dc:creator>www.powerpointstyles.com</dc:creator>
  <cp:lastModifiedBy>Luigi</cp:lastModifiedBy>
  <cp:revision>164</cp:revision>
  <dcterms:created xsi:type="dcterms:W3CDTF">2005-01-30T16:20:05Z</dcterms:created>
  <dcterms:modified xsi:type="dcterms:W3CDTF">2023-03-23T10:02:46Z</dcterms:modified>
</cp:coreProperties>
</file>