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15" r:id="rId2"/>
    <p:sldId id="326" r:id="rId3"/>
    <p:sldId id="325" r:id="rId4"/>
    <p:sldId id="324" r:id="rId5"/>
    <p:sldId id="323" r:id="rId6"/>
    <p:sldId id="270" r:id="rId7"/>
    <p:sldId id="307" r:id="rId8"/>
    <p:sldId id="317" r:id="rId9"/>
    <p:sldId id="308" r:id="rId10"/>
    <p:sldId id="336" r:id="rId11"/>
    <p:sldId id="362" r:id="rId12"/>
    <p:sldId id="363" r:id="rId13"/>
    <p:sldId id="364" r:id="rId14"/>
    <p:sldId id="365" r:id="rId15"/>
    <p:sldId id="366" r:id="rId16"/>
    <p:sldId id="367" r:id="rId17"/>
    <p:sldId id="370" r:id="rId18"/>
    <p:sldId id="371" r:id="rId19"/>
    <p:sldId id="372" r:id="rId20"/>
    <p:sldId id="373" r:id="rId21"/>
    <p:sldId id="383" r:id="rId22"/>
    <p:sldId id="384" r:id="rId23"/>
    <p:sldId id="385" r:id="rId24"/>
    <p:sldId id="386" r:id="rId25"/>
    <p:sldId id="387" r:id="rId26"/>
    <p:sldId id="293" r:id="rId27"/>
    <p:sldId id="327" r:id="rId28"/>
    <p:sldId id="328" r:id="rId29"/>
    <p:sldId id="311" r:id="rId30"/>
    <p:sldId id="335" r:id="rId31"/>
    <p:sldId id="297" r:id="rId32"/>
    <p:sldId id="337" r:id="rId33"/>
    <p:sldId id="298" r:id="rId34"/>
    <p:sldId id="318" r:id="rId35"/>
    <p:sldId id="301" r:id="rId36"/>
    <p:sldId id="346" r:id="rId37"/>
    <p:sldId id="347" r:id="rId38"/>
    <p:sldId id="350" r:id="rId39"/>
    <p:sldId id="351" r:id="rId40"/>
    <p:sldId id="352" r:id="rId41"/>
    <p:sldId id="353" r:id="rId42"/>
    <p:sldId id="354" r:id="rId43"/>
    <p:sldId id="355" r:id="rId44"/>
    <p:sldId id="356" r:id="rId45"/>
    <p:sldId id="357" r:id="rId46"/>
    <p:sldId id="358" r:id="rId47"/>
    <p:sldId id="359" r:id="rId48"/>
    <p:sldId id="361" r:id="rId49"/>
    <p:sldId id="360" r:id="rId50"/>
    <p:sldId id="374" r:id="rId51"/>
    <p:sldId id="390" r:id="rId52"/>
    <p:sldId id="391" r:id="rId53"/>
    <p:sldId id="392" r:id="rId54"/>
    <p:sldId id="393" r:id="rId55"/>
    <p:sldId id="394" r:id="rId56"/>
    <p:sldId id="395" r:id="rId57"/>
    <p:sldId id="375" r:id="rId58"/>
    <p:sldId id="376" r:id="rId59"/>
    <p:sldId id="377" r:id="rId60"/>
    <p:sldId id="378" r:id="rId61"/>
    <p:sldId id="379" r:id="rId62"/>
    <p:sldId id="380" r:id="rId63"/>
    <p:sldId id="381" r:id="rId64"/>
    <p:sldId id="322" r:id="rId6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4660"/>
  </p:normalViewPr>
  <p:slideViewPr>
    <p:cSldViewPr>
      <p:cViewPr>
        <p:scale>
          <a:sx n="70" d="100"/>
          <a:sy n="70" d="100"/>
        </p:scale>
        <p:origin x="996" y="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757B0D-C129-4420-9775-705BF38559E3}" type="datetimeFigureOut">
              <a:rPr lang="it-IT" smtClean="0"/>
              <a:pPr/>
              <a:t>03/03/2022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4E1B9E-8BFF-4268-8413-E61370CA64E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813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81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61D288-13C5-4F52-96F4-B9792D3BA1A8}" type="slidenum">
              <a:rPr lang="it-IT" smtClean="0"/>
              <a:pPr/>
              <a:t>27</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91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9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B7C302-FB07-4A98-BA5A-0AFABDDA5FB8}" type="slidenum">
              <a:rPr lang="it-IT" smtClean="0"/>
              <a:pPr/>
              <a:t>28</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 </a:t>
            </a:r>
          </a:p>
          <a:p>
            <a:pPr eaLnBrk="1" hangingPunct="1">
              <a:spcBef>
                <a:spcPct val="0"/>
              </a:spcBef>
            </a:pPr>
            <a:endParaRPr lang="it-IT" smtClean="0"/>
          </a:p>
        </p:txBody>
      </p:sp>
      <p:sp>
        <p:nvSpPr>
          <p:cNvPr id="553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A430C3-D072-4AE3-8B18-31BE7F138547}" type="slidenum">
              <a:rPr lang="it-IT" smtClean="0"/>
              <a:pPr/>
              <a:t>30</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A5F82-7773-4F00-A05A-240988749EAB}" type="slidenum">
              <a:rPr lang="it-IT" altLang="it-IT"/>
              <a:pPr eaLnBrk="1" hangingPunct="1"/>
              <a:t>51</a:t>
            </a:fld>
            <a:endParaRPr lang="it-IT" altLang="it-IT"/>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it-IT" smtClean="0"/>
          </a:p>
        </p:txBody>
      </p:sp>
    </p:spTree>
    <p:extLst>
      <p:ext uri="{BB962C8B-B14F-4D97-AF65-F5344CB8AC3E}">
        <p14:creationId xmlns:p14="http://schemas.microsoft.com/office/powerpoint/2010/main" val="45772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1C78607-64BB-4C7F-A614-73B2CDD28619}" type="datetimeFigureOut">
              <a:rPr lang="it-IT" smtClean="0"/>
              <a:pPr/>
              <a:t>03/03/2022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1C78607-64BB-4C7F-A614-73B2CDD28619}" type="datetimeFigureOut">
              <a:rPr lang="it-IT" smtClean="0"/>
              <a:pPr/>
              <a:t>03/03/2022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1C78607-64BB-4C7F-A614-73B2CDD28619}" type="datetimeFigureOut">
              <a:rPr lang="it-IT" smtClean="0"/>
              <a:pPr/>
              <a:t>03/03/2022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1C78607-64BB-4C7F-A614-73B2CDD28619}" type="datetimeFigureOut">
              <a:rPr lang="it-IT" smtClean="0"/>
              <a:pPr/>
              <a:t>03/03/2022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1C78607-64BB-4C7F-A614-73B2CDD28619}" type="datetimeFigureOut">
              <a:rPr lang="it-IT" smtClean="0"/>
              <a:pPr/>
              <a:t>03/03/2022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1C78607-64BB-4C7F-A614-73B2CDD28619}" type="datetimeFigureOut">
              <a:rPr lang="it-IT" smtClean="0"/>
              <a:pPr/>
              <a:t>03/03/2022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1C78607-64BB-4C7F-A614-73B2CDD28619}" type="datetimeFigureOut">
              <a:rPr lang="it-IT" smtClean="0"/>
              <a:pPr/>
              <a:t>03/03/2022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1C78607-64BB-4C7F-A614-73B2CDD28619}" type="datetimeFigureOut">
              <a:rPr lang="it-IT" smtClean="0"/>
              <a:pPr/>
              <a:t>03/03/2022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1C78607-64BB-4C7F-A614-73B2CDD28619}" type="datetimeFigureOut">
              <a:rPr lang="it-IT" smtClean="0"/>
              <a:pPr/>
              <a:t>03/03/2022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1C78607-64BB-4C7F-A614-73B2CDD28619}" type="datetimeFigureOut">
              <a:rPr lang="it-IT" smtClean="0"/>
              <a:pPr/>
              <a:t>03/03/2022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1C78607-64BB-4C7F-A614-73B2CDD28619}" type="datetimeFigureOut">
              <a:rPr lang="it-IT" smtClean="0"/>
              <a:pPr/>
              <a:t>03/03/2022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623B6C-0481-4A80-BA14-1E5AE78FD873}"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78607-64BB-4C7F-A614-73B2CDD28619}" type="datetimeFigureOut">
              <a:rPr lang="it-IT" smtClean="0"/>
              <a:pPr/>
              <a:t>03/03/2022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23B6C-0481-4A80-BA14-1E5AE78FD87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ncbi.nlm.nih.gov/pmc/articles/PMC3725179/"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it/url?url=http://riparodasolo.altervista.org/il-frigorifero-fa-cattivo-odore/&amp;rct=j&amp;frm=1&amp;q=&amp;esrc=s&amp;sa=U&amp;ei=ggdpVKz_HIeqywO0zYGABg&amp;ved=0CBgQ9QEwAQ&amp;sig2=7UtTQSUoz6TDGaYzrvRTSA&amp;usg=AFQjCNFh15k7yKfeu8btj_f0kaahBJjN-g" TargetMode="Externa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google.it/url?url=http://viaggi.nanopress.it/fotogallery/animali-della-foresta-di-latifoglie_7159_5.html&amp;rct=j&amp;frm=1&amp;q=&amp;esrc=s&amp;sa=U&amp;ei=ngppVPv0Oua9ygPVooKQAg&amp;ved=0CDAQ9QEwDThQ&amp;sig2=8lXhjwdfwERw0W36H32-OQ&amp;usg=AFQjCNGwY6ldVuAq2V9UFilu-QEDo1VE1g"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www.google.it/url?url=http://it.dreamstime.com/immagine-stock-libera-da-diritti-pecore-del-cortile-che-mangiano-erba-image19134856&amp;rct=j&amp;frm=1&amp;q=&amp;esrc=s&amp;sa=U&amp;ei=JwlpVOqQKcPnyQOYiICYBw&amp;ved=0CCgQ9QEwCQ&amp;sig2=20cVNnFn3LixnE8lS04hgg&amp;usg=AFQjCNFkjja77MIJ_KpzWlXash-xOrqbhg" TargetMode="External"/><Relationship Id="rId1" Type="http://schemas.openxmlformats.org/officeDocument/2006/relationships/slideLayout" Target="../slideLayouts/slideLayout1.xml"/><Relationship Id="rId6" Type="http://schemas.openxmlformats.org/officeDocument/2006/relationships/hyperlink" Target="http://www.google.it/url?url=http://animalvibe.org/2012/11/che-simpatiche-le-scimmie/&amp;rct=j&amp;frm=1&amp;q=&amp;esrc=s&amp;sa=U&amp;ei=rglpVN34OejNygPmgIGwCQ&amp;ved=0CCIQ9QEwBg&amp;sig2=FmxxNyQN1cWf7XQKXuBLlg&amp;usg=AFQjCNGO5JtaV__IkYatXgcg0UiPKyIY4g" TargetMode="External"/><Relationship Id="rId5" Type="http://schemas.openxmlformats.org/officeDocument/2006/relationships/image" Target="../media/image24.jpeg"/><Relationship Id="rId4" Type="http://schemas.openxmlformats.org/officeDocument/2006/relationships/hyperlink" Target="http://www.google.it/url?url=http://www.haisentito.it/foto/instagram-e-i-ragazzi-ricchi-del-golfo-persico_10065.html&amp;rct=j&amp;frm=1&amp;q=&amp;esrc=s&amp;sa=U&amp;ei=YwlpVKuiH6XgywO_vYLYAg&amp;ved=0CDQQ9QEwDw&amp;sig2=khnobkPRh26TtLt9DMre7Q&amp;usg=AFQjCNFmPdpNq6tDkEidnUZ4L31MKVzcUQ" TargetMode="External"/><Relationship Id="rId9"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ncbi.nlm.nih.gov/pubmed/16640291" TargetMode="External"/><Relationship Id="rId2" Type="http://schemas.openxmlformats.org/officeDocument/2006/relationships/hyperlink" Target="https://www.ncbi.nlm.nih.gov/pubmed/22542286" TargetMode="External"/><Relationship Id="rId1" Type="http://schemas.openxmlformats.org/officeDocument/2006/relationships/slideLayout" Target="../slideLayouts/slideLayout2.xml"/><Relationship Id="rId5" Type="http://schemas.openxmlformats.org/officeDocument/2006/relationships/hyperlink" Target="https://www.ncbi.nlm.nih.gov/pubmed/14668159" TargetMode="External"/><Relationship Id="rId4" Type="http://schemas.openxmlformats.org/officeDocument/2006/relationships/hyperlink" Target="http://www.efsa.europa.eu/it/press/news/datex110901.ht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images.google.it/imgres?imgurl=http://www.alberghiera.it/img/news_immagini/4220093792705_timo.jpg&amp;imgrefurl=http://www.alberghiera.it/SchedaIngrediente.asp?id_ingrediente=325&amp;timo&amp;usg=__6K9sAwC0fpxlJm9Ka6r_FstyxAY=&amp;h=360&amp;w=480&amp;sz=74&amp;hl=it&amp;start=17&amp;itbs=1&amp;tbnid=VoJY6nCuCcd2AM:&amp;tbnh=97&amp;tbnw=129&amp;prev=/images?q=timo&amp;hl=it&amp;gbv=2&amp;tbs=isch:1" TargetMode="External"/><Relationship Id="rId2" Type="http://schemas.openxmlformats.org/officeDocument/2006/relationships/image" Target="../media/image59.jpeg"/><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hyperlink" Target="http://images.google.it/imgres?imgurl=http://blog.leiweb.it/marinaterragni/files/2008/11/basilico.jpg&amp;imgrefurl=http://blog.leiweb.it/marinaterragni/tag/basilico/&amp;usg=___16W3RSCSAIGMNQ1TnVrCW-sqJg=&amp;h=270&amp;w=360&amp;sz=29&amp;hl=it&amp;start=4&amp;itbs=1&amp;tbnid=PJGI2joUWOXXuM:&amp;tbnh=91&amp;tbnw=121&amp;prev=/images?q=basilico&amp;hl=it&amp;gbv=2&amp;tbs=isch:1" TargetMode="External"/><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hyperlink" Target="http://www.ncbi.nlm.nih.gov/sites/entrez?Db=pubmed&amp;Cmd=Search&amp;Term=%22Gordon%20SE%22%5bAuthor%5d&amp;itool=EntrezSystem2.PEntrez.Pubmed.Pubmed_ResultsPanel.Pubmed_DiscoveryPanel.Pubmed_RVAbstractPlus" TargetMode="External"/><Relationship Id="rId3" Type="http://schemas.openxmlformats.org/officeDocument/2006/relationships/hyperlink" Target="http://www.ncbi.nlm.nih.gov/sites/entrez?Db=pubmed&amp;Cmd=Search&amp;Term=%22Salazar%20H%22%5bAuthor%5d&amp;itool=EntrezSystem2.PEntrez.Pubmed.Pubmed_ResultsPanel.Pubmed_DiscoveryPanel.Pubmed_RVAbstractPlus" TargetMode="External"/><Relationship Id="rId7" Type="http://schemas.openxmlformats.org/officeDocument/2006/relationships/hyperlink" Target="http://www.ncbi.nlm.nih.gov/sites/entrez?Db=pubmed&amp;Cmd=Search&amp;Term=%22Munari%20M%22%5bAuthor%5d&amp;itool=EntrezSystem2.PEntrez.Pubmed.Pubmed_ResultsPanel.Pubmed_DiscoveryPanel.Pubmed_RVAbstractPlus" TargetMode="External"/><Relationship Id="rId2" Type="http://schemas.openxmlformats.org/officeDocument/2006/relationships/hyperlink" Target="http://www.ncbi.nlm.nih.gov/entrez/utils/fref.fcgi?PrId=3094&amp;itool=AbstractPlus-def&amp;uid=18297068&amp;db=pubmed&amp;url=http://dx.doi.org/10.1038/nn2056" TargetMode="External"/><Relationship Id="rId1" Type="http://schemas.openxmlformats.org/officeDocument/2006/relationships/slideLayout" Target="../slideLayouts/slideLayout2.xml"/><Relationship Id="rId6" Type="http://schemas.openxmlformats.org/officeDocument/2006/relationships/hyperlink" Target="http://www.ncbi.nlm.nih.gov/sites/entrez?Db=pubmed&amp;Cmd=Search&amp;Term=%22Garc%C3%ADa-Villegas%20R%22%5bAuthor%5d&amp;itool=EntrezSystem2.PEntrez.Pubmed.Pubmed_ResultsPanel.Pubmed_DiscoveryPanel.Pubmed_RVAbstractPlus" TargetMode="External"/><Relationship Id="rId5" Type="http://schemas.openxmlformats.org/officeDocument/2006/relationships/hyperlink" Target="http://www.ncbi.nlm.nih.gov/sites/entrez?Db=pubmed&amp;Cmd=Search&amp;Term=%22Jara-Oseguera%20A%22%5bAuthor%5d&amp;itool=EntrezSystem2.PEntrez.Pubmed.Pubmed_ResultsPanel.Pubmed_DiscoveryPanel.Pubmed_RVAbstractPlus" TargetMode="External"/><Relationship Id="rId4" Type="http://schemas.openxmlformats.org/officeDocument/2006/relationships/hyperlink" Target="http://www.ncbi.nlm.nih.gov/sites/entrez?Db=pubmed&amp;Cmd=Search&amp;Term=%22Llorente%20I%22%5bAuthor%5d&amp;itool=EntrezSystem2.PEntrez.Pubmed.Pubmed_ResultsPanel.Pubmed_DiscoveryPanel.Pubmed_RVAbstractPlus" TargetMode="External"/><Relationship Id="rId9" Type="http://schemas.openxmlformats.org/officeDocument/2006/relationships/hyperlink" Target="http://www.ncbi.nlm.nih.gov/sites/entrez?Db=pubmed&amp;Cmd=Search&amp;Term=%22Islas%20LD%22%5bAuthor%5d&amp;itool=EntrezSystem2.PEntrez.Pubmed.Pubmed_ResultsPanel.Pubmed_DiscoveryPanel.Pubmed_RVAbstractPlus"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hyperlink" Target="http://www.ncbi.nlm.nih.gov/sites/entrez?Db=pubmed&amp;Cmd=Search&amp;Term=%22Lopes%20AH%22%5bAuthor%5d&amp;itool=EntrezSystem2.PEntrez.Pubmed.Pubmed_ResultsPanel.Pubmed_RVAbstractPlus" TargetMode="External"/><Relationship Id="rId13" Type="http://schemas.openxmlformats.org/officeDocument/2006/relationships/hyperlink" Target="http://www.ncbi.nlm.nih.gov/sites/entrez?Db=pubmed&amp;Cmd=Search&amp;Term=%22Koga%20T%22%5bAuthor%5d&amp;itool=EntrezSystem2.PEntrez.Pubmed.Pubmed_ResultsPanel.Pubmed_RVAbstractPlus" TargetMode="External"/><Relationship Id="rId18" Type="http://schemas.openxmlformats.org/officeDocument/2006/relationships/hyperlink" Target="http://images.google.it/imgres?imgurl=http://www.alberghiera.it/img/news_immagini/4220093792705_timo.jpg&amp;imgrefurl=http://www.alberghiera.it/SchedaIngrediente.asp?id_ingrediente=325&amp;timo&amp;usg=__6K9sAwC0fpxlJm9Ka6r_FstyxAY=&amp;h=360&amp;w=480&amp;sz=74&amp;hl=it&amp;start=17&amp;itbs=1&amp;tbnid=VoJY6nCuCcd2AM:&amp;tbnh=97&amp;tbnw=129&amp;prev=/images?q=timo&amp;hl=it&amp;gbv=2&amp;tbs=isch:1" TargetMode="External"/><Relationship Id="rId3" Type="http://schemas.openxmlformats.org/officeDocument/2006/relationships/hyperlink" Target="http://www.ncbi.nlm.nih.gov/sites/entrez?Db=pubmed&amp;Cmd=Search&amp;Term=%22de%20Almeida%20I%22%5bAuthor%5d&amp;itool=EntrezSystem2.PEntrez.Pubmed.Pubmed_ResultsPanel.Pubmed_RVAbstractPlus" TargetMode="External"/><Relationship Id="rId21" Type="http://schemas.openxmlformats.org/officeDocument/2006/relationships/image" Target="../media/image64.jpeg"/><Relationship Id="rId7" Type="http://schemas.openxmlformats.org/officeDocument/2006/relationships/hyperlink" Target="http://www.ncbi.nlm.nih.gov/sites/entrez?Db=pubmed&amp;Cmd=Search&amp;Term=%22Blank%20AF%22%5bAuthor%5d&amp;itool=EntrezSystem2.PEntrez.Pubmed.Pubmed_ResultsPanel.Pubmed_RVAbstractPlus" TargetMode="External"/><Relationship Id="rId12" Type="http://schemas.openxmlformats.org/officeDocument/2006/relationships/hyperlink" Target="http://www.ncbi.nlm.nih.gov/sites/entrez?Db=pubmed&amp;Cmd=Search&amp;Term=%22Farrag%20ES%22%5bAuthor%5d&amp;itool=EntrezSystem2.PEntrez.Pubmed.Pubmed_ResultsPanel.Pubmed_RVAbstractPlus" TargetMode="External"/><Relationship Id="rId17" Type="http://schemas.openxmlformats.org/officeDocument/2006/relationships/image" Target="../media/image61.jpeg"/><Relationship Id="rId2" Type="http://schemas.openxmlformats.org/officeDocument/2006/relationships/hyperlink" Target="http://www.ncbi.nlm.nih.gov/entrez/utils/fref.fcgi?PrId=3055&amp;itool=AbstractPlus-def&amp;uid=17342533&amp;db=pubmed&amp;url=http://dx.doi.org/10.1007/s00436-007-0502-2" TargetMode="External"/><Relationship Id="rId16" Type="http://schemas.openxmlformats.org/officeDocument/2006/relationships/hyperlink" Target="http://images.google.it/imgres?imgurl=http://blog.leiweb.it/marinaterragni/files/2008/11/basilico.jpg&amp;imgrefurl=http://blog.leiweb.it/marinaterragni/tag/basilico/&amp;usg=___16W3RSCSAIGMNQ1TnVrCW-sqJg=&amp;h=270&amp;w=360&amp;sz=29&amp;hl=it&amp;start=4&amp;itbs=1&amp;tbnid=PJGI2joUWOXXuM:&amp;tbnh=91&amp;tbnw=121&amp;prev=/images?q=basilico&amp;hl=it&amp;gbv=2&amp;tbs=isch:1" TargetMode="External"/><Relationship Id="rId20" Type="http://schemas.openxmlformats.org/officeDocument/2006/relationships/hyperlink" Target="http://images.google.it/imgres?imgurl=http://www.elicriso.it/it/piante_allucinogene/salvia_divinorum/1Salvia_Divinorum.jpg&amp;imgrefurl=http://www.elicriso.it/it/piante_allucinogene/salvia_divinorum/&amp;usg=__BlBS_I_itwgdxDJoEZRe5VoKEKw=&amp;h=336&amp;w=310&amp;sz=40&amp;hl=it&amp;start=5&amp;itbs=1&amp;tbnid=4M24wJ6wOPH_TM:&amp;tbnh=119&amp;tbnw=110&amp;prev=/images?q=salvia&amp;hl=it&amp;gbv=2&amp;tbs=isch:1" TargetMode="External"/><Relationship Id="rId1" Type="http://schemas.openxmlformats.org/officeDocument/2006/relationships/slideLayout" Target="../slideLayouts/slideLayout2.xml"/><Relationship Id="rId6" Type="http://schemas.openxmlformats.org/officeDocument/2006/relationships/hyperlink" Target="http://www.ncbi.nlm.nih.gov/sites/entrez?Db=pubmed&amp;Cmd=Search&amp;Term=%22Alves%20PB%22%5bAuthor%5d&amp;itool=EntrezSystem2.PEntrez.Pubmed.Pubmed_ResultsPanel.Pubmed_RVAbstractPlus" TargetMode="External"/><Relationship Id="rId11" Type="http://schemas.openxmlformats.org/officeDocument/2006/relationships/hyperlink" Target="http://www.ncbi.nlm.nih.gov/sites/entrez?Db=pubmed&amp;Cmd=Search&amp;Term=%22Edris%20AE%22%5bAuthor%5d&amp;itool=EntrezSystem2.PEntrez.Pubmed.Pubmed_ResultsPanel.Pubmed_RVAbstractPlus" TargetMode="External"/><Relationship Id="rId5" Type="http://schemas.openxmlformats.org/officeDocument/2006/relationships/hyperlink" Target="http://www.ncbi.nlm.nih.gov/sites/entrez?Db=pubmed&amp;Cmd=Search&amp;Term=%22Vieira%20DP%22%5bAuthor%5d&amp;itool=EntrezSystem2.PEntrez.Pubmed.Pubmed_ResultsPanel.Pubmed_RVAbstractPlus" TargetMode="External"/><Relationship Id="rId15" Type="http://schemas.openxmlformats.org/officeDocument/2006/relationships/hyperlink" Target="http://www.ncbi.nlm.nih.gov/sites/entrez?Db=pubmed&amp;Cmd=Search&amp;Term=%22Takumi%20K%22%5bAuthor%5d&amp;itool=EntrezSystem2.PEntrez.Pubmed.Pubmed_ResultsPanel.Pubmed_RVAbstractPlus" TargetMode="External"/><Relationship Id="rId23" Type="http://schemas.openxmlformats.org/officeDocument/2006/relationships/image" Target="../media/image65.jpeg"/><Relationship Id="rId10" Type="http://schemas.openxmlformats.org/officeDocument/2006/relationships/hyperlink" Target="http://www.ncbi.nlm.nih.gov/sites/entrez?Db=pubmed&amp;Cmd=Search&amp;Term=%22Rosa%20Mdo%20S%22%5bAuthor%5d&amp;itool=EntrezSystem2.PEntrez.Pubmed.Pubmed_ResultsPanel.Pubmed_RVAbstractPlus" TargetMode="External"/><Relationship Id="rId19" Type="http://schemas.openxmlformats.org/officeDocument/2006/relationships/image" Target="../media/image60.jpeg"/><Relationship Id="rId4" Type="http://schemas.openxmlformats.org/officeDocument/2006/relationships/hyperlink" Target="http://www.ncbi.nlm.nih.gov/sites/entrez?Db=pubmed&amp;Cmd=Search&amp;Term=%22Alviano%20DS%22%5bAuthor%5d&amp;itool=EntrezSystem2.PEntrez.Pubmed.Pubmed_ResultsPanel.Pubmed_RVAbstractPlus" TargetMode="External"/><Relationship Id="rId9" Type="http://schemas.openxmlformats.org/officeDocument/2006/relationships/hyperlink" Target="http://www.ncbi.nlm.nih.gov/sites/entrez?Db=pubmed&amp;Cmd=Search&amp;Term=%22Alviano%20CS%22%5bAuthor%5d&amp;itool=EntrezSystem2.PEntrez.Pubmed.Pubmed_ResultsPanel.Pubmed_RVAbstractPlus" TargetMode="External"/><Relationship Id="rId14" Type="http://schemas.openxmlformats.org/officeDocument/2006/relationships/hyperlink" Target="http://www.ncbi.nlm.nih.gov/sites/entrez?Db=pubmed&amp;Cmd=Search&amp;Term=%22Hirota%20N%22%5bAuthor%5d&amp;itool=EntrezSystem2.PEntrez.Pubmed.Pubmed_ResultsPanel.Pubmed_RVAbstractPlus" TargetMode="External"/><Relationship Id="rId22" Type="http://schemas.openxmlformats.org/officeDocument/2006/relationships/hyperlink" Target="http://images.google.it/imgres?imgurl=http://www.cosmeticinaturali.biz/wp-content/uploads/2009/07/menta-thumb5318674.jpg&amp;imgrefurl=http://www.cosmeticinaturali.biz/2009/07/maschera-alla-menta-e-cetriolo/&amp;usg=__aNGV00OdXcRek-epSRHT5SfEHI0=&amp;h=273&amp;w=300&amp;sz=43&amp;hl=it&amp;start=7&amp;itbs=1&amp;tbnid=UZcqKSp3eywr5M:&amp;tbnh=106&amp;tbnw=116&amp;prev=/images?q=menta&amp;hl=it&amp;gbv=2&amp;tbs=isch:1"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gif"/><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685800" y="714375"/>
            <a:ext cx="7772400" cy="2886075"/>
          </a:xfrm>
          <a:solidFill>
            <a:schemeClr val="accent6"/>
          </a:solidFill>
        </p:spPr>
        <p:txBody>
          <a:bodyPr>
            <a:normAutofit/>
          </a:bodyPr>
          <a:lstStyle/>
          <a:p>
            <a:pPr>
              <a:defRPr/>
            </a:pPr>
            <a:r>
              <a:rPr lang="it-IT" dirty="0" smtClean="0"/>
              <a:t>NUTRIZIONE PER CRESCERE E VIVERE FELICI !</a:t>
            </a:r>
            <a:endParaRPr lang="it-IT" dirty="0"/>
          </a:p>
        </p:txBody>
      </p:sp>
      <p:sp>
        <p:nvSpPr>
          <p:cNvPr id="15363" name="Sottotitolo 3"/>
          <p:cNvSpPr>
            <a:spLocks noGrp="1"/>
          </p:cNvSpPr>
          <p:nvPr>
            <p:ph type="subTitle" idx="1"/>
          </p:nvPr>
        </p:nvSpPr>
        <p:spPr>
          <a:solidFill>
            <a:srgbClr val="FFFF00"/>
          </a:solidFill>
        </p:spPr>
        <p:txBody>
          <a:bodyPr/>
          <a:lstStyle/>
          <a:p>
            <a:r>
              <a:rPr lang="it-IT" dirty="0" smtClean="0">
                <a:solidFill>
                  <a:srgbClr val="FF0000"/>
                </a:solidFill>
              </a:rPr>
              <a:t>Divertissement</a:t>
            </a:r>
          </a:p>
          <a:p>
            <a:r>
              <a:rPr lang="it-IT" dirty="0" smtClean="0">
                <a:solidFill>
                  <a:srgbClr val="FF0000"/>
                </a:solidFill>
              </a:rPr>
              <a:t>con luigi greco, pediatra in Napoli nell’anno del Signore </a:t>
            </a:r>
            <a:r>
              <a:rPr lang="it-IT" dirty="0" smtClean="0">
                <a:solidFill>
                  <a:srgbClr val="FF0000"/>
                </a:solidFill>
              </a:rPr>
              <a:t>2022</a:t>
            </a:r>
            <a:endParaRPr lang="it-IT" dirty="0" smtClean="0">
              <a:solidFill>
                <a:srgbClr val="FF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274638"/>
            <a:ext cx="5050904" cy="1143000"/>
          </a:xfrm>
          <a:solidFill>
            <a:srgbClr val="FFFF00"/>
          </a:solidFill>
        </p:spPr>
        <p:txBody>
          <a:bodyPr>
            <a:normAutofit fontScale="90000"/>
          </a:bodyPr>
          <a:lstStyle/>
          <a:p>
            <a:r>
              <a:rPr lang="it-IT" dirty="0" smtClean="0"/>
              <a:t>Il Prematuro ha esperienze diverse</a:t>
            </a:r>
            <a:endParaRPr lang="it-IT" dirty="0"/>
          </a:p>
        </p:txBody>
      </p:sp>
      <p:sp>
        <p:nvSpPr>
          <p:cNvPr id="6" name="Segnaposto contenuto 5"/>
          <p:cNvSpPr>
            <a:spLocks noGrp="1"/>
          </p:cNvSpPr>
          <p:nvPr>
            <p:ph idx="1"/>
          </p:nvPr>
        </p:nvSpPr>
        <p:spPr>
          <a:xfrm>
            <a:off x="457200" y="2060848"/>
            <a:ext cx="8229600" cy="4065315"/>
          </a:xfrm>
        </p:spPr>
        <p:txBody>
          <a:bodyPr/>
          <a:lstStyle/>
          <a:p>
            <a:r>
              <a:rPr lang="it-IT" dirty="0" smtClean="0"/>
              <a:t>E’ privato della esperienza gustativa intrauterina delle ultime 8-16 settimane</a:t>
            </a:r>
          </a:p>
          <a:p>
            <a:r>
              <a:rPr lang="it-IT" dirty="0" smtClean="0"/>
              <a:t>Coordina poco succhiare ed ingoiare</a:t>
            </a:r>
          </a:p>
          <a:p>
            <a:r>
              <a:rPr lang="it-IT" dirty="0" smtClean="0"/>
              <a:t>L’alimentazione per </a:t>
            </a:r>
            <a:r>
              <a:rPr lang="it-IT" dirty="0" err="1" smtClean="0"/>
              <a:t>gavage</a:t>
            </a:r>
            <a:r>
              <a:rPr lang="it-IT" dirty="0" smtClean="0"/>
              <a:t> salta le papille gustative e limita anche il gusto </a:t>
            </a:r>
            <a:r>
              <a:rPr lang="it-IT" dirty="0" err="1" smtClean="0"/>
              <a:t>retronasale</a:t>
            </a:r>
            <a:r>
              <a:rPr lang="it-IT" dirty="0" smtClean="0"/>
              <a:t> del latte materno</a:t>
            </a:r>
          </a:p>
          <a:p>
            <a:r>
              <a:rPr lang="it-IT" dirty="0" smtClean="0"/>
              <a:t>Può  avere  problemi allo svezzamento</a:t>
            </a:r>
            <a:endParaRPr lang="it-IT" dirty="0"/>
          </a:p>
        </p:txBody>
      </p:sp>
      <p:pic>
        <p:nvPicPr>
          <p:cNvPr id="65538" name="Picture 2" descr="Risultati immagini per prematuro"/>
          <p:cNvPicPr>
            <a:picLocks noChangeAspect="1" noChangeArrowheads="1"/>
          </p:cNvPicPr>
          <p:nvPr/>
        </p:nvPicPr>
        <p:blipFill>
          <a:blip r:embed="rId2" cstate="print"/>
          <a:srcRect/>
          <a:stretch>
            <a:fillRect/>
          </a:stretch>
        </p:blipFill>
        <p:spPr bwMode="auto">
          <a:xfrm>
            <a:off x="5436096" y="0"/>
            <a:ext cx="28575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3568" y="3501008"/>
            <a:ext cx="7772400" cy="1827634"/>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Milk is not just food but most likely a genetic</a:t>
            </a:r>
            <a:br>
              <a:rPr lang="en-US" sz="2400" dirty="0" smtClean="0"/>
            </a:br>
            <a:r>
              <a:rPr lang="en-US" sz="2400" dirty="0" smtClean="0"/>
              <a:t>transfection system activating mTORC1 signaling</a:t>
            </a:r>
            <a:br>
              <a:rPr lang="en-US" sz="2400" dirty="0" smtClean="0"/>
            </a:br>
            <a:r>
              <a:rPr lang="en-US" sz="2400" dirty="0" smtClean="0"/>
              <a:t>for postnatal growth</a:t>
            </a:r>
            <a:br>
              <a:rPr lang="en-US" sz="2400" dirty="0" smtClean="0"/>
            </a:br>
            <a:r>
              <a:rPr lang="de-DE" sz="1200" dirty="0" smtClean="0"/>
              <a:t>Bodo C Melnik1*, Swen Malte John1 </a:t>
            </a:r>
            <a:r>
              <a:rPr lang="de-DE" sz="1200" dirty="0" err="1" smtClean="0"/>
              <a:t>and</a:t>
            </a:r>
            <a:r>
              <a:rPr lang="de-DE" sz="1200" dirty="0" smtClean="0"/>
              <a:t> Gerd Schmitz2 </a:t>
            </a:r>
            <a:r>
              <a:rPr lang="da-DK" sz="1200" dirty="0" smtClean="0"/>
              <a:t>Melnik et al. </a:t>
            </a:r>
            <a:br>
              <a:rPr lang="da-DK" sz="1200" dirty="0" smtClean="0"/>
            </a:br>
            <a:r>
              <a:rPr lang="da-DK" sz="1200" dirty="0" smtClean="0"/>
              <a:t>Nutrition Journal 2013, 12:103</a:t>
            </a:r>
            <a:endParaRPr lang="en-US" sz="1200" dirty="0"/>
          </a:p>
        </p:txBody>
      </p:sp>
      <p:sp>
        <p:nvSpPr>
          <p:cNvPr id="5" name="CasellaDiTesto 4"/>
          <p:cNvSpPr txBox="1"/>
          <p:nvPr/>
        </p:nvSpPr>
        <p:spPr>
          <a:xfrm>
            <a:off x="1079612" y="2420888"/>
            <a:ext cx="7488832" cy="584775"/>
          </a:xfrm>
          <a:prstGeom prst="rect">
            <a:avLst/>
          </a:prstGeom>
          <a:solidFill>
            <a:srgbClr val="FF0000"/>
          </a:solidFill>
        </p:spPr>
        <p:txBody>
          <a:bodyPr wrap="square" rtlCol="0">
            <a:spAutoFit/>
          </a:bodyPr>
          <a:lstStyle/>
          <a:p>
            <a:r>
              <a:rPr lang="it-IT" sz="3200" dirty="0" smtClean="0"/>
              <a:t>Ecco un lavoro ‘rivoluzionario’ sul latte !</a:t>
            </a:r>
            <a:endParaRPr lang="it-IT" sz="3200" dirty="0"/>
          </a:p>
        </p:txBody>
      </p:sp>
      <p:sp>
        <p:nvSpPr>
          <p:cNvPr id="6" name="CasellaDiTesto 5"/>
          <p:cNvSpPr txBox="1"/>
          <p:nvPr/>
        </p:nvSpPr>
        <p:spPr>
          <a:xfrm>
            <a:off x="1079612" y="679048"/>
            <a:ext cx="6768752" cy="1200329"/>
          </a:xfrm>
          <a:prstGeom prst="rect">
            <a:avLst/>
          </a:prstGeom>
          <a:solidFill>
            <a:srgbClr val="FFFF00"/>
          </a:solidFill>
        </p:spPr>
        <p:txBody>
          <a:bodyPr wrap="square" rtlCol="0">
            <a:spAutoFit/>
          </a:bodyPr>
          <a:lstStyle/>
          <a:p>
            <a:r>
              <a:rPr lang="it-IT" sz="2400" dirty="0" smtClean="0"/>
              <a:t>Dai primi giorni ci nutriamo di latte : analizziamo dunque cosa inducono le molecole contenute nel latte</a:t>
            </a:r>
            <a:endParaRPr lang="it-IT" sz="2400" dirty="0"/>
          </a:p>
        </p:txBody>
      </p:sp>
    </p:spTree>
    <p:extLst>
      <p:ext uri="{BB962C8B-B14F-4D97-AF65-F5344CB8AC3E}">
        <p14:creationId xmlns:p14="http://schemas.microsoft.com/office/powerpoint/2010/main" val="1165522243"/>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899592" y="4437112"/>
            <a:ext cx="7286676" cy="1853968"/>
          </a:xfrm>
        </p:spPr>
        <p:txBody>
          <a:bodyPr>
            <a:normAutofit fontScale="92500" lnSpcReduction="10000"/>
          </a:bodyPr>
          <a:lstStyle/>
          <a:p>
            <a:pPr algn="just"/>
            <a:r>
              <a:rPr lang="en-US" b="0" i="0" dirty="0" smtClean="0">
                <a:solidFill>
                  <a:srgbClr val="000000"/>
                </a:solidFill>
                <a:latin typeface="Times New Roman"/>
              </a:rPr>
              <a:t>La </a:t>
            </a:r>
            <a:r>
              <a:rPr lang="en-US" b="0" i="0" dirty="0" err="1" smtClean="0">
                <a:solidFill>
                  <a:srgbClr val="000000"/>
                </a:solidFill>
                <a:latin typeface="Times New Roman"/>
              </a:rPr>
              <a:t>funzione</a:t>
            </a:r>
            <a:r>
              <a:rPr lang="en-US" b="0" i="0" dirty="0" smtClean="0">
                <a:solidFill>
                  <a:srgbClr val="000000"/>
                </a:solidFill>
                <a:latin typeface="Times New Roman"/>
              </a:rPr>
              <a:t> </a:t>
            </a:r>
            <a:r>
              <a:rPr lang="en-US" b="0" i="0" dirty="0" err="1" smtClean="0">
                <a:solidFill>
                  <a:srgbClr val="000000"/>
                </a:solidFill>
                <a:latin typeface="Times New Roman"/>
              </a:rPr>
              <a:t>fondamentale</a:t>
            </a:r>
            <a:r>
              <a:rPr lang="en-US" b="0" i="0" dirty="0" smtClean="0">
                <a:solidFill>
                  <a:srgbClr val="000000"/>
                </a:solidFill>
                <a:latin typeface="Times New Roman"/>
              </a:rPr>
              <a:t> del latte è </a:t>
            </a:r>
            <a:r>
              <a:rPr lang="en-US" b="0" i="0" dirty="0" err="1" smtClean="0">
                <a:solidFill>
                  <a:srgbClr val="000000"/>
                </a:solidFill>
                <a:latin typeface="Times New Roman"/>
              </a:rPr>
              <a:t>quella</a:t>
            </a:r>
            <a:r>
              <a:rPr lang="en-US" b="0" i="0" dirty="0" smtClean="0">
                <a:solidFill>
                  <a:srgbClr val="000000"/>
                </a:solidFill>
                <a:latin typeface="Times New Roman"/>
              </a:rPr>
              <a:t> di </a:t>
            </a:r>
            <a:r>
              <a:rPr lang="en-US" b="0" i="0" dirty="0" err="1" smtClean="0">
                <a:solidFill>
                  <a:srgbClr val="000000"/>
                </a:solidFill>
                <a:latin typeface="Times New Roman"/>
              </a:rPr>
              <a:t>promuovere</a:t>
            </a:r>
            <a:r>
              <a:rPr lang="en-US" b="0" i="0" dirty="0" smtClean="0">
                <a:solidFill>
                  <a:srgbClr val="000000"/>
                </a:solidFill>
                <a:latin typeface="Times New Roman"/>
              </a:rPr>
              <a:t> la </a:t>
            </a:r>
            <a:r>
              <a:rPr lang="en-US" b="0" i="0" dirty="0" err="1" smtClean="0">
                <a:solidFill>
                  <a:srgbClr val="000000"/>
                </a:solidFill>
                <a:latin typeface="Times New Roman"/>
              </a:rPr>
              <a:t>crescita</a:t>
            </a:r>
            <a:r>
              <a:rPr lang="en-US" b="0" i="0" dirty="0" smtClean="0">
                <a:solidFill>
                  <a:srgbClr val="000000"/>
                </a:solidFill>
                <a:latin typeface="Times New Roman"/>
              </a:rPr>
              <a:t>, </a:t>
            </a:r>
            <a:r>
              <a:rPr lang="en-US" b="0" i="0" dirty="0" err="1" smtClean="0">
                <a:solidFill>
                  <a:srgbClr val="000000"/>
                </a:solidFill>
                <a:latin typeface="Times New Roman"/>
              </a:rPr>
              <a:t>assicurando</a:t>
            </a:r>
            <a:r>
              <a:rPr lang="en-US" b="0" i="0" dirty="0" smtClean="0">
                <a:solidFill>
                  <a:srgbClr val="000000"/>
                </a:solidFill>
                <a:latin typeface="Times New Roman"/>
              </a:rPr>
              <a:t> </a:t>
            </a:r>
            <a:r>
              <a:rPr lang="en-US" b="0" i="0" dirty="0" err="1" smtClean="0">
                <a:solidFill>
                  <a:srgbClr val="000000"/>
                </a:solidFill>
                <a:latin typeface="Times New Roman"/>
              </a:rPr>
              <a:t>una</a:t>
            </a:r>
            <a:r>
              <a:rPr lang="en-US" b="0" i="0" dirty="0" smtClean="0">
                <a:solidFill>
                  <a:srgbClr val="000000"/>
                </a:solidFill>
                <a:latin typeface="Times New Roman"/>
              </a:rPr>
              <a:t> </a:t>
            </a:r>
            <a:r>
              <a:rPr lang="en-US" b="0" i="0" dirty="0" err="1" smtClean="0">
                <a:solidFill>
                  <a:srgbClr val="000000"/>
                </a:solidFill>
                <a:latin typeface="Times New Roman"/>
              </a:rPr>
              <a:t>programmazione</a:t>
            </a:r>
            <a:r>
              <a:rPr lang="en-US" b="0" i="0" dirty="0" smtClean="0">
                <a:solidFill>
                  <a:srgbClr val="000000"/>
                </a:solidFill>
                <a:latin typeface="Times New Roman"/>
              </a:rPr>
              <a:t> </a:t>
            </a:r>
            <a:r>
              <a:rPr lang="en-US" b="0" i="0" dirty="0" err="1" smtClean="0">
                <a:solidFill>
                  <a:srgbClr val="000000"/>
                </a:solidFill>
                <a:latin typeface="Times New Roman"/>
              </a:rPr>
              <a:t>metabolica</a:t>
            </a:r>
            <a:r>
              <a:rPr lang="en-US" b="0" i="0" dirty="0" smtClean="0">
                <a:solidFill>
                  <a:srgbClr val="000000"/>
                </a:solidFill>
                <a:latin typeface="Times New Roman"/>
              </a:rPr>
              <a:t> </a:t>
            </a:r>
            <a:r>
              <a:rPr lang="en-US" b="0" i="0" dirty="0" err="1" smtClean="0">
                <a:solidFill>
                  <a:srgbClr val="000000"/>
                </a:solidFill>
                <a:latin typeface="Times New Roman"/>
              </a:rPr>
              <a:t>specifica</a:t>
            </a:r>
            <a:r>
              <a:rPr lang="en-US" b="0" i="0" dirty="0" smtClean="0">
                <a:solidFill>
                  <a:srgbClr val="000000"/>
                </a:solidFill>
                <a:latin typeface="Times New Roman"/>
              </a:rPr>
              <a:t> per </a:t>
            </a:r>
            <a:r>
              <a:rPr lang="en-US" b="0" i="0" dirty="0" err="1" smtClean="0">
                <a:solidFill>
                  <a:srgbClr val="000000"/>
                </a:solidFill>
                <a:latin typeface="Times New Roman"/>
              </a:rPr>
              <a:t>ciascuna</a:t>
            </a:r>
            <a:r>
              <a:rPr lang="en-US" b="0" i="0" dirty="0" smtClean="0">
                <a:solidFill>
                  <a:srgbClr val="000000"/>
                </a:solidFill>
                <a:latin typeface="Times New Roman"/>
              </a:rPr>
              <a:t> specie.</a:t>
            </a:r>
            <a:endParaRPr lang="it-IT" dirty="0"/>
          </a:p>
        </p:txBody>
      </p:sp>
      <p:pic>
        <p:nvPicPr>
          <p:cNvPr id="22530" name="Picture 2" descr="child growth and development"/>
          <p:cNvPicPr>
            <a:picLocks noChangeAspect="1" noChangeArrowheads="1"/>
          </p:cNvPicPr>
          <p:nvPr/>
        </p:nvPicPr>
        <p:blipFill>
          <a:blip r:embed="rId2" cstate="print"/>
          <a:srcRect/>
          <a:stretch>
            <a:fillRect/>
          </a:stretch>
        </p:blipFill>
        <p:spPr bwMode="auto">
          <a:xfrm>
            <a:off x="755576" y="1556792"/>
            <a:ext cx="2136237" cy="1602178"/>
          </a:xfrm>
          <a:prstGeom prst="rect">
            <a:avLst/>
          </a:prstGeom>
          <a:noFill/>
        </p:spPr>
      </p:pic>
      <p:pic>
        <p:nvPicPr>
          <p:cNvPr id="22532" name="Picture 4" descr="http://cegamers.com/wp-content/uploads/2012/02/cowgrowthstages.png"/>
          <p:cNvPicPr>
            <a:picLocks noChangeAspect="1" noChangeArrowheads="1"/>
          </p:cNvPicPr>
          <p:nvPr/>
        </p:nvPicPr>
        <p:blipFill>
          <a:blip r:embed="rId3" cstate="print"/>
          <a:srcRect/>
          <a:stretch>
            <a:fillRect/>
          </a:stretch>
        </p:blipFill>
        <p:spPr bwMode="auto">
          <a:xfrm>
            <a:off x="2987824" y="836712"/>
            <a:ext cx="5379828" cy="2520280"/>
          </a:xfrm>
          <a:prstGeom prst="rect">
            <a:avLst/>
          </a:prstGeom>
          <a:noFill/>
        </p:spPr>
      </p:pic>
      <p:sp>
        <p:nvSpPr>
          <p:cNvPr id="5" name="CasellaDiTesto 4"/>
          <p:cNvSpPr txBox="1"/>
          <p:nvPr/>
        </p:nvSpPr>
        <p:spPr>
          <a:xfrm>
            <a:off x="827584" y="3369186"/>
            <a:ext cx="7632848" cy="707886"/>
          </a:xfrm>
          <a:prstGeom prst="rect">
            <a:avLst/>
          </a:prstGeom>
          <a:solidFill>
            <a:srgbClr val="FFFF00"/>
          </a:solidFill>
        </p:spPr>
        <p:txBody>
          <a:bodyPr wrap="square" rtlCol="0">
            <a:spAutoFit/>
          </a:bodyPr>
          <a:lstStyle/>
          <a:p>
            <a:r>
              <a:rPr lang="it-IT" sz="2000" dirty="0" smtClean="0"/>
              <a:t>il Bimbo cresce		     il Vitellino cresce	</a:t>
            </a:r>
          </a:p>
          <a:p>
            <a:r>
              <a:rPr lang="it-IT" sz="2000" dirty="0" smtClean="0"/>
              <a:t>20 </a:t>
            </a:r>
            <a:r>
              <a:rPr lang="it-IT" sz="2000" dirty="0" err="1" smtClean="0"/>
              <a:t>grams</a:t>
            </a:r>
            <a:r>
              <a:rPr lang="it-IT" sz="2000" dirty="0" smtClean="0"/>
              <a:t>/</a:t>
            </a:r>
            <a:r>
              <a:rPr lang="it-IT" sz="2000" dirty="0" err="1" smtClean="0"/>
              <a:t>day</a:t>
            </a:r>
            <a:r>
              <a:rPr lang="it-IT" sz="2000" dirty="0" smtClean="0"/>
              <a:t>		      400 </a:t>
            </a:r>
            <a:r>
              <a:rPr lang="it-IT" sz="2000" dirty="0" err="1" smtClean="0"/>
              <a:t>grams</a:t>
            </a:r>
            <a:r>
              <a:rPr lang="it-IT" sz="2000" dirty="0" smtClean="0"/>
              <a:t>/</a:t>
            </a:r>
            <a:r>
              <a:rPr lang="it-IT" sz="2000" dirty="0" err="1" smtClean="0"/>
              <a:t>day</a:t>
            </a:r>
            <a:r>
              <a:rPr lang="it-IT" sz="2000" dirty="0" smtClean="0"/>
              <a:t>  </a:t>
            </a:r>
            <a:r>
              <a:rPr lang="it-IT" dirty="0" smtClean="0"/>
              <a:t>		</a:t>
            </a:r>
            <a:endParaRPr lang="en-US" dirty="0"/>
          </a:p>
        </p:txBody>
      </p:sp>
      <p:sp>
        <p:nvSpPr>
          <p:cNvPr id="2" name="CasellaDiTesto 1"/>
          <p:cNvSpPr txBox="1"/>
          <p:nvPr/>
        </p:nvSpPr>
        <p:spPr>
          <a:xfrm>
            <a:off x="1446586" y="102694"/>
            <a:ext cx="6192688" cy="646331"/>
          </a:xfrm>
          <a:prstGeom prst="rect">
            <a:avLst/>
          </a:prstGeom>
          <a:solidFill>
            <a:srgbClr val="FF0000"/>
          </a:solidFill>
        </p:spPr>
        <p:txBody>
          <a:bodyPr wrap="square" rtlCol="0">
            <a:spAutoFit/>
          </a:bodyPr>
          <a:lstStyle/>
          <a:p>
            <a:pPr algn="ctr"/>
            <a:r>
              <a:rPr lang="it-IT" sz="3600" dirty="0" smtClean="0"/>
              <a:t>A ciascuno il suo !</a:t>
            </a:r>
            <a:endParaRPr lang="it-IT" sz="3600" dirty="0"/>
          </a:p>
        </p:txBody>
      </p:sp>
    </p:spTree>
    <p:extLst>
      <p:ext uri="{BB962C8B-B14F-4D97-AF65-F5344CB8AC3E}">
        <p14:creationId xmlns:p14="http://schemas.microsoft.com/office/powerpoint/2010/main" val="1616903782"/>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additive="base">
                                        <p:cTn id="13" dur="500" fill="hold"/>
                                        <p:tgtEl>
                                          <p:spTgt spid="22532"/>
                                        </p:tgtEl>
                                        <p:attrNameLst>
                                          <p:attrName>ppt_x</p:attrName>
                                        </p:attrNameLst>
                                      </p:cBhvr>
                                      <p:tavLst>
                                        <p:tav tm="0">
                                          <p:val>
                                            <p:strVal val="#ppt_x"/>
                                          </p:val>
                                        </p:tav>
                                        <p:tav tm="100000">
                                          <p:val>
                                            <p:strVal val="#ppt_x"/>
                                          </p:val>
                                        </p:tav>
                                      </p:tavLst>
                                    </p:anim>
                                    <p:anim calcmode="lin" valueType="num">
                                      <p:cBhvr additive="base">
                                        <p:cTn id="14"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TORC1.jpg"/>
          <p:cNvPicPr>
            <a:picLocks noChangeAspect="1"/>
          </p:cNvPicPr>
          <p:nvPr/>
        </p:nvPicPr>
        <p:blipFill>
          <a:blip r:embed="rId2" cstate="print"/>
          <a:stretch>
            <a:fillRect/>
          </a:stretch>
        </p:blipFill>
        <p:spPr>
          <a:xfrm>
            <a:off x="348001" y="1010887"/>
            <a:ext cx="8338799" cy="5877272"/>
          </a:xfrm>
          <a:prstGeom prst="rect">
            <a:avLst/>
          </a:prstGeom>
          <a:solidFill>
            <a:srgbClr val="FFFF00"/>
          </a:solidFill>
        </p:spPr>
      </p:pic>
      <p:sp>
        <p:nvSpPr>
          <p:cNvPr id="2" name="Titolo 1"/>
          <p:cNvSpPr>
            <a:spLocks noGrp="1"/>
          </p:cNvSpPr>
          <p:nvPr>
            <p:ph type="title"/>
          </p:nvPr>
        </p:nvSpPr>
        <p:spPr>
          <a:xfrm>
            <a:off x="457200" y="116632"/>
            <a:ext cx="8229600" cy="864096"/>
          </a:xfrm>
          <a:solidFill>
            <a:srgbClr val="92D050"/>
          </a:solidFill>
        </p:spPr>
        <p:txBody>
          <a:bodyPr>
            <a:noAutofit/>
          </a:bodyPr>
          <a:lstStyle/>
          <a:p>
            <a:r>
              <a:rPr lang="it-IT" sz="2800" dirty="0" smtClean="0"/>
              <a:t>Il latte contiene molti aminoacidi liberi che non hanno una funzione energetica, bensì di stimolazione</a:t>
            </a:r>
            <a:endParaRPr lang="it-IT" sz="2800" dirty="0"/>
          </a:p>
        </p:txBody>
      </p:sp>
      <p:sp>
        <p:nvSpPr>
          <p:cNvPr id="4" name="Sottotitolo 2"/>
          <p:cNvSpPr>
            <a:spLocks noGrp="1"/>
          </p:cNvSpPr>
          <p:nvPr>
            <p:ph type="subTitle" idx="4294967295"/>
          </p:nvPr>
        </p:nvSpPr>
        <p:spPr>
          <a:xfrm>
            <a:off x="0" y="2357430"/>
            <a:ext cx="3211513" cy="2303462"/>
          </a:xfrm>
          <a:solidFill>
            <a:srgbClr val="FFFF00"/>
          </a:solidFill>
        </p:spPr>
        <p:txBody>
          <a:bodyPr>
            <a:noAutofit/>
          </a:bodyPr>
          <a:lstStyle/>
          <a:p>
            <a:pPr marL="0" indent="0" algn="just">
              <a:buNone/>
            </a:pPr>
            <a:r>
              <a:rPr lang="en-US" sz="1600" dirty="0" err="1" smtClean="0"/>
              <a:t>Gli</a:t>
            </a:r>
            <a:r>
              <a:rPr lang="en-US" sz="1600" dirty="0" smtClean="0"/>
              <a:t> </a:t>
            </a:r>
            <a:r>
              <a:rPr lang="en-US" sz="1600" dirty="0" err="1" smtClean="0"/>
              <a:t>aminoacidi</a:t>
            </a:r>
            <a:r>
              <a:rPr lang="en-US" sz="1600" dirty="0" smtClean="0"/>
              <a:t> a catena </a:t>
            </a:r>
            <a:r>
              <a:rPr lang="en-US" sz="1600" dirty="0" err="1" smtClean="0"/>
              <a:t>ramificata</a:t>
            </a:r>
            <a:r>
              <a:rPr lang="en-US" sz="1600" dirty="0" smtClean="0"/>
              <a:t>, in </a:t>
            </a:r>
            <a:r>
              <a:rPr lang="en-US" sz="1600" dirty="0" err="1" smtClean="0"/>
              <a:t>particolare</a:t>
            </a:r>
            <a:r>
              <a:rPr lang="en-US" sz="1600" dirty="0" smtClean="0"/>
              <a:t> la </a:t>
            </a:r>
            <a:r>
              <a:rPr lang="en-US" sz="1600" dirty="0" err="1" smtClean="0"/>
              <a:t>Leucina</a:t>
            </a:r>
            <a:r>
              <a:rPr lang="en-US" sz="1600" dirty="0" smtClean="0"/>
              <a:t>, </a:t>
            </a:r>
            <a:r>
              <a:rPr lang="en-US" sz="1600" dirty="0" err="1" smtClean="0"/>
              <a:t>sono</a:t>
            </a:r>
            <a:r>
              <a:rPr lang="en-US" sz="1600" dirty="0" smtClean="0"/>
              <a:t> </a:t>
            </a:r>
            <a:r>
              <a:rPr lang="en-US" sz="1600" dirty="0" err="1" smtClean="0"/>
              <a:t>importanti</a:t>
            </a:r>
            <a:r>
              <a:rPr lang="en-US" sz="1600" dirty="0" smtClean="0"/>
              <a:t> </a:t>
            </a:r>
            <a:r>
              <a:rPr lang="en-US" sz="1600" dirty="0" err="1" smtClean="0"/>
              <a:t>messaggeri</a:t>
            </a:r>
            <a:r>
              <a:rPr lang="en-US" sz="1600" dirty="0"/>
              <a:t> </a:t>
            </a:r>
            <a:r>
              <a:rPr lang="en-US" sz="1600" dirty="0" smtClean="0"/>
              <a:t>in </a:t>
            </a:r>
            <a:r>
              <a:rPr lang="en-US" sz="1600" dirty="0" err="1" smtClean="0"/>
              <a:t>grado</a:t>
            </a:r>
            <a:r>
              <a:rPr lang="en-US" sz="1600" dirty="0" smtClean="0"/>
              <a:t> di </a:t>
            </a:r>
            <a:r>
              <a:rPr lang="en-US" sz="1600" dirty="0" err="1" smtClean="0"/>
              <a:t>promuovere</a:t>
            </a:r>
            <a:r>
              <a:rPr lang="en-US" sz="1600" dirty="0" smtClean="0"/>
              <a:t> </a:t>
            </a:r>
            <a:r>
              <a:rPr lang="en-US" sz="1600" dirty="0" err="1" smtClean="0"/>
              <a:t>l’espansione</a:t>
            </a:r>
            <a:r>
              <a:rPr lang="en-US" sz="1600" dirty="0" smtClean="0"/>
              <a:t> </a:t>
            </a:r>
            <a:r>
              <a:rPr lang="en-US" sz="1600" dirty="0" err="1" smtClean="0"/>
              <a:t>delle</a:t>
            </a:r>
            <a:r>
              <a:rPr lang="en-US" sz="1600" dirty="0" smtClean="0"/>
              <a:t> cellule beta del pancreas e la </a:t>
            </a:r>
            <a:r>
              <a:rPr lang="en-US" sz="1600" dirty="0" err="1" smtClean="0"/>
              <a:t>secrezione</a:t>
            </a:r>
            <a:r>
              <a:rPr lang="en-US" sz="1600" dirty="0" smtClean="0"/>
              <a:t> di </a:t>
            </a:r>
            <a:r>
              <a:rPr lang="en-US" sz="1600" dirty="0" err="1" smtClean="0"/>
              <a:t>insulina</a:t>
            </a:r>
            <a:r>
              <a:rPr lang="en-US" sz="1600" dirty="0" smtClean="0"/>
              <a:t> </a:t>
            </a:r>
            <a:r>
              <a:rPr lang="en-US" sz="1600" dirty="0" err="1" smtClean="0"/>
              <a:t>necessarie</a:t>
            </a:r>
            <a:r>
              <a:rPr lang="en-US" sz="1600" dirty="0" smtClean="0"/>
              <a:t> per </a:t>
            </a:r>
            <a:r>
              <a:rPr lang="en-US" sz="1600" dirty="0" err="1" smtClean="0"/>
              <a:t>un’appropriata</a:t>
            </a:r>
            <a:r>
              <a:rPr lang="en-US" sz="1600" dirty="0" smtClean="0"/>
              <a:t> </a:t>
            </a:r>
            <a:r>
              <a:rPr lang="en-US" sz="1600" dirty="0" err="1" smtClean="0"/>
              <a:t>crescita</a:t>
            </a:r>
            <a:r>
              <a:rPr lang="en-US" sz="1600" dirty="0" smtClean="0"/>
              <a:t> </a:t>
            </a:r>
            <a:r>
              <a:rPr lang="en-US" sz="1600" dirty="0" err="1" smtClean="0"/>
              <a:t>postnatale</a:t>
            </a:r>
            <a:r>
              <a:rPr lang="en-US" sz="1600" dirty="0" smtClean="0"/>
              <a:t> </a:t>
            </a:r>
            <a:r>
              <a:rPr lang="en-US" sz="1600" dirty="0" err="1" smtClean="0"/>
              <a:t>guidata</a:t>
            </a:r>
            <a:r>
              <a:rPr lang="en-US" sz="1600" dirty="0" smtClean="0"/>
              <a:t> dal </a:t>
            </a:r>
            <a:r>
              <a:rPr lang="en-US" sz="1600" dirty="0" err="1" smtClean="0"/>
              <a:t>complesso</a:t>
            </a:r>
            <a:r>
              <a:rPr lang="en-US" sz="1600" dirty="0" smtClean="0"/>
              <a:t> mTORC1</a:t>
            </a:r>
            <a:r>
              <a:rPr lang="en-US" sz="1800" dirty="0" smtClean="0">
                <a:solidFill>
                  <a:schemeClr val="tx1"/>
                </a:solidFill>
              </a:rPr>
              <a:t>.</a:t>
            </a:r>
            <a:endParaRPr lang="it-IT" sz="1800" dirty="0">
              <a:solidFill>
                <a:schemeClr val="tx1"/>
              </a:solidFill>
            </a:endParaRPr>
          </a:p>
        </p:txBody>
      </p:sp>
    </p:spTree>
    <p:extLst>
      <p:ext uri="{BB962C8B-B14F-4D97-AF65-F5344CB8AC3E}">
        <p14:creationId xmlns:p14="http://schemas.microsoft.com/office/powerpoint/2010/main" val="967901533"/>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4005064"/>
            <a:ext cx="7631266" cy="2355174"/>
          </a:xfrm>
          <a:solidFill>
            <a:srgbClr val="FFFF00"/>
          </a:solidFill>
        </p:spPr>
        <p:txBody>
          <a:bodyPr>
            <a:normAutofit fontScale="92500" lnSpcReduction="10000"/>
          </a:bodyPr>
          <a:lstStyle/>
          <a:p>
            <a:pPr algn="just"/>
            <a:r>
              <a:rPr lang="it-IT" sz="2400" dirty="0" smtClean="0">
                <a:solidFill>
                  <a:schemeClr val="tx1"/>
                </a:solidFill>
              </a:rPr>
              <a:t>Gli aminoacidi derivati dal latte incrementano l’attività di:</a:t>
            </a:r>
          </a:p>
          <a:p>
            <a:pPr algn="just">
              <a:buFontTx/>
              <a:buChar char="-"/>
            </a:pPr>
            <a:r>
              <a:rPr lang="it-IT" sz="2400" dirty="0" smtClean="0">
                <a:solidFill>
                  <a:schemeClr val="tx1"/>
                </a:solidFill>
              </a:rPr>
              <a:t> ipofisi (secrezione del GH), </a:t>
            </a:r>
          </a:p>
          <a:p>
            <a:pPr algn="just">
              <a:buFontTx/>
              <a:buChar char="-"/>
            </a:pPr>
            <a:r>
              <a:rPr lang="it-IT" sz="2400" dirty="0">
                <a:solidFill>
                  <a:schemeClr val="tx1"/>
                </a:solidFill>
              </a:rPr>
              <a:t> </a:t>
            </a:r>
            <a:r>
              <a:rPr lang="it-IT" sz="2400" dirty="0" smtClean="0">
                <a:solidFill>
                  <a:schemeClr val="tx1"/>
                </a:solidFill>
              </a:rPr>
              <a:t>fegato </a:t>
            </a:r>
            <a:r>
              <a:rPr lang="it-IT" sz="2400" dirty="0">
                <a:solidFill>
                  <a:schemeClr val="tx1"/>
                </a:solidFill>
              </a:rPr>
              <a:t>(secrezione di IGF-1), </a:t>
            </a:r>
            <a:endParaRPr lang="it-IT" sz="2400" dirty="0" smtClean="0">
              <a:solidFill>
                <a:schemeClr val="tx1"/>
              </a:solidFill>
            </a:endParaRPr>
          </a:p>
          <a:p>
            <a:pPr algn="just">
              <a:buFontTx/>
              <a:buChar char="-"/>
            </a:pPr>
            <a:r>
              <a:rPr lang="it-IT" sz="2400" dirty="0">
                <a:solidFill>
                  <a:schemeClr val="tx1"/>
                </a:solidFill>
              </a:rPr>
              <a:t> </a:t>
            </a:r>
            <a:r>
              <a:rPr lang="it-IT" sz="2400" dirty="0" smtClean="0">
                <a:solidFill>
                  <a:schemeClr val="tx1"/>
                </a:solidFill>
              </a:rPr>
              <a:t>cellule beta del pancreas (secrezione di insulina ), </a:t>
            </a:r>
          </a:p>
          <a:p>
            <a:pPr algn="just">
              <a:buFontTx/>
              <a:buChar char="-"/>
            </a:pPr>
            <a:r>
              <a:rPr lang="it-IT" sz="2400" dirty="0">
                <a:solidFill>
                  <a:schemeClr val="tx1"/>
                </a:solidFill>
              </a:rPr>
              <a:t> </a:t>
            </a:r>
            <a:r>
              <a:rPr lang="it-IT" sz="2400" dirty="0" smtClean="0">
                <a:solidFill>
                  <a:schemeClr val="tx1"/>
                </a:solidFill>
              </a:rPr>
              <a:t>cellule </a:t>
            </a:r>
            <a:r>
              <a:rPr lang="it-IT" sz="2400" dirty="0" err="1">
                <a:solidFill>
                  <a:schemeClr val="tx1"/>
                </a:solidFill>
              </a:rPr>
              <a:t>enteroendocrine</a:t>
            </a:r>
            <a:r>
              <a:rPr lang="it-IT" sz="2400" dirty="0">
                <a:solidFill>
                  <a:schemeClr val="tx1"/>
                </a:solidFill>
              </a:rPr>
              <a:t> </a:t>
            </a:r>
            <a:r>
              <a:rPr lang="it-IT" sz="2400" dirty="0" smtClean="0">
                <a:solidFill>
                  <a:schemeClr val="tx1"/>
                </a:solidFill>
              </a:rPr>
              <a:t>intestinali K (secrezione </a:t>
            </a:r>
            <a:r>
              <a:rPr lang="it-IT" sz="2400" dirty="0">
                <a:solidFill>
                  <a:schemeClr val="tx1"/>
                </a:solidFill>
              </a:rPr>
              <a:t>di </a:t>
            </a:r>
            <a:r>
              <a:rPr lang="it-IT" sz="2400" dirty="0" smtClean="0">
                <a:solidFill>
                  <a:schemeClr val="tx1"/>
                </a:solidFill>
              </a:rPr>
              <a:t>GIP ) ed L </a:t>
            </a:r>
            <a:r>
              <a:rPr lang="it-IT" sz="2400" dirty="0">
                <a:solidFill>
                  <a:schemeClr val="tx1"/>
                </a:solidFill>
              </a:rPr>
              <a:t>(secrezione di GLP-1 </a:t>
            </a:r>
            <a:r>
              <a:rPr lang="it-IT" sz="2400" dirty="0" smtClean="0">
                <a:solidFill>
                  <a:schemeClr val="tx1"/>
                </a:solidFill>
              </a:rPr>
              <a:t>).</a:t>
            </a:r>
            <a:endParaRPr lang="it-IT" sz="2400" dirty="0">
              <a:solidFill>
                <a:schemeClr val="tx1"/>
              </a:solidFill>
            </a:endParaRPr>
          </a:p>
        </p:txBody>
      </p:sp>
      <p:pic>
        <p:nvPicPr>
          <p:cNvPr id="5" name="Immagine 4" descr="torc2.JPG"/>
          <p:cNvPicPr>
            <a:picLocks noChangeAspect="1"/>
          </p:cNvPicPr>
          <p:nvPr/>
        </p:nvPicPr>
        <p:blipFill>
          <a:blip r:embed="rId2" cstate="print"/>
          <a:stretch>
            <a:fillRect/>
          </a:stretch>
        </p:blipFill>
        <p:spPr>
          <a:xfrm>
            <a:off x="611560" y="260648"/>
            <a:ext cx="6991350" cy="3552825"/>
          </a:xfrm>
          <a:prstGeom prst="rect">
            <a:avLst/>
          </a:prstGeom>
        </p:spPr>
      </p:pic>
      <p:cxnSp>
        <p:nvCxnSpPr>
          <p:cNvPr id="4" name="Connettore 2 3"/>
          <p:cNvCxnSpPr/>
          <p:nvPr/>
        </p:nvCxnSpPr>
        <p:spPr>
          <a:xfrm flipV="1">
            <a:off x="4860032" y="1844824"/>
            <a:ext cx="936104" cy="273630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6" name="Connettore 2 5"/>
          <p:cNvCxnSpPr/>
          <p:nvPr/>
        </p:nvCxnSpPr>
        <p:spPr>
          <a:xfrm flipV="1">
            <a:off x="3771528" y="2541117"/>
            <a:ext cx="2600672" cy="249721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7" name="Connettore 2 6"/>
          <p:cNvCxnSpPr/>
          <p:nvPr/>
        </p:nvCxnSpPr>
        <p:spPr>
          <a:xfrm flipV="1">
            <a:off x="4860032" y="2276872"/>
            <a:ext cx="360040" cy="288100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870682092"/>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
            <a:ext cx="8579296" cy="1069093"/>
          </a:xfrm>
          <a:solidFill>
            <a:srgbClr val="92D050"/>
          </a:solidFill>
        </p:spPr>
        <p:txBody>
          <a:bodyPr>
            <a:noAutofit/>
          </a:bodyPr>
          <a:lstStyle/>
          <a:p>
            <a:r>
              <a:rPr lang="it-IT" sz="2800" dirty="0" smtClean="0"/>
              <a:t>Il Latte contiene molto RNA ‘libero’ che non codifica proteine</a:t>
            </a:r>
            <a:endParaRPr lang="it-IT" sz="2800" dirty="0"/>
          </a:p>
        </p:txBody>
      </p:sp>
      <p:sp>
        <p:nvSpPr>
          <p:cNvPr id="3" name="Sottotitolo 2"/>
          <p:cNvSpPr>
            <a:spLocks noGrp="1"/>
          </p:cNvSpPr>
          <p:nvPr>
            <p:ph type="subTitle" idx="4294967295"/>
          </p:nvPr>
        </p:nvSpPr>
        <p:spPr>
          <a:xfrm>
            <a:off x="8011" y="4121696"/>
            <a:ext cx="4537075" cy="2664296"/>
          </a:xfrm>
          <a:solidFill>
            <a:srgbClr val="FFFF00"/>
          </a:solidFill>
        </p:spPr>
        <p:txBody>
          <a:bodyPr>
            <a:normAutofit fontScale="62500" lnSpcReduction="20000"/>
          </a:bodyPr>
          <a:lstStyle/>
          <a:p>
            <a:pPr algn="just"/>
            <a:r>
              <a:rPr lang="en-US" dirty="0" smtClean="0"/>
              <a:t>Il latte </a:t>
            </a:r>
            <a:r>
              <a:rPr lang="en-US" dirty="0" err="1" smtClean="0"/>
              <a:t>umano</a:t>
            </a:r>
            <a:r>
              <a:rPr lang="en-US" dirty="0" smtClean="0"/>
              <a:t> </a:t>
            </a:r>
            <a:r>
              <a:rPr lang="en-US" dirty="0" err="1" smtClean="0"/>
              <a:t>contiene</a:t>
            </a:r>
            <a:r>
              <a:rPr lang="en-US" dirty="0" smtClean="0"/>
              <a:t> la </a:t>
            </a:r>
            <a:r>
              <a:rPr lang="en-US" dirty="0" err="1" smtClean="0"/>
              <a:t>più</a:t>
            </a:r>
            <a:r>
              <a:rPr lang="en-US" dirty="0" smtClean="0"/>
              <a:t> </a:t>
            </a:r>
            <a:r>
              <a:rPr lang="en-US" dirty="0" err="1" smtClean="0"/>
              <a:t>elevata</a:t>
            </a:r>
            <a:r>
              <a:rPr lang="en-US" dirty="0" smtClean="0"/>
              <a:t> </a:t>
            </a:r>
            <a:r>
              <a:rPr lang="en-US" dirty="0" err="1" smtClean="0"/>
              <a:t>concentrazione</a:t>
            </a:r>
            <a:r>
              <a:rPr lang="en-US" dirty="0" smtClean="0"/>
              <a:t> di RNA </a:t>
            </a:r>
            <a:r>
              <a:rPr lang="en-US" dirty="0" err="1" smtClean="0"/>
              <a:t>totali</a:t>
            </a:r>
            <a:r>
              <a:rPr lang="en-US" dirty="0" smtClean="0">
                <a:solidFill>
                  <a:schemeClr val="tx1"/>
                </a:solidFill>
              </a:rPr>
              <a:t> (</a:t>
            </a:r>
            <a:r>
              <a:rPr lang="en-US" dirty="0">
                <a:solidFill>
                  <a:schemeClr val="tx1"/>
                </a:solidFill>
              </a:rPr>
              <a:t>47,240 </a:t>
            </a:r>
            <a:r>
              <a:rPr lang="en-US" dirty="0" err="1">
                <a:solidFill>
                  <a:schemeClr val="tx1"/>
                </a:solidFill>
              </a:rPr>
              <a:t>μg</a:t>
            </a:r>
            <a:r>
              <a:rPr lang="en-US" dirty="0">
                <a:solidFill>
                  <a:schemeClr val="tx1"/>
                </a:solidFill>
              </a:rPr>
              <a:t>/L) </a:t>
            </a:r>
            <a:r>
              <a:rPr lang="en-US" dirty="0" err="1" smtClean="0">
                <a:solidFill>
                  <a:schemeClr val="tx1"/>
                </a:solidFill>
              </a:rPr>
              <a:t>rispetto</a:t>
            </a:r>
            <a:r>
              <a:rPr lang="en-US" dirty="0" smtClean="0">
                <a:solidFill>
                  <a:schemeClr val="tx1"/>
                </a:solidFill>
              </a:rPr>
              <a:t> al plasma </a:t>
            </a:r>
            <a:r>
              <a:rPr lang="en-US" dirty="0">
                <a:solidFill>
                  <a:schemeClr val="tx1"/>
                </a:solidFill>
              </a:rPr>
              <a:t>(308 </a:t>
            </a:r>
            <a:r>
              <a:rPr lang="en-US" dirty="0" err="1">
                <a:solidFill>
                  <a:schemeClr val="tx1"/>
                </a:solidFill>
              </a:rPr>
              <a:t>μg</a:t>
            </a:r>
            <a:r>
              <a:rPr lang="en-US" dirty="0">
                <a:solidFill>
                  <a:schemeClr val="tx1"/>
                </a:solidFill>
              </a:rPr>
              <a:t>/L) </a:t>
            </a:r>
            <a:r>
              <a:rPr lang="en-US" dirty="0" smtClean="0">
                <a:solidFill>
                  <a:schemeClr val="tx1"/>
                </a:solidFill>
              </a:rPr>
              <a:t>. </a:t>
            </a:r>
          </a:p>
          <a:p>
            <a:pPr algn="just"/>
            <a:r>
              <a:rPr lang="en-US" dirty="0" smtClean="0">
                <a:solidFill>
                  <a:schemeClr val="tx1"/>
                </a:solidFill>
              </a:rPr>
              <a:t>Il latte </a:t>
            </a:r>
            <a:r>
              <a:rPr lang="en-US" dirty="0" err="1" smtClean="0">
                <a:solidFill>
                  <a:schemeClr val="tx1"/>
                </a:solidFill>
              </a:rPr>
              <a:t>umano</a:t>
            </a:r>
            <a:r>
              <a:rPr lang="en-US" dirty="0" smtClean="0">
                <a:solidFill>
                  <a:schemeClr val="tx1"/>
                </a:solidFill>
              </a:rPr>
              <a:t> e </a:t>
            </a:r>
            <a:r>
              <a:rPr lang="en-US" dirty="0" err="1" smtClean="0">
                <a:solidFill>
                  <a:schemeClr val="tx1"/>
                </a:solidFill>
              </a:rPr>
              <a:t>quello</a:t>
            </a:r>
            <a:r>
              <a:rPr lang="en-US" dirty="0" smtClean="0">
                <a:solidFill>
                  <a:schemeClr val="tx1"/>
                </a:solidFill>
              </a:rPr>
              <a:t> </a:t>
            </a:r>
            <a:r>
              <a:rPr lang="en-US" dirty="0" err="1" smtClean="0">
                <a:solidFill>
                  <a:schemeClr val="tx1"/>
                </a:solidFill>
              </a:rPr>
              <a:t>vaccino</a:t>
            </a:r>
            <a:r>
              <a:rPr lang="en-US" dirty="0" smtClean="0">
                <a:solidFill>
                  <a:schemeClr val="tx1"/>
                </a:solidFill>
              </a:rPr>
              <a:t> </a:t>
            </a:r>
            <a:r>
              <a:rPr lang="en-US" dirty="0" err="1" smtClean="0">
                <a:solidFill>
                  <a:schemeClr val="tx1"/>
                </a:solidFill>
              </a:rPr>
              <a:t>trasferiscono</a:t>
            </a:r>
            <a:r>
              <a:rPr lang="en-US" dirty="0" smtClean="0">
                <a:solidFill>
                  <a:schemeClr val="tx1"/>
                </a:solidFill>
              </a:rPr>
              <a:t> </a:t>
            </a:r>
            <a:r>
              <a:rPr lang="en-US" dirty="0" err="1" smtClean="0">
                <a:solidFill>
                  <a:schemeClr val="tx1"/>
                </a:solidFill>
              </a:rPr>
              <a:t>attraverso</a:t>
            </a:r>
            <a:r>
              <a:rPr lang="en-US" dirty="0" smtClean="0">
                <a:solidFill>
                  <a:schemeClr val="tx1"/>
                </a:solidFill>
              </a:rPr>
              <a:t> </a:t>
            </a:r>
            <a:r>
              <a:rPr lang="en-US" dirty="0" err="1" smtClean="0">
                <a:solidFill>
                  <a:schemeClr val="tx1"/>
                </a:solidFill>
              </a:rPr>
              <a:t>gli</a:t>
            </a:r>
            <a:r>
              <a:rPr lang="en-US" dirty="0" smtClean="0">
                <a:solidFill>
                  <a:schemeClr val="tx1"/>
                </a:solidFill>
              </a:rPr>
              <a:t> </a:t>
            </a:r>
            <a:r>
              <a:rPr lang="en-US" dirty="0" err="1" smtClean="0">
                <a:solidFill>
                  <a:schemeClr val="tx1"/>
                </a:solidFill>
              </a:rPr>
              <a:t>esosomi</a:t>
            </a:r>
            <a:r>
              <a:rPr lang="en-US" dirty="0" smtClean="0">
                <a:solidFill>
                  <a:schemeClr val="tx1"/>
                </a:solidFill>
              </a:rPr>
              <a:t> </a:t>
            </a:r>
            <a:r>
              <a:rPr lang="en-US" dirty="0" err="1" smtClean="0">
                <a:solidFill>
                  <a:schemeClr val="tx1"/>
                </a:solidFill>
              </a:rPr>
              <a:t>consistenti</a:t>
            </a:r>
            <a:r>
              <a:rPr lang="en-US" dirty="0" smtClean="0">
                <a:solidFill>
                  <a:schemeClr val="tx1"/>
                </a:solidFill>
              </a:rPr>
              <a:t> </a:t>
            </a:r>
            <a:r>
              <a:rPr lang="en-US" dirty="0" err="1" smtClean="0">
                <a:solidFill>
                  <a:schemeClr val="tx1"/>
                </a:solidFill>
              </a:rPr>
              <a:t>quantità</a:t>
            </a:r>
            <a:r>
              <a:rPr lang="en-US" dirty="0" smtClean="0">
                <a:solidFill>
                  <a:schemeClr val="tx1"/>
                </a:solidFill>
              </a:rPr>
              <a:t> di microRNA </a:t>
            </a:r>
            <a:r>
              <a:rPr lang="en-US" dirty="0" err="1" smtClean="0">
                <a:solidFill>
                  <a:schemeClr val="tx1"/>
                </a:solidFill>
              </a:rPr>
              <a:t>deputati</a:t>
            </a:r>
            <a:r>
              <a:rPr lang="en-US" dirty="0" smtClean="0">
                <a:solidFill>
                  <a:schemeClr val="tx1"/>
                </a:solidFill>
              </a:rPr>
              <a:t> a </a:t>
            </a:r>
            <a:r>
              <a:rPr lang="en-US" dirty="0" err="1" smtClean="0">
                <a:solidFill>
                  <a:schemeClr val="tx1"/>
                </a:solidFill>
              </a:rPr>
              <a:t>funzioni</a:t>
            </a:r>
            <a:r>
              <a:rPr lang="en-US" dirty="0" smtClean="0">
                <a:solidFill>
                  <a:schemeClr val="tx1"/>
                </a:solidFill>
              </a:rPr>
              <a:t> </a:t>
            </a:r>
            <a:r>
              <a:rPr lang="en-US" dirty="0" err="1" smtClean="0">
                <a:solidFill>
                  <a:schemeClr val="tx1"/>
                </a:solidFill>
              </a:rPr>
              <a:t>regolatorie</a:t>
            </a:r>
            <a:r>
              <a:rPr lang="en-US" dirty="0" smtClean="0">
                <a:solidFill>
                  <a:schemeClr val="tx1"/>
                </a:solidFill>
              </a:rPr>
              <a:t>.  Chen</a:t>
            </a:r>
            <a:r>
              <a:rPr lang="en-US" dirty="0">
                <a:solidFill>
                  <a:schemeClr val="tx1"/>
                </a:solidFill>
              </a:rPr>
              <a:t> </a:t>
            </a:r>
            <a:r>
              <a:rPr lang="en-US" i="1" dirty="0">
                <a:solidFill>
                  <a:schemeClr val="tx1"/>
                </a:solidFill>
              </a:rPr>
              <a:t>et al</a:t>
            </a:r>
            <a:r>
              <a:rPr lang="en-US" dirty="0" smtClean="0">
                <a:solidFill>
                  <a:schemeClr val="tx1"/>
                </a:solidFill>
              </a:rPr>
              <a:t>. </a:t>
            </a:r>
            <a:r>
              <a:rPr lang="en-US" dirty="0" err="1" smtClean="0">
                <a:solidFill>
                  <a:schemeClr val="tx1"/>
                </a:solidFill>
              </a:rPr>
              <a:t>hanno</a:t>
            </a:r>
            <a:r>
              <a:rPr lang="en-US" dirty="0" smtClean="0">
                <a:solidFill>
                  <a:schemeClr val="tx1"/>
                </a:solidFill>
              </a:rPr>
              <a:t> </a:t>
            </a:r>
            <a:r>
              <a:rPr lang="en-US" dirty="0" err="1" smtClean="0">
                <a:solidFill>
                  <a:schemeClr val="tx1"/>
                </a:solidFill>
              </a:rPr>
              <a:t>rilevato</a:t>
            </a:r>
            <a:r>
              <a:rPr lang="en-US" dirty="0" smtClean="0">
                <a:solidFill>
                  <a:schemeClr val="tx1"/>
                </a:solidFill>
              </a:rPr>
              <a:t> 245 </a:t>
            </a:r>
            <a:r>
              <a:rPr lang="en-US" dirty="0" err="1" smtClean="0">
                <a:solidFill>
                  <a:schemeClr val="tx1"/>
                </a:solidFill>
              </a:rPr>
              <a:t>miR</a:t>
            </a:r>
            <a:r>
              <a:rPr lang="en-US" dirty="0" smtClean="0">
                <a:solidFill>
                  <a:schemeClr val="tx1"/>
                </a:solidFill>
              </a:rPr>
              <a:t> </a:t>
            </a:r>
            <a:r>
              <a:rPr lang="en-US" dirty="0" err="1" smtClean="0">
                <a:solidFill>
                  <a:schemeClr val="tx1"/>
                </a:solidFill>
              </a:rPr>
              <a:t>nel</a:t>
            </a:r>
            <a:r>
              <a:rPr lang="en-US" dirty="0" smtClean="0">
                <a:solidFill>
                  <a:schemeClr val="tx1"/>
                </a:solidFill>
              </a:rPr>
              <a:t> latte </a:t>
            </a:r>
            <a:r>
              <a:rPr lang="en-US" dirty="0" err="1" smtClean="0">
                <a:solidFill>
                  <a:schemeClr val="tx1"/>
                </a:solidFill>
              </a:rPr>
              <a:t>vaccino</a:t>
            </a:r>
            <a:r>
              <a:rPr lang="en-US" dirty="0" smtClean="0">
                <a:solidFill>
                  <a:schemeClr val="tx1"/>
                </a:solidFill>
              </a:rPr>
              <a:t>.</a:t>
            </a:r>
            <a:endParaRPr lang="it-IT" dirty="0">
              <a:solidFill>
                <a:schemeClr val="tx1"/>
              </a:solidFill>
            </a:endParaRPr>
          </a:p>
        </p:txBody>
      </p:sp>
      <p:pic>
        <p:nvPicPr>
          <p:cNvPr id="16388" name="Picture 4" descr="http://www.nature.com/nmeth/journal/v8/n5/images/nmeth0511-379-I1.jpg"/>
          <p:cNvPicPr>
            <a:picLocks noChangeAspect="1" noChangeArrowheads="1"/>
          </p:cNvPicPr>
          <p:nvPr/>
        </p:nvPicPr>
        <p:blipFill>
          <a:blip r:embed="rId2" cstate="print"/>
          <a:srcRect/>
          <a:stretch>
            <a:fillRect/>
          </a:stretch>
        </p:blipFill>
        <p:spPr bwMode="auto">
          <a:xfrm>
            <a:off x="-868363" y="-56432450"/>
            <a:ext cx="4286251" cy="3314700"/>
          </a:xfrm>
          <a:prstGeom prst="rect">
            <a:avLst/>
          </a:prstGeom>
          <a:noFill/>
        </p:spPr>
      </p:pic>
      <p:pic>
        <p:nvPicPr>
          <p:cNvPr id="16390" name="Picture 6" descr="http://www.nature.com/nmeth/journal/v8/n5/images/nmeth0511-379-I1.jpg"/>
          <p:cNvPicPr>
            <a:picLocks noChangeAspect="1" noChangeArrowheads="1"/>
          </p:cNvPicPr>
          <p:nvPr/>
        </p:nvPicPr>
        <p:blipFill>
          <a:blip r:embed="rId2" cstate="print"/>
          <a:srcRect/>
          <a:stretch>
            <a:fillRect/>
          </a:stretch>
        </p:blipFill>
        <p:spPr bwMode="auto">
          <a:xfrm>
            <a:off x="-868363" y="-56432450"/>
            <a:ext cx="4286251" cy="3314700"/>
          </a:xfrm>
          <a:prstGeom prst="rect">
            <a:avLst/>
          </a:prstGeom>
          <a:noFill/>
        </p:spPr>
      </p:pic>
      <p:pic>
        <p:nvPicPr>
          <p:cNvPr id="16392" name="Picture 8" descr="http://www.nature.com/nmeth/journal/v8/n5/images/nmeth0511-379-I1.jpg"/>
          <p:cNvPicPr>
            <a:picLocks noChangeAspect="1" noChangeArrowheads="1"/>
          </p:cNvPicPr>
          <p:nvPr/>
        </p:nvPicPr>
        <p:blipFill>
          <a:blip r:embed="rId2" cstate="print"/>
          <a:srcRect/>
          <a:stretch>
            <a:fillRect/>
          </a:stretch>
        </p:blipFill>
        <p:spPr bwMode="auto">
          <a:xfrm>
            <a:off x="-868363" y="-56432450"/>
            <a:ext cx="4286251" cy="3314700"/>
          </a:xfrm>
          <a:prstGeom prst="rect">
            <a:avLst/>
          </a:prstGeom>
          <a:noFill/>
        </p:spPr>
      </p:pic>
      <p:pic>
        <p:nvPicPr>
          <p:cNvPr id="16394" name="Picture 10" descr="http://www.nature.com/nmeth/journal/v8/n5/images/nmeth0511-379-I1.jpg"/>
          <p:cNvPicPr>
            <a:picLocks noChangeAspect="1" noChangeArrowheads="1"/>
          </p:cNvPicPr>
          <p:nvPr/>
        </p:nvPicPr>
        <p:blipFill>
          <a:blip r:embed="rId2" cstate="print"/>
          <a:srcRect/>
          <a:stretch>
            <a:fillRect/>
          </a:stretch>
        </p:blipFill>
        <p:spPr bwMode="auto">
          <a:xfrm>
            <a:off x="-868363" y="-56432450"/>
            <a:ext cx="4286251" cy="3314700"/>
          </a:xfrm>
          <a:prstGeom prst="rect">
            <a:avLst/>
          </a:prstGeom>
          <a:noFill/>
        </p:spPr>
      </p:pic>
      <p:pic>
        <p:nvPicPr>
          <p:cNvPr id="16396" name="Picture 12" descr="http://www.systembio.com/images/lnc_4functions_column.jpg"/>
          <p:cNvPicPr>
            <a:picLocks noChangeAspect="1" noChangeArrowheads="1"/>
          </p:cNvPicPr>
          <p:nvPr/>
        </p:nvPicPr>
        <p:blipFill>
          <a:blip r:embed="rId3" cstate="print"/>
          <a:srcRect/>
          <a:stretch>
            <a:fillRect/>
          </a:stretch>
        </p:blipFill>
        <p:spPr bwMode="auto">
          <a:xfrm>
            <a:off x="5638800" y="620688"/>
            <a:ext cx="3048000" cy="6165304"/>
          </a:xfrm>
          <a:prstGeom prst="rect">
            <a:avLst/>
          </a:prstGeom>
          <a:noFill/>
        </p:spPr>
      </p:pic>
      <p:pic>
        <p:nvPicPr>
          <p:cNvPr id="16398" name="Picture 14"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4" cstate="print"/>
          <a:srcRect/>
          <a:stretch>
            <a:fillRect/>
          </a:stretch>
        </p:blipFill>
        <p:spPr bwMode="auto">
          <a:xfrm>
            <a:off x="8011" y="1069093"/>
            <a:ext cx="5292080" cy="2809876"/>
          </a:xfrm>
          <a:prstGeom prst="rect">
            <a:avLst/>
          </a:prstGeom>
          <a:noFill/>
        </p:spPr>
      </p:pic>
    </p:spTree>
    <p:extLst>
      <p:ext uri="{BB962C8B-B14F-4D97-AF65-F5344CB8AC3E}">
        <p14:creationId xmlns:p14="http://schemas.microsoft.com/office/powerpoint/2010/main" val="351053129"/>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98"/>
                                        </p:tgtEl>
                                        <p:attrNameLst>
                                          <p:attrName>style.visibility</p:attrName>
                                        </p:attrNameLst>
                                      </p:cBhvr>
                                      <p:to>
                                        <p:strVal val="visible"/>
                                      </p:to>
                                    </p:set>
                                    <p:anim calcmode="lin" valueType="num">
                                      <p:cBhvr additive="base">
                                        <p:cTn id="25" dur="500" fill="hold"/>
                                        <p:tgtEl>
                                          <p:spTgt spid="16398"/>
                                        </p:tgtEl>
                                        <p:attrNameLst>
                                          <p:attrName>ppt_x</p:attrName>
                                        </p:attrNameLst>
                                      </p:cBhvr>
                                      <p:tavLst>
                                        <p:tav tm="0">
                                          <p:val>
                                            <p:strVal val="#ppt_x"/>
                                          </p:val>
                                        </p:tav>
                                        <p:tav tm="100000">
                                          <p:val>
                                            <p:strVal val="#ppt_x"/>
                                          </p:val>
                                        </p:tav>
                                      </p:tavLst>
                                    </p:anim>
                                    <p:anim calcmode="lin" valueType="num">
                                      <p:cBhvr additive="base">
                                        <p:cTn id="26" dur="500" fill="hold"/>
                                        <p:tgtEl>
                                          <p:spTgt spid="163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96"/>
                                        </p:tgtEl>
                                        <p:attrNameLst>
                                          <p:attrName>style.visibility</p:attrName>
                                        </p:attrNameLst>
                                      </p:cBhvr>
                                      <p:to>
                                        <p:strVal val="visible"/>
                                      </p:to>
                                    </p:set>
                                    <p:anim calcmode="lin" valueType="num">
                                      <p:cBhvr additive="base">
                                        <p:cTn id="31" dur="500" fill="hold"/>
                                        <p:tgtEl>
                                          <p:spTgt spid="16396"/>
                                        </p:tgtEl>
                                        <p:attrNameLst>
                                          <p:attrName>ppt_x</p:attrName>
                                        </p:attrNameLst>
                                      </p:cBhvr>
                                      <p:tavLst>
                                        <p:tav tm="0">
                                          <p:val>
                                            <p:strVal val="#ppt_x"/>
                                          </p:val>
                                        </p:tav>
                                        <p:tav tm="100000">
                                          <p:val>
                                            <p:strVal val="#ppt_x"/>
                                          </p:val>
                                        </p:tav>
                                      </p:tavLst>
                                    </p:anim>
                                    <p:anim calcmode="lin" valueType="num">
                                      <p:cBhvr additive="base">
                                        <p:cTn id="32" dur="500" fill="hold"/>
                                        <p:tgtEl>
                                          <p:spTgt spid="16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0" y="274638"/>
            <a:ext cx="4114800" cy="1143000"/>
          </a:xfrm>
        </p:spPr>
        <p:txBody>
          <a:bodyPr>
            <a:normAutofit fontScale="90000"/>
          </a:bodyPr>
          <a:lstStyle/>
          <a:p>
            <a:r>
              <a:rPr lang="it-IT" sz="2800" dirty="0" smtClean="0"/>
              <a:t>Contiene </a:t>
            </a:r>
            <a:r>
              <a:rPr lang="it-IT" sz="2800" dirty="0" err="1" smtClean="0"/>
              <a:t>microRNA</a:t>
            </a:r>
            <a:r>
              <a:rPr lang="it-IT" sz="2800" dirty="0" smtClean="0"/>
              <a:t> che controllano la trascrizione anche di oncogeni</a:t>
            </a:r>
            <a:endParaRPr lang="it-IT" sz="2800" dirty="0"/>
          </a:p>
        </p:txBody>
      </p:sp>
      <p:sp>
        <p:nvSpPr>
          <p:cNvPr id="3" name="Sottotitolo 2"/>
          <p:cNvSpPr>
            <a:spLocks noGrp="1"/>
          </p:cNvSpPr>
          <p:nvPr>
            <p:ph type="subTitle" idx="4294967295"/>
          </p:nvPr>
        </p:nvSpPr>
        <p:spPr>
          <a:xfrm>
            <a:off x="0" y="5008563"/>
            <a:ext cx="6915150" cy="1849437"/>
          </a:xfrm>
          <a:solidFill>
            <a:srgbClr val="FFFF00"/>
          </a:solidFill>
        </p:spPr>
        <p:txBody>
          <a:bodyPr>
            <a:normAutofit fontScale="70000" lnSpcReduction="20000"/>
          </a:bodyPr>
          <a:lstStyle/>
          <a:p>
            <a:pPr algn="just"/>
            <a:r>
              <a:rPr lang="en-US" dirty="0"/>
              <a:t>La specie </a:t>
            </a:r>
            <a:r>
              <a:rPr lang="en-US" dirty="0" err="1"/>
              <a:t>predominante</a:t>
            </a:r>
            <a:r>
              <a:rPr lang="en-US" dirty="0"/>
              <a:t> </a:t>
            </a:r>
            <a:r>
              <a:rPr lang="en-US" dirty="0" err="1"/>
              <a:t>nel</a:t>
            </a:r>
            <a:r>
              <a:rPr lang="en-US" dirty="0"/>
              <a:t> latte </a:t>
            </a:r>
            <a:r>
              <a:rPr lang="en-US" dirty="0" err="1" smtClean="0"/>
              <a:t>vaccino</a:t>
            </a:r>
            <a:r>
              <a:rPr lang="en-US" dirty="0" smtClean="0"/>
              <a:t>, </a:t>
            </a:r>
            <a:r>
              <a:rPr lang="en-US" dirty="0" err="1" smtClean="0"/>
              <a:t>il</a:t>
            </a:r>
            <a:r>
              <a:rPr lang="en-US" dirty="0" smtClean="0"/>
              <a:t> miR-21, è </a:t>
            </a:r>
            <a:r>
              <a:rPr lang="en-US" dirty="0" err="1" smtClean="0"/>
              <a:t>il</a:t>
            </a:r>
            <a:r>
              <a:rPr lang="en-US" dirty="0" smtClean="0"/>
              <a:t> </a:t>
            </a:r>
            <a:r>
              <a:rPr lang="en-US" dirty="0" err="1" smtClean="0"/>
              <a:t>maggiore</a:t>
            </a:r>
            <a:r>
              <a:rPr lang="en-US" dirty="0" smtClean="0"/>
              <a:t> </a:t>
            </a:r>
            <a:r>
              <a:rPr lang="en-US" dirty="0" err="1" smtClean="0">
                <a:solidFill>
                  <a:schemeClr val="tx1"/>
                </a:solidFill>
              </a:rPr>
              <a:t>componente</a:t>
            </a:r>
            <a:r>
              <a:rPr lang="en-US" dirty="0" smtClean="0">
                <a:solidFill>
                  <a:schemeClr val="tx1"/>
                </a:solidFill>
              </a:rPr>
              <a:t> del plasma </a:t>
            </a:r>
            <a:r>
              <a:rPr lang="en-US" dirty="0" err="1" smtClean="0">
                <a:solidFill>
                  <a:schemeClr val="tx1"/>
                </a:solidFill>
              </a:rPr>
              <a:t>umano</a:t>
            </a:r>
            <a:r>
              <a:rPr lang="en-US" dirty="0" smtClean="0">
                <a:solidFill>
                  <a:schemeClr val="tx1"/>
                </a:solidFill>
              </a:rPr>
              <a:t> </a:t>
            </a:r>
            <a:r>
              <a:rPr lang="en-US" dirty="0">
                <a:solidFill>
                  <a:schemeClr val="tx1"/>
                </a:solidFill>
              </a:rPr>
              <a:t>[</a:t>
            </a:r>
            <a:r>
              <a:rPr lang="en-US" dirty="0">
                <a:solidFill>
                  <a:schemeClr val="tx1"/>
                </a:solidFill>
                <a:hlinkClick r:id="rId2"/>
              </a:rPr>
              <a:t>61</a:t>
            </a:r>
            <a:r>
              <a:rPr lang="en-US" dirty="0">
                <a:solidFill>
                  <a:schemeClr val="tx1"/>
                </a:solidFill>
              </a:rPr>
              <a:t>]. </a:t>
            </a:r>
            <a:r>
              <a:rPr lang="en-US" dirty="0" smtClean="0">
                <a:solidFill>
                  <a:schemeClr val="tx1"/>
                </a:solidFill>
              </a:rPr>
              <a:t>E’ </a:t>
            </a:r>
            <a:r>
              <a:rPr lang="en-US" dirty="0" err="1" smtClean="0">
                <a:solidFill>
                  <a:schemeClr val="tx1"/>
                </a:solidFill>
              </a:rPr>
              <a:t>quindi</a:t>
            </a:r>
            <a:r>
              <a:rPr lang="en-US" dirty="0" smtClean="0">
                <a:solidFill>
                  <a:schemeClr val="tx1"/>
                </a:solidFill>
              </a:rPr>
              <a:t> </a:t>
            </a:r>
            <a:r>
              <a:rPr lang="en-US" dirty="0" err="1" smtClean="0">
                <a:solidFill>
                  <a:schemeClr val="tx1"/>
                </a:solidFill>
              </a:rPr>
              <a:t>ipotizzabile</a:t>
            </a:r>
            <a:r>
              <a:rPr lang="en-US" dirty="0" smtClean="0">
                <a:solidFill>
                  <a:schemeClr val="tx1"/>
                </a:solidFill>
              </a:rPr>
              <a:t> </a:t>
            </a:r>
            <a:r>
              <a:rPr lang="en-US" dirty="0" err="1" smtClean="0">
                <a:solidFill>
                  <a:schemeClr val="tx1"/>
                </a:solidFill>
              </a:rPr>
              <a:t>che</a:t>
            </a:r>
            <a:r>
              <a:rPr lang="en-US" dirty="0" smtClean="0">
                <a:solidFill>
                  <a:schemeClr val="tx1"/>
                </a:solidFill>
              </a:rPr>
              <a:t> </a:t>
            </a:r>
            <a:r>
              <a:rPr lang="en-US" dirty="0" err="1" smtClean="0">
                <a:solidFill>
                  <a:schemeClr val="tx1"/>
                </a:solidFill>
              </a:rPr>
              <a:t>gli</a:t>
            </a:r>
            <a:r>
              <a:rPr lang="en-US" dirty="0" smtClean="0">
                <a:solidFill>
                  <a:schemeClr val="tx1"/>
                </a:solidFill>
              </a:rPr>
              <a:t> </a:t>
            </a:r>
            <a:r>
              <a:rPr lang="en-US" dirty="0" err="1" smtClean="0">
                <a:solidFill>
                  <a:schemeClr val="tx1"/>
                </a:solidFill>
              </a:rPr>
              <a:t>esosomi</a:t>
            </a:r>
            <a:r>
              <a:rPr lang="en-US" dirty="0" smtClean="0">
                <a:solidFill>
                  <a:schemeClr val="tx1"/>
                </a:solidFill>
              </a:rPr>
              <a:t> del latte </a:t>
            </a:r>
            <a:r>
              <a:rPr lang="en-US" dirty="0" err="1" smtClean="0">
                <a:solidFill>
                  <a:schemeClr val="tx1"/>
                </a:solidFill>
              </a:rPr>
              <a:t>raggiungano</a:t>
            </a:r>
            <a:r>
              <a:rPr lang="en-US" dirty="0" smtClean="0">
                <a:solidFill>
                  <a:schemeClr val="tx1"/>
                </a:solidFill>
              </a:rPr>
              <a:t> </a:t>
            </a:r>
            <a:r>
              <a:rPr lang="en-US" dirty="0" err="1" smtClean="0">
                <a:solidFill>
                  <a:schemeClr val="tx1"/>
                </a:solidFill>
              </a:rPr>
              <a:t>il</a:t>
            </a:r>
            <a:r>
              <a:rPr lang="en-US" dirty="0" smtClean="0">
                <a:solidFill>
                  <a:schemeClr val="tx1"/>
                </a:solidFill>
              </a:rPr>
              <a:t> </a:t>
            </a:r>
            <a:r>
              <a:rPr lang="en-US" dirty="0" err="1" smtClean="0">
                <a:solidFill>
                  <a:schemeClr val="tx1"/>
                </a:solidFill>
              </a:rPr>
              <a:t>compartimento</a:t>
            </a:r>
            <a:r>
              <a:rPr lang="en-US" dirty="0" smtClean="0">
                <a:solidFill>
                  <a:schemeClr val="tx1"/>
                </a:solidFill>
              </a:rPr>
              <a:t> </a:t>
            </a:r>
            <a:r>
              <a:rPr lang="en-US" dirty="0" err="1" smtClean="0">
                <a:solidFill>
                  <a:schemeClr val="tx1"/>
                </a:solidFill>
              </a:rPr>
              <a:t>plasmatico</a:t>
            </a:r>
            <a:r>
              <a:rPr lang="en-US" dirty="0" smtClean="0">
                <a:solidFill>
                  <a:schemeClr val="tx1"/>
                </a:solidFill>
              </a:rPr>
              <a:t> per </a:t>
            </a:r>
            <a:r>
              <a:rPr lang="en-US" dirty="0" err="1" smtClean="0">
                <a:solidFill>
                  <a:schemeClr val="tx1"/>
                </a:solidFill>
              </a:rPr>
              <a:t>funzionare</a:t>
            </a:r>
            <a:r>
              <a:rPr lang="en-US" dirty="0" smtClean="0">
                <a:solidFill>
                  <a:schemeClr val="tx1"/>
                </a:solidFill>
              </a:rPr>
              <a:t> come </a:t>
            </a:r>
            <a:r>
              <a:rPr lang="en-US" dirty="0" err="1" smtClean="0">
                <a:solidFill>
                  <a:schemeClr val="tx1"/>
                </a:solidFill>
              </a:rPr>
              <a:t>messaggeri</a:t>
            </a:r>
            <a:r>
              <a:rPr lang="en-US" dirty="0" smtClean="0">
                <a:solidFill>
                  <a:schemeClr val="tx1"/>
                </a:solidFill>
              </a:rPr>
              <a:t> </a:t>
            </a:r>
            <a:r>
              <a:rPr lang="en-US" dirty="0" err="1" smtClean="0">
                <a:solidFill>
                  <a:schemeClr val="tx1"/>
                </a:solidFill>
              </a:rPr>
              <a:t>nel</a:t>
            </a:r>
            <a:r>
              <a:rPr lang="en-US" dirty="0" smtClean="0">
                <a:solidFill>
                  <a:schemeClr val="tx1"/>
                </a:solidFill>
              </a:rPr>
              <a:t> </a:t>
            </a:r>
            <a:r>
              <a:rPr lang="en-US" dirty="0" err="1"/>
              <a:t>s</a:t>
            </a:r>
            <a:r>
              <a:rPr lang="en-US" dirty="0" err="1" smtClean="0">
                <a:solidFill>
                  <a:schemeClr val="tx1"/>
                </a:solidFill>
              </a:rPr>
              <a:t>istema</a:t>
            </a:r>
            <a:r>
              <a:rPr lang="en-US" dirty="0" smtClean="0">
                <a:solidFill>
                  <a:schemeClr val="tx1"/>
                </a:solidFill>
              </a:rPr>
              <a:t> di </a:t>
            </a:r>
            <a:r>
              <a:rPr lang="en-US" dirty="0" err="1" smtClean="0"/>
              <a:t>regolazione</a:t>
            </a:r>
            <a:r>
              <a:rPr lang="en-US" dirty="0" smtClean="0"/>
              <a:t> </a:t>
            </a:r>
            <a:r>
              <a:rPr lang="en-US" dirty="0" err="1" smtClean="0"/>
              <a:t>che</a:t>
            </a:r>
            <a:r>
              <a:rPr lang="en-US" dirty="0" smtClean="0"/>
              <a:t> </a:t>
            </a:r>
            <a:r>
              <a:rPr lang="en-US" dirty="0" err="1" smtClean="0"/>
              <a:t>promuove</a:t>
            </a:r>
            <a:r>
              <a:rPr lang="en-US" dirty="0" smtClean="0"/>
              <a:t> la </a:t>
            </a:r>
            <a:r>
              <a:rPr lang="en-US" dirty="0" err="1" smtClean="0"/>
              <a:t>crescita</a:t>
            </a:r>
            <a:r>
              <a:rPr lang="en-US" dirty="0" smtClean="0"/>
              <a:t> </a:t>
            </a:r>
            <a:r>
              <a:rPr lang="en-US" dirty="0" err="1" smtClean="0"/>
              <a:t>postnatale</a:t>
            </a:r>
            <a:endParaRPr lang="it-IT" dirty="0">
              <a:solidFill>
                <a:schemeClr val="tx1"/>
              </a:solidFill>
            </a:endParaRPr>
          </a:p>
        </p:txBody>
      </p:sp>
      <p:pic>
        <p:nvPicPr>
          <p:cNvPr id="15362" name="Picture 2" descr="Unfortunately we are unable to provide accessible alternative text for this. If you require assistance to access this image, please contact help@nature.com or the author"/>
          <p:cNvPicPr>
            <a:picLocks noChangeAspect="1" noChangeArrowheads="1"/>
          </p:cNvPicPr>
          <p:nvPr/>
        </p:nvPicPr>
        <p:blipFill>
          <a:blip r:embed="rId3" cstate="print"/>
          <a:srcRect/>
          <a:stretch>
            <a:fillRect/>
          </a:stretch>
        </p:blipFill>
        <p:spPr bwMode="auto">
          <a:xfrm>
            <a:off x="179512" y="723254"/>
            <a:ext cx="4608512" cy="4293096"/>
          </a:xfrm>
          <a:prstGeom prst="rect">
            <a:avLst/>
          </a:prstGeom>
          <a:noFill/>
        </p:spPr>
      </p:pic>
      <p:sp>
        <p:nvSpPr>
          <p:cNvPr id="5" name="Freccia a sinistra 4"/>
          <p:cNvSpPr/>
          <p:nvPr/>
        </p:nvSpPr>
        <p:spPr>
          <a:xfrm rot="1755359">
            <a:off x="2843808" y="2963960"/>
            <a:ext cx="3456384" cy="211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p:cNvSpPr txBox="1"/>
          <p:nvPr/>
        </p:nvSpPr>
        <p:spPr>
          <a:xfrm>
            <a:off x="6386108" y="3190889"/>
            <a:ext cx="2578380" cy="1631216"/>
          </a:xfrm>
          <a:prstGeom prst="rect">
            <a:avLst/>
          </a:prstGeom>
          <a:solidFill>
            <a:srgbClr val="92D050"/>
          </a:solidFill>
        </p:spPr>
        <p:txBody>
          <a:bodyPr wrap="square" rtlCol="0">
            <a:spAutoFit/>
          </a:bodyPr>
          <a:lstStyle/>
          <a:p>
            <a:r>
              <a:rPr lang="it-IT" sz="2000" dirty="0" smtClean="0"/>
              <a:t>Il miRNA-21 controlla la  trascrizione, e dunque la funzione, di circa 150-200 geni, tra i quali molti oncogeni</a:t>
            </a:r>
            <a:endParaRPr lang="en-US" sz="2000" dirty="0"/>
          </a:p>
        </p:txBody>
      </p:sp>
    </p:spTree>
    <p:extLst>
      <p:ext uri="{BB962C8B-B14F-4D97-AF65-F5344CB8AC3E}">
        <p14:creationId xmlns:p14="http://schemas.microsoft.com/office/powerpoint/2010/main" val="1024918439"/>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1700808"/>
            <a:ext cx="6944816" cy="3937992"/>
          </a:xfrm>
          <a:solidFill>
            <a:srgbClr val="FFFF00"/>
          </a:solidFill>
        </p:spPr>
        <p:txBody>
          <a:bodyPr>
            <a:normAutofit fontScale="85000" lnSpcReduction="10000"/>
          </a:bodyPr>
          <a:lstStyle/>
          <a:p>
            <a:pPr algn="just"/>
            <a:r>
              <a:rPr lang="en-US" dirty="0" smtClean="0">
                <a:solidFill>
                  <a:schemeClr val="tx1"/>
                </a:solidFill>
              </a:rPr>
              <a:t>Non è un </a:t>
            </a:r>
            <a:r>
              <a:rPr lang="en-US" dirty="0" err="1" smtClean="0">
                <a:solidFill>
                  <a:schemeClr val="tx1"/>
                </a:solidFill>
              </a:rPr>
              <a:t>semplice</a:t>
            </a:r>
            <a:r>
              <a:rPr lang="en-US" dirty="0" smtClean="0">
                <a:solidFill>
                  <a:schemeClr val="tx1"/>
                </a:solidFill>
              </a:rPr>
              <a:t> </a:t>
            </a:r>
            <a:r>
              <a:rPr lang="en-US" dirty="0" err="1" smtClean="0">
                <a:solidFill>
                  <a:schemeClr val="tx1"/>
                </a:solidFill>
              </a:rPr>
              <a:t>alimento</a:t>
            </a:r>
            <a:r>
              <a:rPr lang="en-US" dirty="0" smtClean="0">
                <a:solidFill>
                  <a:schemeClr val="tx1"/>
                </a:solidFill>
              </a:rPr>
              <a:t>, </a:t>
            </a:r>
            <a:r>
              <a:rPr lang="en-US" dirty="0" err="1" smtClean="0">
                <a:solidFill>
                  <a:schemeClr val="tx1"/>
                </a:solidFill>
              </a:rPr>
              <a:t>bensì</a:t>
            </a:r>
            <a:r>
              <a:rPr lang="en-US" dirty="0" smtClean="0">
                <a:solidFill>
                  <a:schemeClr val="tx1"/>
                </a:solidFill>
              </a:rPr>
              <a:t> un </a:t>
            </a:r>
            <a:r>
              <a:rPr lang="en-US" dirty="0" err="1" smtClean="0">
                <a:solidFill>
                  <a:schemeClr val="tx1"/>
                </a:solidFill>
              </a:rPr>
              <a:t>sofisticato</a:t>
            </a:r>
            <a:r>
              <a:rPr lang="en-US" dirty="0" smtClean="0">
                <a:solidFill>
                  <a:schemeClr val="tx1"/>
                </a:solidFill>
              </a:rPr>
              <a:t> </a:t>
            </a:r>
            <a:r>
              <a:rPr lang="en-US" dirty="0" err="1" smtClean="0">
                <a:solidFill>
                  <a:schemeClr val="tx1"/>
                </a:solidFill>
              </a:rPr>
              <a:t>programma</a:t>
            </a:r>
            <a:r>
              <a:rPr lang="en-US" dirty="0" smtClean="0">
                <a:solidFill>
                  <a:schemeClr val="tx1"/>
                </a:solidFill>
              </a:rPr>
              <a:t> </a:t>
            </a:r>
            <a:r>
              <a:rPr lang="en-US" dirty="0" err="1" smtClean="0">
                <a:solidFill>
                  <a:schemeClr val="tx1"/>
                </a:solidFill>
              </a:rPr>
              <a:t>metabolico</a:t>
            </a:r>
            <a:r>
              <a:rPr lang="en-US" dirty="0" smtClean="0">
                <a:solidFill>
                  <a:schemeClr val="tx1"/>
                </a:solidFill>
              </a:rPr>
              <a:t> </a:t>
            </a:r>
            <a:r>
              <a:rPr lang="en-US" dirty="0" err="1" smtClean="0">
                <a:solidFill>
                  <a:schemeClr val="tx1"/>
                </a:solidFill>
              </a:rPr>
              <a:t>che</a:t>
            </a:r>
            <a:r>
              <a:rPr lang="en-US" dirty="0" smtClean="0">
                <a:solidFill>
                  <a:schemeClr val="tx1"/>
                </a:solidFill>
              </a:rPr>
              <a:t> </a:t>
            </a:r>
            <a:r>
              <a:rPr lang="en-US" dirty="0" err="1" smtClean="0">
                <a:solidFill>
                  <a:schemeClr val="tx1"/>
                </a:solidFill>
              </a:rPr>
              <a:t>controlla</a:t>
            </a:r>
            <a:r>
              <a:rPr lang="en-US" dirty="0" smtClean="0">
                <a:solidFill>
                  <a:schemeClr val="tx1"/>
                </a:solidFill>
              </a:rPr>
              <a:t> :</a:t>
            </a:r>
          </a:p>
          <a:p>
            <a:pPr marL="457200" indent="-457200" algn="just">
              <a:buFontTx/>
              <a:buChar char="-"/>
            </a:pPr>
            <a:r>
              <a:rPr lang="en-US" dirty="0" err="1" smtClean="0">
                <a:solidFill>
                  <a:schemeClr val="tx1"/>
                </a:solidFill>
              </a:rPr>
              <a:t>Gli</a:t>
            </a:r>
            <a:r>
              <a:rPr lang="en-US" dirty="0" smtClean="0">
                <a:solidFill>
                  <a:schemeClr val="tx1"/>
                </a:solidFill>
              </a:rPr>
              <a:t> </a:t>
            </a:r>
            <a:r>
              <a:rPr lang="en-US" dirty="0" err="1" smtClean="0">
                <a:solidFill>
                  <a:schemeClr val="tx1"/>
                </a:solidFill>
              </a:rPr>
              <a:t>AminoAcidi</a:t>
            </a:r>
            <a:r>
              <a:rPr lang="en-US" dirty="0" smtClean="0">
                <a:solidFill>
                  <a:schemeClr val="tx1"/>
                </a:solidFill>
              </a:rPr>
              <a:t> a Catena </a:t>
            </a:r>
            <a:r>
              <a:rPr lang="en-US" dirty="0" err="1" smtClean="0">
                <a:solidFill>
                  <a:schemeClr val="tx1"/>
                </a:solidFill>
              </a:rPr>
              <a:t>Ramificata</a:t>
            </a:r>
            <a:endParaRPr lang="en-US" dirty="0" smtClean="0">
              <a:solidFill>
                <a:schemeClr val="tx1"/>
              </a:solidFill>
            </a:endParaRPr>
          </a:p>
          <a:p>
            <a:pPr marL="457200" indent="-457200" algn="just">
              <a:buFontTx/>
              <a:buChar char="-"/>
            </a:pPr>
            <a:r>
              <a:rPr lang="en-US" dirty="0" smtClean="0">
                <a:solidFill>
                  <a:schemeClr val="tx1"/>
                </a:solidFill>
              </a:rPr>
              <a:t>La </a:t>
            </a:r>
            <a:r>
              <a:rPr lang="en-US" dirty="0" err="1" smtClean="0">
                <a:solidFill>
                  <a:schemeClr val="tx1"/>
                </a:solidFill>
              </a:rPr>
              <a:t>trasmissione</a:t>
            </a:r>
            <a:r>
              <a:rPr lang="en-US" dirty="0" smtClean="0">
                <a:solidFill>
                  <a:schemeClr val="tx1"/>
                </a:solidFill>
              </a:rPr>
              <a:t> di Micro RNA (miR-21 e miR29b)</a:t>
            </a:r>
          </a:p>
          <a:p>
            <a:pPr marL="457200" indent="-457200" algn="just">
              <a:buFontTx/>
              <a:buChar char="-"/>
            </a:pPr>
            <a:r>
              <a:rPr lang="en-US" dirty="0" smtClean="0">
                <a:solidFill>
                  <a:schemeClr val="tx1"/>
                </a:solidFill>
              </a:rPr>
              <a:t>La </a:t>
            </a:r>
            <a:r>
              <a:rPr lang="en-US" dirty="0" err="1" smtClean="0">
                <a:solidFill>
                  <a:schemeClr val="tx1"/>
                </a:solidFill>
              </a:rPr>
              <a:t>sintesi</a:t>
            </a:r>
            <a:r>
              <a:rPr lang="en-US" dirty="0" smtClean="0">
                <a:solidFill>
                  <a:schemeClr val="tx1"/>
                </a:solidFill>
              </a:rPr>
              <a:t> </a:t>
            </a:r>
            <a:r>
              <a:rPr lang="en-US" dirty="0" err="1" smtClean="0">
                <a:solidFill>
                  <a:schemeClr val="tx1"/>
                </a:solidFill>
              </a:rPr>
              <a:t>proteica</a:t>
            </a:r>
            <a:endParaRPr lang="en-US" dirty="0" smtClean="0">
              <a:solidFill>
                <a:schemeClr val="tx1"/>
              </a:solidFill>
            </a:endParaRPr>
          </a:p>
          <a:p>
            <a:pPr marL="457200" indent="-457200" algn="just">
              <a:buFontTx/>
              <a:buChar char="-"/>
            </a:pPr>
            <a:r>
              <a:rPr lang="en-US" dirty="0" smtClean="0">
                <a:solidFill>
                  <a:schemeClr val="tx1"/>
                </a:solidFill>
              </a:rPr>
              <a:t>L’ </a:t>
            </a:r>
            <a:r>
              <a:rPr lang="en-US" dirty="0" err="1" smtClean="0">
                <a:solidFill>
                  <a:schemeClr val="tx1"/>
                </a:solidFill>
              </a:rPr>
              <a:t>accumulo</a:t>
            </a:r>
            <a:r>
              <a:rPr lang="en-US" dirty="0" smtClean="0">
                <a:solidFill>
                  <a:schemeClr val="tx1"/>
                </a:solidFill>
              </a:rPr>
              <a:t> di </a:t>
            </a:r>
            <a:r>
              <a:rPr lang="en-US" dirty="0" err="1" smtClean="0">
                <a:solidFill>
                  <a:schemeClr val="tx1"/>
                </a:solidFill>
              </a:rPr>
              <a:t>grasso</a:t>
            </a:r>
            <a:endParaRPr lang="en-US" dirty="0" smtClean="0">
              <a:solidFill>
                <a:schemeClr val="tx1"/>
              </a:solidFill>
            </a:endParaRPr>
          </a:p>
          <a:p>
            <a:pPr marL="457200" indent="-457200" algn="just">
              <a:buFontTx/>
              <a:buChar char="-"/>
            </a:pPr>
            <a:endParaRPr lang="en-US" dirty="0">
              <a:solidFill>
                <a:schemeClr val="tx1"/>
              </a:solidFill>
            </a:endParaRPr>
          </a:p>
          <a:p>
            <a:pPr marL="457200" indent="-457200" algn="just">
              <a:buFontTx/>
              <a:buChar char="-"/>
            </a:pPr>
            <a:r>
              <a:rPr lang="en-US" dirty="0" err="1" smtClean="0">
                <a:solidFill>
                  <a:schemeClr val="tx1"/>
                </a:solidFill>
              </a:rPr>
              <a:t>Attraverso</a:t>
            </a:r>
            <a:r>
              <a:rPr lang="en-US" dirty="0" smtClean="0">
                <a:solidFill>
                  <a:schemeClr val="tx1"/>
                </a:solidFill>
              </a:rPr>
              <a:t> </a:t>
            </a:r>
            <a:r>
              <a:rPr lang="en-US" dirty="0" err="1" smtClean="0">
                <a:solidFill>
                  <a:schemeClr val="tx1"/>
                </a:solidFill>
              </a:rPr>
              <a:t>il</a:t>
            </a:r>
            <a:r>
              <a:rPr lang="en-US" dirty="0" smtClean="0">
                <a:solidFill>
                  <a:schemeClr val="tx1"/>
                </a:solidFill>
              </a:rPr>
              <a:t> Sistema </a:t>
            </a:r>
            <a:r>
              <a:rPr lang="en-US" dirty="0" err="1" smtClean="0">
                <a:solidFill>
                  <a:schemeClr val="tx1"/>
                </a:solidFill>
              </a:rPr>
              <a:t>centrale</a:t>
            </a:r>
            <a:r>
              <a:rPr lang="en-US" dirty="0" smtClean="0">
                <a:solidFill>
                  <a:schemeClr val="tx1"/>
                </a:solidFill>
              </a:rPr>
              <a:t> di m-TORC1 </a:t>
            </a:r>
          </a:p>
        </p:txBody>
      </p:sp>
      <p:sp>
        <p:nvSpPr>
          <p:cNvPr id="5" name="CasellaDiTesto 4"/>
          <p:cNvSpPr txBox="1"/>
          <p:nvPr/>
        </p:nvSpPr>
        <p:spPr>
          <a:xfrm>
            <a:off x="1835696" y="404664"/>
            <a:ext cx="5472608" cy="1077218"/>
          </a:xfrm>
          <a:prstGeom prst="rect">
            <a:avLst/>
          </a:prstGeom>
          <a:solidFill>
            <a:srgbClr val="FF0000"/>
          </a:solidFill>
        </p:spPr>
        <p:txBody>
          <a:bodyPr wrap="square" rtlCol="0">
            <a:spAutoFit/>
          </a:bodyPr>
          <a:lstStyle/>
          <a:p>
            <a:r>
              <a:rPr lang="en-US" sz="3200" dirty="0"/>
              <a:t>Il latte è </a:t>
            </a:r>
            <a:r>
              <a:rPr lang="en-US" sz="3200" dirty="0" err="1"/>
              <a:t>il</a:t>
            </a:r>
            <a:r>
              <a:rPr lang="en-US" sz="3200" dirty="0"/>
              <a:t> kit di </a:t>
            </a:r>
            <a:r>
              <a:rPr lang="en-US" sz="3200" dirty="0" err="1"/>
              <a:t>partenza</a:t>
            </a:r>
            <a:r>
              <a:rPr lang="en-US" sz="3200" dirty="0"/>
              <a:t> </a:t>
            </a:r>
            <a:r>
              <a:rPr lang="en-US" sz="3200" dirty="0" err="1"/>
              <a:t>della</a:t>
            </a:r>
            <a:r>
              <a:rPr lang="en-US" sz="3200" dirty="0"/>
              <a:t> </a:t>
            </a:r>
            <a:r>
              <a:rPr lang="en-US" sz="3200" dirty="0" err="1"/>
              <a:t>evoluzione</a:t>
            </a:r>
            <a:r>
              <a:rPr lang="en-US" sz="3200" dirty="0"/>
              <a:t> </a:t>
            </a:r>
            <a:r>
              <a:rPr lang="en-US" sz="3200" dirty="0" err="1"/>
              <a:t>dei</a:t>
            </a:r>
            <a:r>
              <a:rPr lang="en-US" sz="3200" dirty="0"/>
              <a:t> </a:t>
            </a:r>
            <a:r>
              <a:rPr lang="en-US" sz="3200" dirty="0" err="1"/>
              <a:t>mammiferi</a:t>
            </a:r>
            <a:r>
              <a:rPr lang="en-US" dirty="0" smtClean="0"/>
              <a:t>.</a:t>
            </a:r>
            <a:endParaRPr lang="en-US" dirty="0"/>
          </a:p>
        </p:txBody>
      </p:sp>
    </p:spTree>
    <p:extLst>
      <p:ext uri="{BB962C8B-B14F-4D97-AF65-F5344CB8AC3E}">
        <p14:creationId xmlns:p14="http://schemas.microsoft.com/office/powerpoint/2010/main" val="2506422706"/>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23528" y="3535506"/>
            <a:ext cx="8352928" cy="3139852"/>
          </a:xfrm>
        </p:spPr>
        <p:txBody>
          <a:bodyPr>
            <a:normAutofit fontScale="92500" lnSpcReduction="20000"/>
          </a:bodyPr>
          <a:lstStyle/>
          <a:p>
            <a:pPr algn="just"/>
            <a:r>
              <a:rPr lang="en-US" dirty="0" smtClean="0">
                <a:solidFill>
                  <a:schemeClr val="tx1"/>
                </a:solidFill>
              </a:rPr>
              <a:t>Il latte </a:t>
            </a:r>
            <a:r>
              <a:rPr lang="en-US" dirty="0" err="1" smtClean="0">
                <a:solidFill>
                  <a:schemeClr val="tx1"/>
                </a:solidFill>
              </a:rPr>
              <a:t>vaccino</a:t>
            </a:r>
            <a:r>
              <a:rPr lang="en-US" dirty="0" smtClean="0">
                <a:solidFill>
                  <a:schemeClr val="tx1"/>
                </a:solidFill>
              </a:rPr>
              <a:t> non è  un </a:t>
            </a:r>
            <a:r>
              <a:rPr lang="en-US" dirty="0" err="1" smtClean="0">
                <a:solidFill>
                  <a:schemeClr val="tx1"/>
                </a:solidFill>
              </a:rPr>
              <a:t>semplice</a:t>
            </a:r>
            <a:r>
              <a:rPr lang="en-US" dirty="0" smtClean="0">
                <a:solidFill>
                  <a:schemeClr val="tx1"/>
                </a:solidFill>
              </a:rPr>
              <a:t> </a:t>
            </a:r>
            <a:r>
              <a:rPr lang="en-US" dirty="0" err="1" smtClean="0">
                <a:solidFill>
                  <a:schemeClr val="tx1"/>
                </a:solidFill>
              </a:rPr>
              <a:t>alimento</a:t>
            </a:r>
            <a:r>
              <a:rPr lang="en-US" dirty="0" smtClean="0">
                <a:solidFill>
                  <a:schemeClr val="tx1"/>
                </a:solidFill>
              </a:rPr>
              <a:t> per </a:t>
            </a:r>
            <a:r>
              <a:rPr lang="en-US" dirty="0" err="1" smtClean="0">
                <a:solidFill>
                  <a:schemeClr val="tx1"/>
                </a:solidFill>
              </a:rPr>
              <a:t>gli</a:t>
            </a:r>
            <a:r>
              <a:rPr lang="en-US" dirty="0" smtClean="0">
                <a:solidFill>
                  <a:schemeClr val="tx1"/>
                </a:solidFill>
              </a:rPr>
              <a:t> </a:t>
            </a:r>
            <a:r>
              <a:rPr lang="en-US" dirty="0" err="1" smtClean="0">
                <a:solidFill>
                  <a:schemeClr val="tx1"/>
                </a:solidFill>
              </a:rPr>
              <a:t>esseri</a:t>
            </a:r>
            <a:r>
              <a:rPr lang="en-US" dirty="0" smtClean="0">
                <a:solidFill>
                  <a:schemeClr val="tx1"/>
                </a:solidFill>
              </a:rPr>
              <a:t> </a:t>
            </a:r>
            <a:r>
              <a:rPr lang="en-US" dirty="0" err="1" smtClean="0">
                <a:solidFill>
                  <a:schemeClr val="tx1"/>
                </a:solidFill>
              </a:rPr>
              <a:t>umani</a:t>
            </a:r>
            <a:r>
              <a:rPr lang="en-US" dirty="0" smtClean="0">
                <a:solidFill>
                  <a:schemeClr val="tx1"/>
                </a:solidFill>
              </a:rPr>
              <a:t>, </a:t>
            </a:r>
            <a:r>
              <a:rPr lang="en-US" dirty="0" err="1" smtClean="0">
                <a:solidFill>
                  <a:schemeClr val="tx1"/>
                </a:solidFill>
              </a:rPr>
              <a:t>bensì</a:t>
            </a:r>
            <a:r>
              <a:rPr lang="en-US" dirty="0" smtClean="0">
                <a:solidFill>
                  <a:schemeClr val="tx1"/>
                </a:solidFill>
              </a:rPr>
              <a:t> un </a:t>
            </a:r>
            <a:r>
              <a:rPr lang="en-US" dirty="0" err="1" smtClean="0">
                <a:solidFill>
                  <a:schemeClr val="tx1"/>
                </a:solidFill>
              </a:rPr>
              <a:t>programma</a:t>
            </a:r>
            <a:r>
              <a:rPr lang="en-US" dirty="0" smtClean="0">
                <a:solidFill>
                  <a:schemeClr val="tx1"/>
                </a:solidFill>
              </a:rPr>
              <a:t> </a:t>
            </a:r>
            <a:r>
              <a:rPr lang="en-US" dirty="0" err="1" smtClean="0">
                <a:solidFill>
                  <a:schemeClr val="tx1"/>
                </a:solidFill>
              </a:rPr>
              <a:t>evolutivo</a:t>
            </a:r>
            <a:r>
              <a:rPr lang="en-US" dirty="0" smtClean="0">
                <a:solidFill>
                  <a:schemeClr val="tx1"/>
                </a:solidFill>
              </a:rPr>
              <a:t> molto </a:t>
            </a:r>
            <a:r>
              <a:rPr lang="en-US" dirty="0" err="1" smtClean="0">
                <a:solidFill>
                  <a:schemeClr val="tx1"/>
                </a:solidFill>
              </a:rPr>
              <a:t>potente</a:t>
            </a:r>
            <a:r>
              <a:rPr lang="en-US" dirty="0">
                <a:solidFill>
                  <a:schemeClr val="tx1"/>
                </a:solidFill>
              </a:rPr>
              <a:t> </a:t>
            </a:r>
            <a:r>
              <a:rPr lang="en-US" dirty="0" err="1" smtClean="0">
                <a:solidFill>
                  <a:schemeClr val="tx1"/>
                </a:solidFill>
              </a:rPr>
              <a:t>destinato</a:t>
            </a:r>
            <a:r>
              <a:rPr lang="en-US" dirty="0" smtClean="0">
                <a:solidFill>
                  <a:schemeClr val="tx1"/>
                </a:solidFill>
              </a:rPr>
              <a:t> a </a:t>
            </a:r>
            <a:r>
              <a:rPr lang="en-US" dirty="0" err="1" smtClean="0">
                <a:solidFill>
                  <a:schemeClr val="tx1"/>
                </a:solidFill>
              </a:rPr>
              <a:t>garantire</a:t>
            </a:r>
            <a:r>
              <a:rPr lang="en-US" dirty="0" smtClean="0">
                <a:solidFill>
                  <a:schemeClr val="tx1"/>
                </a:solidFill>
              </a:rPr>
              <a:t> la </a:t>
            </a:r>
            <a:r>
              <a:rPr lang="en-US" dirty="0" err="1" smtClean="0">
                <a:solidFill>
                  <a:schemeClr val="tx1"/>
                </a:solidFill>
              </a:rPr>
              <a:t>crescita</a:t>
            </a:r>
            <a:r>
              <a:rPr lang="en-US" dirty="0" smtClean="0">
                <a:solidFill>
                  <a:schemeClr val="tx1"/>
                </a:solidFill>
              </a:rPr>
              <a:t> di </a:t>
            </a:r>
            <a:r>
              <a:rPr lang="en-US" dirty="0" err="1" smtClean="0">
                <a:solidFill>
                  <a:schemeClr val="tx1"/>
                </a:solidFill>
              </a:rPr>
              <a:t>una</a:t>
            </a:r>
            <a:r>
              <a:rPr lang="en-US" dirty="0" smtClean="0">
                <a:solidFill>
                  <a:schemeClr val="tx1"/>
                </a:solidFill>
              </a:rPr>
              <a:t> specie a </a:t>
            </a:r>
            <a:r>
              <a:rPr lang="en-US" dirty="0" err="1" smtClean="0">
                <a:solidFill>
                  <a:schemeClr val="tx1"/>
                </a:solidFill>
              </a:rPr>
              <a:t>rapido</a:t>
            </a:r>
            <a:r>
              <a:rPr lang="en-US" dirty="0" smtClean="0">
                <a:solidFill>
                  <a:schemeClr val="tx1"/>
                </a:solidFill>
              </a:rPr>
              <a:t> </a:t>
            </a:r>
            <a:r>
              <a:rPr lang="en-US" dirty="0" err="1" smtClean="0">
                <a:solidFill>
                  <a:schemeClr val="tx1"/>
                </a:solidFill>
              </a:rPr>
              <a:t>accrescimento</a:t>
            </a:r>
            <a:r>
              <a:rPr lang="en-US" dirty="0" smtClean="0">
                <a:solidFill>
                  <a:schemeClr val="tx1"/>
                </a:solidFill>
              </a:rPr>
              <a:t>, come </a:t>
            </a:r>
            <a:r>
              <a:rPr lang="en-US" i="1" dirty="0" err="1" smtClean="0">
                <a:solidFill>
                  <a:schemeClr val="tx1"/>
                </a:solidFill>
              </a:rPr>
              <a:t>Bos</a:t>
            </a:r>
            <a:r>
              <a:rPr lang="en-US" i="1" dirty="0" smtClean="0">
                <a:solidFill>
                  <a:schemeClr val="tx1"/>
                </a:solidFill>
              </a:rPr>
              <a:t> </a:t>
            </a:r>
            <a:r>
              <a:rPr lang="en-US" i="1" dirty="0" err="1">
                <a:solidFill>
                  <a:schemeClr val="tx1"/>
                </a:solidFill>
              </a:rPr>
              <a:t>taurus</a:t>
            </a:r>
            <a:r>
              <a:rPr lang="en-US" dirty="0" smtClean="0">
                <a:solidFill>
                  <a:schemeClr val="tx1"/>
                </a:solidFill>
              </a:rPr>
              <a:t>, </a:t>
            </a:r>
            <a:r>
              <a:rPr lang="en-US" dirty="0" err="1" smtClean="0">
                <a:solidFill>
                  <a:schemeClr val="tx1"/>
                </a:solidFill>
              </a:rPr>
              <a:t>che</a:t>
            </a:r>
            <a:r>
              <a:rPr lang="en-US" dirty="0">
                <a:solidFill>
                  <a:schemeClr val="tx1"/>
                </a:solidFill>
              </a:rPr>
              <a:t> </a:t>
            </a:r>
            <a:r>
              <a:rPr lang="en-US" dirty="0" err="1" smtClean="0">
                <a:solidFill>
                  <a:schemeClr val="tx1"/>
                </a:solidFill>
              </a:rPr>
              <a:t>può</a:t>
            </a:r>
            <a:r>
              <a:rPr lang="en-US" dirty="0" smtClean="0">
                <a:solidFill>
                  <a:schemeClr val="tx1"/>
                </a:solidFill>
              </a:rPr>
              <a:t>, in </a:t>
            </a:r>
            <a:r>
              <a:rPr lang="en-US" dirty="0" err="1">
                <a:solidFill>
                  <a:schemeClr val="tx1"/>
                </a:solidFill>
              </a:rPr>
              <a:t>tutti</a:t>
            </a:r>
            <a:r>
              <a:rPr lang="en-US" dirty="0">
                <a:solidFill>
                  <a:schemeClr val="tx1"/>
                </a:solidFill>
              </a:rPr>
              <a:t> I </a:t>
            </a:r>
            <a:r>
              <a:rPr lang="en-US" dirty="0" err="1">
                <a:solidFill>
                  <a:schemeClr val="tx1"/>
                </a:solidFill>
              </a:rPr>
              <a:t>consumatori</a:t>
            </a:r>
            <a:r>
              <a:rPr lang="en-US" dirty="0">
                <a:solidFill>
                  <a:schemeClr val="tx1"/>
                </a:solidFill>
              </a:rPr>
              <a:t> di </a:t>
            </a:r>
            <a:r>
              <a:rPr lang="en-US" dirty="0" smtClean="0">
                <a:solidFill>
                  <a:schemeClr val="tx1"/>
                </a:solidFill>
              </a:rPr>
              <a:t>latte,  </a:t>
            </a:r>
            <a:r>
              <a:rPr lang="en-US" dirty="0" err="1" smtClean="0">
                <a:solidFill>
                  <a:schemeClr val="tx1"/>
                </a:solidFill>
              </a:rPr>
              <a:t>stimolare</a:t>
            </a:r>
            <a:r>
              <a:rPr lang="en-US" dirty="0" smtClean="0">
                <a:solidFill>
                  <a:schemeClr val="tx1"/>
                </a:solidFill>
              </a:rPr>
              <a:t> </a:t>
            </a:r>
            <a:r>
              <a:rPr lang="en-US" dirty="0" err="1" smtClean="0">
                <a:solidFill>
                  <a:schemeClr val="tx1"/>
                </a:solidFill>
              </a:rPr>
              <a:t>il</a:t>
            </a:r>
            <a:r>
              <a:rPr lang="en-US" dirty="0" smtClean="0">
                <a:solidFill>
                  <a:schemeClr val="tx1"/>
                </a:solidFill>
              </a:rPr>
              <a:t> Sistema di </a:t>
            </a:r>
            <a:r>
              <a:rPr lang="en-US" dirty="0" err="1" smtClean="0">
                <a:solidFill>
                  <a:schemeClr val="tx1"/>
                </a:solidFill>
              </a:rPr>
              <a:t>Crescita</a:t>
            </a:r>
            <a:r>
              <a:rPr lang="en-US" dirty="0" smtClean="0">
                <a:solidFill>
                  <a:schemeClr val="tx1"/>
                </a:solidFill>
              </a:rPr>
              <a:t> </a:t>
            </a:r>
            <a:r>
              <a:rPr lang="en-US" dirty="0" err="1" smtClean="0">
                <a:solidFill>
                  <a:schemeClr val="tx1"/>
                </a:solidFill>
              </a:rPr>
              <a:t>mediato</a:t>
            </a:r>
            <a:r>
              <a:rPr lang="en-US" dirty="0" smtClean="0">
                <a:solidFill>
                  <a:schemeClr val="tx1"/>
                </a:solidFill>
              </a:rPr>
              <a:t> da  mTORC1 in </a:t>
            </a:r>
            <a:r>
              <a:rPr lang="en-US" dirty="0" err="1" smtClean="0">
                <a:solidFill>
                  <a:schemeClr val="tx1"/>
                </a:solidFill>
              </a:rPr>
              <a:t>modo</a:t>
            </a:r>
            <a:r>
              <a:rPr lang="en-US" dirty="0" smtClean="0">
                <a:solidFill>
                  <a:schemeClr val="tx1"/>
                </a:solidFill>
              </a:rPr>
              <a:t> </a:t>
            </a:r>
            <a:r>
              <a:rPr lang="en-US" dirty="0" err="1" smtClean="0">
                <a:solidFill>
                  <a:schemeClr val="tx1"/>
                </a:solidFill>
              </a:rPr>
              <a:t>permanente</a:t>
            </a:r>
            <a:r>
              <a:rPr lang="en-US" dirty="0" smtClean="0">
                <a:solidFill>
                  <a:schemeClr val="tx1"/>
                </a:solidFill>
              </a:rPr>
              <a:t>, </a:t>
            </a:r>
            <a:r>
              <a:rPr lang="en-US" dirty="0" err="1" smtClean="0">
                <a:solidFill>
                  <a:schemeClr val="tx1"/>
                </a:solidFill>
              </a:rPr>
              <a:t>anche</a:t>
            </a:r>
            <a:r>
              <a:rPr lang="en-US" dirty="0" smtClean="0">
                <a:solidFill>
                  <a:schemeClr val="tx1"/>
                </a:solidFill>
              </a:rPr>
              <a:t> </a:t>
            </a:r>
            <a:r>
              <a:rPr lang="en-US" dirty="0" err="1" smtClean="0">
                <a:solidFill>
                  <a:schemeClr val="tx1"/>
                </a:solidFill>
              </a:rPr>
              <a:t>dopo</a:t>
            </a:r>
            <a:r>
              <a:rPr lang="en-US" dirty="0" smtClean="0">
                <a:solidFill>
                  <a:schemeClr val="tx1"/>
                </a:solidFill>
              </a:rPr>
              <a:t> </a:t>
            </a:r>
            <a:r>
              <a:rPr lang="en-US" dirty="0" err="1" smtClean="0">
                <a:solidFill>
                  <a:schemeClr val="tx1"/>
                </a:solidFill>
              </a:rPr>
              <a:t>il</a:t>
            </a:r>
            <a:r>
              <a:rPr lang="en-US" dirty="0" smtClean="0">
                <a:solidFill>
                  <a:schemeClr val="tx1"/>
                </a:solidFill>
              </a:rPr>
              <a:t> </a:t>
            </a:r>
            <a:r>
              <a:rPr lang="en-US" dirty="0" err="1" smtClean="0">
                <a:solidFill>
                  <a:schemeClr val="tx1"/>
                </a:solidFill>
              </a:rPr>
              <a:t>termine</a:t>
            </a:r>
            <a:r>
              <a:rPr lang="en-US" dirty="0" smtClean="0">
                <a:solidFill>
                  <a:schemeClr val="tx1"/>
                </a:solidFill>
              </a:rPr>
              <a:t> </a:t>
            </a:r>
            <a:r>
              <a:rPr lang="en-US" dirty="0" err="1" smtClean="0">
                <a:solidFill>
                  <a:schemeClr val="tx1"/>
                </a:solidFill>
              </a:rPr>
              <a:t>della</a:t>
            </a:r>
            <a:r>
              <a:rPr lang="en-US" dirty="0" smtClean="0">
                <a:solidFill>
                  <a:schemeClr val="tx1"/>
                </a:solidFill>
              </a:rPr>
              <a:t> </a:t>
            </a:r>
            <a:r>
              <a:rPr lang="en-US" dirty="0" err="1" smtClean="0">
                <a:solidFill>
                  <a:schemeClr val="tx1"/>
                </a:solidFill>
              </a:rPr>
              <a:t>crescita</a:t>
            </a:r>
            <a:r>
              <a:rPr lang="en-US" dirty="0" smtClean="0">
                <a:solidFill>
                  <a:schemeClr val="tx1"/>
                </a:solidFill>
              </a:rPr>
              <a:t>  </a:t>
            </a:r>
            <a:r>
              <a:rPr lang="en-US" dirty="0" err="1" smtClean="0">
                <a:solidFill>
                  <a:schemeClr val="tx1"/>
                </a:solidFill>
              </a:rPr>
              <a:t>umana</a:t>
            </a:r>
            <a:r>
              <a:rPr lang="en-US" dirty="0" smtClean="0">
                <a:solidFill>
                  <a:schemeClr val="tx1"/>
                </a:solidFill>
              </a:rPr>
              <a:t>.</a:t>
            </a:r>
            <a:endParaRPr lang="it-IT" dirty="0">
              <a:solidFill>
                <a:schemeClr val="tx1"/>
              </a:solidFill>
            </a:endParaRPr>
          </a:p>
        </p:txBody>
      </p:sp>
      <p:pic>
        <p:nvPicPr>
          <p:cNvPr id="10244" name="Picture 4" descr="Fenotipo_DSC_1112.jpg"/>
          <p:cNvPicPr>
            <a:picLocks noChangeAspect="1" noChangeArrowheads="1"/>
          </p:cNvPicPr>
          <p:nvPr/>
        </p:nvPicPr>
        <p:blipFill>
          <a:blip r:embed="rId2" cstate="print"/>
          <a:srcRect/>
          <a:stretch>
            <a:fillRect/>
          </a:stretch>
        </p:blipFill>
        <p:spPr bwMode="auto">
          <a:xfrm>
            <a:off x="141734" y="339886"/>
            <a:ext cx="4286250" cy="2847976"/>
          </a:xfrm>
          <a:prstGeom prst="rect">
            <a:avLst/>
          </a:prstGeom>
          <a:noFill/>
        </p:spPr>
      </p:pic>
      <p:pic>
        <p:nvPicPr>
          <p:cNvPr id="10246" name="Picture 6" descr="http://2.bp.blogspot.com/-ard6dhQznHI/Ufda-H6zmaI/AAAAAAAABBc/kdq3pJuh-3A/s1600/jean-paul-gaultier-bambino.jpg"/>
          <p:cNvPicPr>
            <a:picLocks noChangeAspect="1" noChangeArrowheads="1"/>
          </p:cNvPicPr>
          <p:nvPr/>
        </p:nvPicPr>
        <p:blipFill>
          <a:blip r:embed="rId3" cstate="print"/>
          <a:srcRect/>
          <a:stretch>
            <a:fillRect/>
          </a:stretch>
        </p:blipFill>
        <p:spPr bwMode="auto">
          <a:xfrm>
            <a:off x="5580112" y="1"/>
            <a:ext cx="3048000" cy="3212976"/>
          </a:xfrm>
          <a:prstGeom prst="rect">
            <a:avLst/>
          </a:prstGeom>
          <a:noFill/>
        </p:spPr>
      </p:pic>
      <p:sp>
        <p:nvSpPr>
          <p:cNvPr id="2" name="Fumetto 3 1"/>
          <p:cNvSpPr/>
          <p:nvPr/>
        </p:nvSpPr>
        <p:spPr>
          <a:xfrm>
            <a:off x="4499992" y="332656"/>
            <a:ext cx="936104" cy="864096"/>
          </a:xfrm>
          <a:prstGeom prst="wedgeEllipseCallout">
            <a:avLst>
              <a:gd name="adj1" fmla="val -104913"/>
              <a:gd name="adj2" fmla="val 477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Per lui</a:t>
            </a:r>
            <a:endParaRPr lang="it-IT" dirty="0"/>
          </a:p>
        </p:txBody>
      </p:sp>
      <p:sp>
        <p:nvSpPr>
          <p:cNvPr id="6" name="Fumetto 3 5"/>
          <p:cNvSpPr/>
          <p:nvPr/>
        </p:nvSpPr>
        <p:spPr>
          <a:xfrm>
            <a:off x="4499992" y="1934081"/>
            <a:ext cx="936104" cy="864096"/>
          </a:xfrm>
          <a:prstGeom prst="wedgeEllipseCallout">
            <a:avLst>
              <a:gd name="adj1" fmla="val 196786"/>
              <a:gd name="adj2" fmla="val -366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Non per lui</a:t>
            </a:r>
            <a:endParaRPr lang="it-IT" dirty="0"/>
          </a:p>
        </p:txBody>
      </p:sp>
    </p:spTree>
    <p:extLst>
      <p:ext uri="{BB962C8B-B14F-4D97-AF65-F5344CB8AC3E}">
        <p14:creationId xmlns:p14="http://schemas.microsoft.com/office/powerpoint/2010/main" val="697702499"/>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0246"/>
                                        </p:tgtEl>
                                        <p:attrNameLst>
                                          <p:attrName>style.visibility</p:attrName>
                                        </p:attrNameLst>
                                      </p:cBhvr>
                                      <p:to>
                                        <p:strVal val="visible"/>
                                      </p:to>
                                    </p:set>
                                    <p:animEffect transition="in" filter="box(in)">
                                      <p:cBhvr>
                                        <p:cTn id="13" dur="500"/>
                                        <p:tgtEl>
                                          <p:spTgt spid="1024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3789040"/>
            <a:ext cx="7215238" cy="2425824"/>
          </a:xfrm>
        </p:spPr>
        <p:txBody>
          <a:bodyPr>
            <a:normAutofit fontScale="62500" lnSpcReduction="20000"/>
          </a:bodyPr>
          <a:lstStyle/>
          <a:p>
            <a:pPr algn="just"/>
            <a:r>
              <a:rPr lang="en-US" sz="4000" dirty="0" smtClean="0">
                <a:solidFill>
                  <a:schemeClr val="tx1"/>
                </a:solidFill>
              </a:rPr>
              <a:t>Il </a:t>
            </a:r>
            <a:r>
              <a:rPr lang="en-US" sz="4000" dirty="0" err="1" smtClean="0">
                <a:solidFill>
                  <a:schemeClr val="tx1"/>
                </a:solidFill>
              </a:rPr>
              <a:t>consumo</a:t>
            </a:r>
            <a:r>
              <a:rPr lang="en-US" sz="4000" dirty="0" smtClean="0">
                <a:solidFill>
                  <a:schemeClr val="tx1"/>
                </a:solidFill>
              </a:rPr>
              <a:t> </a:t>
            </a:r>
            <a:r>
              <a:rPr lang="en-US" sz="4000" dirty="0" err="1" smtClean="0">
                <a:solidFill>
                  <a:schemeClr val="tx1"/>
                </a:solidFill>
              </a:rPr>
              <a:t>diffuso</a:t>
            </a:r>
            <a:r>
              <a:rPr lang="en-US" sz="4000" dirty="0" smtClean="0">
                <a:solidFill>
                  <a:schemeClr val="tx1"/>
                </a:solidFill>
              </a:rPr>
              <a:t> del latte vaccine  è </a:t>
            </a:r>
            <a:r>
              <a:rPr lang="en-US" sz="4000" dirty="0" err="1" smtClean="0">
                <a:solidFill>
                  <a:schemeClr val="tx1"/>
                </a:solidFill>
              </a:rPr>
              <a:t>stato</a:t>
            </a:r>
            <a:r>
              <a:rPr lang="en-US" sz="4000" dirty="0" smtClean="0">
                <a:solidFill>
                  <a:schemeClr val="tx1"/>
                </a:solidFill>
              </a:rPr>
              <a:t> </a:t>
            </a:r>
            <a:r>
              <a:rPr lang="en-US" sz="4000" dirty="0" err="1" smtClean="0">
                <a:solidFill>
                  <a:schemeClr val="tx1"/>
                </a:solidFill>
              </a:rPr>
              <a:t>permesso</a:t>
            </a:r>
            <a:r>
              <a:rPr lang="en-US" sz="4000" dirty="0" smtClean="0">
                <a:solidFill>
                  <a:schemeClr val="tx1"/>
                </a:solidFill>
              </a:rPr>
              <a:t> solo molto </a:t>
            </a:r>
            <a:r>
              <a:rPr lang="en-US" sz="4000" dirty="0" err="1" smtClean="0">
                <a:solidFill>
                  <a:schemeClr val="tx1"/>
                </a:solidFill>
              </a:rPr>
              <a:t>recentemente</a:t>
            </a:r>
            <a:r>
              <a:rPr lang="en-US" sz="4000" dirty="0" smtClean="0">
                <a:solidFill>
                  <a:schemeClr val="tx1"/>
                </a:solidFill>
              </a:rPr>
              <a:t> </a:t>
            </a:r>
            <a:r>
              <a:rPr lang="en-US" sz="4000" dirty="0" err="1" smtClean="0">
                <a:solidFill>
                  <a:schemeClr val="tx1"/>
                </a:solidFill>
              </a:rPr>
              <a:t>dalla</a:t>
            </a:r>
            <a:r>
              <a:rPr lang="en-US" sz="4000" dirty="0" smtClean="0">
                <a:solidFill>
                  <a:schemeClr val="tx1"/>
                </a:solidFill>
              </a:rPr>
              <a:t> </a:t>
            </a:r>
            <a:r>
              <a:rPr lang="en-US" sz="4000" dirty="0" err="1" smtClean="0">
                <a:solidFill>
                  <a:schemeClr val="tx1"/>
                </a:solidFill>
              </a:rPr>
              <a:t>introduzione</a:t>
            </a:r>
            <a:r>
              <a:rPr lang="en-US" sz="4000" dirty="0" smtClean="0">
                <a:solidFill>
                  <a:schemeClr val="tx1"/>
                </a:solidFill>
              </a:rPr>
              <a:t> del </a:t>
            </a:r>
            <a:r>
              <a:rPr lang="en-US" sz="4000" dirty="0" err="1" smtClean="0">
                <a:solidFill>
                  <a:schemeClr val="tx1"/>
                </a:solidFill>
              </a:rPr>
              <a:t>frigorifero</a:t>
            </a:r>
            <a:r>
              <a:rPr lang="en-US" sz="4000" dirty="0" smtClean="0">
                <a:solidFill>
                  <a:schemeClr val="tx1"/>
                </a:solidFill>
              </a:rPr>
              <a:t> </a:t>
            </a:r>
            <a:r>
              <a:rPr lang="en-US" sz="4000" dirty="0" err="1" smtClean="0">
                <a:solidFill>
                  <a:schemeClr val="tx1"/>
                </a:solidFill>
              </a:rPr>
              <a:t>negli</a:t>
            </a:r>
            <a:r>
              <a:rPr lang="en-US" sz="4000" dirty="0" smtClean="0">
                <a:solidFill>
                  <a:schemeClr val="tx1"/>
                </a:solidFill>
              </a:rPr>
              <a:t> </a:t>
            </a:r>
            <a:r>
              <a:rPr lang="en-US" sz="4000" dirty="0" err="1" smtClean="0">
                <a:solidFill>
                  <a:schemeClr val="tx1"/>
                </a:solidFill>
              </a:rPr>
              <a:t>anni</a:t>
            </a:r>
            <a:r>
              <a:rPr lang="en-US" sz="4000" dirty="0" smtClean="0">
                <a:solidFill>
                  <a:schemeClr val="tx1"/>
                </a:solidFill>
              </a:rPr>
              <a:t> 50.</a:t>
            </a:r>
          </a:p>
          <a:p>
            <a:pPr algn="just"/>
            <a:r>
              <a:rPr lang="en-US" sz="4000" dirty="0" smtClean="0">
                <a:solidFill>
                  <a:schemeClr val="tx1"/>
                </a:solidFill>
              </a:rPr>
              <a:t>E’ </a:t>
            </a:r>
            <a:r>
              <a:rPr lang="en-US" sz="4000" dirty="0" err="1" smtClean="0">
                <a:solidFill>
                  <a:schemeClr val="tx1"/>
                </a:solidFill>
              </a:rPr>
              <a:t>una</a:t>
            </a:r>
            <a:r>
              <a:rPr lang="en-US" sz="4000" dirty="0" smtClean="0">
                <a:solidFill>
                  <a:schemeClr val="tx1"/>
                </a:solidFill>
              </a:rPr>
              <a:t> </a:t>
            </a:r>
            <a:r>
              <a:rPr lang="en-US" sz="4000" dirty="0" err="1" smtClean="0">
                <a:solidFill>
                  <a:schemeClr val="tx1"/>
                </a:solidFill>
              </a:rPr>
              <a:t>assoluta</a:t>
            </a:r>
            <a:r>
              <a:rPr lang="en-US" sz="4000" dirty="0" smtClean="0">
                <a:solidFill>
                  <a:schemeClr val="tx1"/>
                </a:solidFill>
              </a:rPr>
              <a:t> </a:t>
            </a:r>
            <a:r>
              <a:rPr lang="en-US" sz="4000" dirty="0" err="1" smtClean="0">
                <a:solidFill>
                  <a:schemeClr val="tx1"/>
                </a:solidFill>
              </a:rPr>
              <a:t>novità</a:t>
            </a:r>
            <a:r>
              <a:rPr lang="en-US" sz="4000" dirty="0" smtClean="0">
                <a:solidFill>
                  <a:schemeClr val="tx1"/>
                </a:solidFill>
              </a:rPr>
              <a:t> </a:t>
            </a:r>
            <a:r>
              <a:rPr lang="en-US" sz="4000" dirty="0" err="1" smtClean="0">
                <a:solidFill>
                  <a:schemeClr val="tx1"/>
                </a:solidFill>
              </a:rPr>
              <a:t>nel</a:t>
            </a:r>
            <a:r>
              <a:rPr lang="en-US" sz="4000" dirty="0" smtClean="0">
                <a:solidFill>
                  <a:schemeClr val="tx1"/>
                </a:solidFill>
              </a:rPr>
              <a:t> </a:t>
            </a:r>
            <a:r>
              <a:rPr lang="en-US" sz="4000" dirty="0" err="1" smtClean="0">
                <a:solidFill>
                  <a:schemeClr val="tx1"/>
                </a:solidFill>
              </a:rPr>
              <a:t>comportamento</a:t>
            </a:r>
            <a:r>
              <a:rPr lang="en-US" sz="4000" dirty="0" smtClean="0">
                <a:solidFill>
                  <a:schemeClr val="tx1"/>
                </a:solidFill>
              </a:rPr>
              <a:t> </a:t>
            </a:r>
            <a:r>
              <a:rPr lang="en-US" sz="4000" dirty="0" err="1" smtClean="0">
                <a:solidFill>
                  <a:schemeClr val="tx1"/>
                </a:solidFill>
              </a:rPr>
              <a:t>alimentare</a:t>
            </a:r>
            <a:r>
              <a:rPr lang="en-US" sz="4000" dirty="0" smtClean="0">
                <a:solidFill>
                  <a:schemeClr val="tx1"/>
                </a:solidFill>
              </a:rPr>
              <a:t> di </a:t>
            </a:r>
            <a:r>
              <a:rPr lang="en-US" sz="4000" dirty="0">
                <a:solidFill>
                  <a:schemeClr val="tx1"/>
                </a:solidFill>
              </a:rPr>
              <a:t> </a:t>
            </a:r>
            <a:r>
              <a:rPr lang="en-US" sz="4000" i="1" dirty="0">
                <a:solidFill>
                  <a:schemeClr val="tx1"/>
                </a:solidFill>
              </a:rPr>
              <a:t>Homo sapiens</a:t>
            </a:r>
            <a:r>
              <a:rPr lang="en-US" sz="4000" dirty="0">
                <a:solidFill>
                  <a:schemeClr val="tx1"/>
                </a:solidFill>
              </a:rPr>
              <a:t> </a:t>
            </a:r>
            <a:r>
              <a:rPr lang="en-US" sz="4000" dirty="0" smtClean="0">
                <a:solidFill>
                  <a:schemeClr val="tx1"/>
                </a:solidFill>
              </a:rPr>
              <a:t> sin dal period </a:t>
            </a:r>
            <a:r>
              <a:rPr lang="en-US" sz="4000" dirty="0" err="1" smtClean="0">
                <a:solidFill>
                  <a:schemeClr val="tx1"/>
                </a:solidFill>
              </a:rPr>
              <a:t>neolitico</a:t>
            </a:r>
            <a:r>
              <a:rPr lang="en-US" sz="4000" dirty="0" smtClean="0">
                <a:solidFill>
                  <a:schemeClr val="tx1"/>
                </a:solidFill>
              </a:rPr>
              <a:t>, </a:t>
            </a:r>
            <a:r>
              <a:rPr lang="en-US" sz="4000" dirty="0" err="1" smtClean="0">
                <a:solidFill>
                  <a:schemeClr val="tx1"/>
                </a:solidFill>
              </a:rPr>
              <a:t>capace</a:t>
            </a:r>
            <a:r>
              <a:rPr lang="en-US" sz="4000" dirty="0" smtClean="0">
                <a:solidFill>
                  <a:schemeClr val="tx1"/>
                </a:solidFill>
              </a:rPr>
              <a:t> di </a:t>
            </a:r>
            <a:r>
              <a:rPr lang="en-US" sz="4000" dirty="0" err="1" smtClean="0">
                <a:solidFill>
                  <a:schemeClr val="tx1"/>
                </a:solidFill>
              </a:rPr>
              <a:t>avere</a:t>
            </a:r>
            <a:r>
              <a:rPr lang="en-US" sz="4000" dirty="0" smtClean="0">
                <a:solidFill>
                  <a:schemeClr val="tx1"/>
                </a:solidFill>
              </a:rPr>
              <a:t> </a:t>
            </a:r>
            <a:r>
              <a:rPr lang="en-US" sz="4000" dirty="0" err="1" smtClean="0">
                <a:solidFill>
                  <a:schemeClr val="tx1"/>
                </a:solidFill>
              </a:rPr>
              <a:t>profonde</a:t>
            </a:r>
            <a:r>
              <a:rPr lang="en-US" sz="4000" dirty="0" smtClean="0">
                <a:solidFill>
                  <a:schemeClr val="tx1"/>
                </a:solidFill>
              </a:rPr>
              <a:t> </a:t>
            </a:r>
            <a:r>
              <a:rPr lang="en-US" sz="4000" dirty="0" err="1" smtClean="0">
                <a:solidFill>
                  <a:schemeClr val="tx1"/>
                </a:solidFill>
              </a:rPr>
              <a:t>influenze</a:t>
            </a:r>
            <a:r>
              <a:rPr lang="en-US" sz="4000" dirty="0" smtClean="0">
                <a:solidFill>
                  <a:schemeClr val="tx1"/>
                </a:solidFill>
              </a:rPr>
              <a:t> </a:t>
            </a:r>
            <a:r>
              <a:rPr lang="en-US" sz="4000" dirty="0" err="1" smtClean="0">
                <a:solidFill>
                  <a:schemeClr val="tx1"/>
                </a:solidFill>
              </a:rPr>
              <a:t>nella</a:t>
            </a:r>
            <a:r>
              <a:rPr lang="en-US" sz="4000" dirty="0" smtClean="0">
                <a:solidFill>
                  <a:schemeClr val="tx1"/>
                </a:solidFill>
              </a:rPr>
              <a:t> </a:t>
            </a:r>
            <a:r>
              <a:rPr lang="en-US" sz="4000" dirty="0" err="1" smtClean="0">
                <a:solidFill>
                  <a:schemeClr val="tx1"/>
                </a:solidFill>
              </a:rPr>
              <a:t>evoluzione</a:t>
            </a:r>
            <a:r>
              <a:rPr lang="en-US" sz="4000" dirty="0" smtClean="0">
                <a:solidFill>
                  <a:schemeClr val="tx1"/>
                </a:solidFill>
              </a:rPr>
              <a:t> </a:t>
            </a:r>
            <a:r>
              <a:rPr lang="en-US" sz="4000" dirty="0" err="1" smtClean="0">
                <a:solidFill>
                  <a:schemeClr val="tx1"/>
                </a:solidFill>
              </a:rPr>
              <a:t>umana</a:t>
            </a:r>
            <a:r>
              <a:rPr lang="en-US" dirty="0" smtClean="0">
                <a:solidFill>
                  <a:schemeClr val="tx1"/>
                </a:solidFill>
              </a:rPr>
              <a:t>.</a:t>
            </a:r>
            <a:endParaRPr lang="it-IT" dirty="0">
              <a:solidFill>
                <a:schemeClr val="tx1"/>
              </a:solidFill>
            </a:endParaRPr>
          </a:p>
        </p:txBody>
      </p:sp>
      <p:pic>
        <p:nvPicPr>
          <p:cNvPr id="4098" name="Picture 2" descr="https://encrypted-tbn3.gstatic.com/images?q=tbn:ANd9GcQ1IREPm4HhapVkNWXs4jswH4dz_wELY2s64duONH0RHZY3_ov3yhtqNcXw">
            <a:hlinkClick r:id="rId2"/>
          </p:cNvPr>
          <p:cNvPicPr>
            <a:picLocks noChangeAspect="1" noChangeArrowheads="1"/>
          </p:cNvPicPr>
          <p:nvPr/>
        </p:nvPicPr>
        <p:blipFill>
          <a:blip r:embed="rId3" cstate="print"/>
          <a:srcRect/>
          <a:stretch>
            <a:fillRect/>
          </a:stretch>
        </p:blipFill>
        <p:spPr bwMode="auto">
          <a:xfrm>
            <a:off x="539552" y="692696"/>
            <a:ext cx="2160240" cy="2374481"/>
          </a:xfrm>
          <a:prstGeom prst="rect">
            <a:avLst/>
          </a:prstGeom>
          <a:noFill/>
        </p:spPr>
      </p:pic>
      <p:pic>
        <p:nvPicPr>
          <p:cNvPr id="4100" name="Picture 4" descr="http://www.androidworld.it/wp-content/uploads/2013/03/evoluzione_con_humour_imagelarge.png"/>
          <p:cNvPicPr>
            <a:picLocks noChangeAspect="1" noChangeArrowheads="1"/>
          </p:cNvPicPr>
          <p:nvPr/>
        </p:nvPicPr>
        <p:blipFill>
          <a:blip r:embed="rId4" cstate="print"/>
          <a:srcRect/>
          <a:stretch>
            <a:fillRect/>
          </a:stretch>
        </p:blipFill>
        <p:spPr bwMode="auto">
          <a:xfrm>
            <a:off x="2915816" y="476672"/>
            <a:ext cx="5715000" cy="2828925"/>
          </a:xfrm>
          <a:prstGeom prst="rect">
            <a:avLst/>
          </a:prstGeom>
          <a:noFill/>
        </p:spPr>
      </p:pic>
      <p:sp>
        <p:nvSpPr>
          <p:cNvPr id="4" name="CasellaDiTesto 3"/>
          <p:cNvSpPr txBox="1"/>
          <p:nvPr/>
        </p:nvSpPr>
        <p:spPr>
          <a:xfrm>
            <a:off x="683568" y="3305597"/>
            <a:ext cx="7128792" cy="369332"/>
          </a:xfrm>
          <a:prstGeom prst="rect">
            <a:avLst/>
          </a:prstGeom>
          <a:solidFill>
            <a:srgbClr val="92D050"/>
          </a:solidFill>
        </p:spPr>
        <p:txBody>
          <a:bodyPr wrap="square" rtlCol="0">
            <a:spAutoFit/>
          </a:bodyPr>
          <a:lstStyle/>
          <a:p>
            <a:r>
              <a:rPr lang="it-IT" dirty="0" smtClean="0"/>
              <a:t>Solo 80 anni                               evolve da almeno 300.000 anni col latte suo</a:t>
            </a:r>
            <a:endParaRPr lang="it-IT" dirty="0"/>
          </a:p>
        </p:txBody>
      </p:sp>
    </p:spTree>
    <p:extLst>
      <p:ext uri="{BB962C8B-B14F-4D97-AF65-F5344CB8AC3E}">
        <p14:creationId xmlns:p14="http://schemas.microsoft.com/office/powerpoint/2010/main" val="3375153547"/>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539552" y="2924944"/>
            <a:ext cx="4896544" cy="3201219"/>
          </a:xfrm>
        </p:spPr>
        <p:txBody>
          <a:bodyPr/>
          <a:lstStyle/>
          <a:p>
            <a:r>
              <a:rPr lang="it-IT" dirty="0" smtClean="0"/>
              <a:t>L. Amniotico contiene:</a:t>
            </a:r>
          </a:p>
          <a:p>
            <a:r>
              <a:rPr lang="it-IT" dirty="0" smtClean="0"/>
              <a:t>Zuccheri, grassi, aminoacidi</a:t>
            </a:r>
          </a:p>
          <a:p>
            <a:r>
              <a:rPr lang="it-IT" dirty="0" smtClean="0"/>
              <a:t>I sapori dei cibi ingeriti dalla madre </a:t>
            </a:r>
            <a:endParaRPr lang="it-IT" dirty="0"/>
          </a:p>
        </p:txBody>
      </p:sp>
      <p:sp>
        <p:nvSpPr>
          <p:cNvPr id="36866" name="AutoShape 2" descr="Risultati immagini per feto 16 settima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6868" name="AutoShape 4" descr="Risultati immagini per feto 16 settima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6870" name="Picture 6" descr="Risultati immagini per feto 16 settimane"/>
          <p:cNvPicPr>
            <a:picLocks noChangeAspect="1" noChangeArrowheads="1"/>
          </p:cNvPicPr>
          <p:nvPr/>
        </p:nvPicPr>
        <p:blipFill>
          <a:blip r:embed="rId2" cstate="print"/>
          <a:srcRect/>
          <a:stretch>
            <a:fillRect/>
          </a:stretch>
        </p:blipFill>
        <p:spPr bwMode="auto">
          <a:xfrm>
            <a:off x="251520" y="0"/>
            <a:ext cx="2801291" cy="2808312"/>
          </a:xfrm>
          <a:prstGeom prst="rect">
            <a:avLst/>
          </a:prstGeom>
          <a:noFill/>
        </p:spPr>
      </p:pic>
      <p:sp>
        <p:nvSpPr>
          <p:cNvPr id="8" name="CasellaDiTesto 7"/>
          <p:cNvSpPr txBox="1"/>
          <p:nvPr/>
        </p:nvSpPr>
        <p:spPr>
          <a:xfrm>
            <a:off x="3491880" y="260648"/>
            <a:ext cx="4752528" cy="2308324"/>
          </a:xfrm>
          <a:prstGeom prst="rect">
            <a:avLst/>
          </a:prstGeom>
          <a:solidFill>
            <a:srgbClr val="FFFF00"/>
          </a:solidFill>
        </p:spPr>
        <p:txBody>
          <a:bodyPr wrap="square" rtlCol="0">
            <a:spAutoFit/>
          </a:bodyPr>
          <a:lstStyle/>
          <a:p>
            <a:r>
              <a:rPr lang="it-IT" dirty="0" smtClean="0"/>
              <a:t>Lo SVILUPPO DEL GUSTO E’ MOLTO PRECOCE . </a:t>
            </a:r>
          </a:p>
          <a:p>
            <a:endParaRPr lang="it-IT" dirty="0" smtClean="0"/>
          </a:p>
          <a:p>
            <a:r>
              <a:rPr lang="it-IT" dirty="0" smtClean="0"/>
              <a:t>A 12 Sett. Il feto inizia ad ingoiare</a:t>
            </a:r>
          </a:p>
          <a:p>
            <a:r>
              <a:rPr lang="it-IT" dirty="0" smtClean="0"/>
              <a:t>A 17 Sett. le Cellule Gustative sono funzionanti</a:t>
            </a:r>
          </a:p>
          <a:p>
            <a:r>
              <a:rPr lang="it-IT" dirty="0" smtClean="0"/>
              <a:t>A 18 Sett. Inizia il sistemico succhiare</a:t>
            </a:r>
          </a:p>
          <a:p>
            <a:r>
              <a:rPr lang="it-IT" dirty="0" smtClean="0"/>
              <a:t>A 35 Sett. Il feto coordina succhiare ed ingoiare</a:t>
            </a:r>
          </a:p>
          <a:p>
            <a:r>
              <a:rPr lang="it-IT" dirty="0" smtClean="0"/>
              <a:t>Entro il termine il feto beve tanto liquido amniotico</a:t>
            </a:r>
            <a:endParaRPr lang="it-IT" dirty="0"/>
          </a:p>
        </p:txBody>
      </p:sp>
      <p:pic>
        <p:nvPicPr>
          <p:cNvPr id="36872" name="Picture 8" descr="Risultati immagini per liquido amniotico 33 settimane"/>
          <p:cNvPicPr>
            <a:picLocks noChangeAspect="1" noChangeArrowheads="1"/>
          </p:cNvPicPr>
          <p:nvPr/>
        </p:nvPicPr>
        <p:blipFill>
          <a:blip r:embed="rId3" cstate="print"/>
          <a:srcRect/>
          <a:stretch>
            <a:fillRect/>
          </a:stretch>
        </p:blipFill>
        <p:spPr bwMode="auto">
          <a:xfrm>
            <a:off x="5436096" y="2924944"/>
            <a:ext cx="3707904" cy="3181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amond(in)">
                                      <p:cBhvr>
                                        <p:cTn id="7" dur="2000"/>
                                        <p:tgtEl>
                                          <p:spTgt spid="8">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diamond(in)">
                                      <p:cBhvr>
                                        <p:cTn id="10" dur="2000"/>
                                        <p:tgtEl>
                                          <p:spTgt spid="8">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diamond(in)">
                                      <p:cBhvr>
                                        <p:cTn id="13" dur="2000"/>
                                        <p:tgtEl>
                                          <p:spTgt spid="8">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diamond(in)">
                                      <p:cBhvr>
                                        <p:cTn id="16" dur="2000"/>
                                        <p:tgtEl>
                                          <p:spTgt spid="8">
                                            <p:txEl>
                                              <p:pRg st="4" end="4"/>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diamond(in)">
                                      <p:cBhvr>
                                        <p:cTn id="19" dur="2000"/>
                                        <p:tgtEl>
                                          <p:spTgt spid="8">
                                            <p:txEl>
                                              <p:pRg st="5" end="5"/>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diamond(in)">
                                      <p:cBhvr>
                                        <p:cTn id="22" dur="2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additive="base">
                                        <p:cTn id="3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6872"/>
                                        </p:tgtEl>
                                        <p:attrNameLst>
                                          <p:attrName>style.visibility</p:attrName>
                                        </p:attrNameLst>
                                      </p:cBhvr>
                                      <p:to>
                                        <p:strVal val="visible"/>
                                      </p:to>
                                    </p:set>
                                    <p:anim calcmode="lin" valueType="num">
                                      <p:cBhvr additive="base">
                                        <p:cTn id="45" dur="500" fill="hold"/>
                                        <p:tgtEl>
                                          <p:spTgt spid="36872"/>
                                        </p:tgtEl>
                                        <p:attrNameLst>
                                          <p:attrName>ppt_x</p:attrName>
                                        </p:attrNameLst>
                                      </p:cBhvr>
                                      <p:tavLst>
                                        <p:tav tm="0">
                                          <p:val>
                                            <p:strVal val="#ppt_x"/>
                                          </p:val>
                                        </p:tav>
                                        <p:tav tm="100000">
                                          <p:val>
                                            <p:strVal val="#ppt_x"/>
                                          </p:val>
                                        </p:tav>
                                      </p:tavLst>
                                    </p:anim>
                                    <p:anim calcmode="lin" valueType="num">
                                      <p:cBhvr additive="base">
                                        <p:cTn id="46" dur="500" fill="hold"/>
                                        <p:tgtEl>
                                          <p:spTgt spid="36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5576" y="4293096"/>
            <a:ext cx="7115180" cy="2135730"/>
          </a:xfrm>
        </p:spPr>
        <p:txBody>
          <a:bodyPr>
            <a:normAutofit fontScale="85000" lnSpcReduction="10000"/>
          </a:bodyPr>
          <a:lstStyle/>
          <a:p>
            <a:pPr algn="just"/>
            <a:r>
              <a:rPr lang="en-US" dirty="0" smtClean="0">
                <a:solidFill>
                  <a:schemeClr val="tx1"/>
                </a:solidFill>
              </a:rPr>
              <a:t>Il </a:t>
            </a:r>
            <a:r>
              <a:rPr lang="en-US" dirty="0" err="1" smtClean="0">
                <a:solidFill>
                  <a:schemeClr val="tx1"/>
                </a:solidFill>
              </a:rPr>
              <a:t>consumo</a:t>
            </a:r>
            <a:r>
              <a:rPr lang="en-US" dirty="0" smtClean="0">
                <a:solidFill>
                  <a:schemeClr val="tx1"/>
                </a:solidFill>
              </a:rPr>
              <a:t> </a:t>
            </a:r>
            <a:r>
              <a:rPr lang="en-US" dirty="0" err="1" smtClean="0">
                <a:solidFill>
                  <a:schemeClr val="tx1"/>
                </a:solidFill>
              </a:rPr>
              <a:t>persistente</a:t>
            </a:r>
            <a:r>
              <a:rPr lang="en-US" dirty="0" smtClean="0">
                <a:solidFill>
                  <a:schemeClr val="tx1"/>
                </a:solidFill>
              </a:rPr>
              <a:t> di latte </a:t>
            </a:r>
            <a:r>
              <a:rPr lang="en-US" dirty="0" err="1" smtClean="0">
                <a:solidFill>
                  <a:schemeClr val="tx1"/>
                </a:solidFill>
              </a:rPr>
              <a:t>vaccino</a:t>
            </a:r>
            <a:r>
              <a:rPr lang="en-US" dirty="0" smtClean="0">
                <a:solidFill>
                  <a:schemeClr val="tx1"/>
                </a:solidFill>
              </a:rPr>
              <a:t> e la </a:t>
            </a:r>
            <a:r>
              <a:rPr lang="en-US" dirty="0" err="1" smtClean="0">
                <a:solidFill>
                  <a:schemeClr val="tx1"/>
                </a:solidFill>
              </a:rPr>
              <a:t>dieta</a:t>
            </a:r>
            <a:r>
              <a:rPr lang="en-US" dirty="0" smtClean="0">
                <a:solidFill>
                  <a:schemeClr val="tx1"/>
                </a:solidFill>
              </a:rPr>
              <a:t> </a:t>
            </a:r>
            <a:r>
              <a:rPr lang="en-US" dirty="0" err="1" smtClean="0">
                <a:solidFill>
                  <a:schemeClr val="tx1"/>
                </a:solidFill>
              </a:rPr>
              <a:t>occidentale</a:t>
            </a:r>
            <a:r>
              <a:rPr lang="en-US" dirty="0" smtClean="0">
                <a:solidFill>
                  <a:schemeClr val="tx1"/>
                </a:solidFill>
              </a:rPr>
              <a:t>  </a:t>
            </a:r>
            <a:r>
              <a:rPr lang="en-US" dirty="0" err="1" smtClean="0">
                <a:solidFill>
                  <a:schemeClr val="tx1"/>
                </a:solidFill>
              </a:rPr>
              <a:t>ricca</a:t>
            </a:r>
            <a:r>
              <a:rPr lang="en-US" dirty="0" smtClean="0">
                <a:solidFill>
                  <a:schemeClr val="tx1"/>
                </a:solidFill>
              </a:rPr>
              <a:t> di </a:t>
            </a:r>
            <a:r>
              <a:rPr lang="en-US" dirty="0" err="1" smtClean="0">
                <a:solidFill>
                  <a:schemeClr val="tx1"/>
                </a:solidFill>
              </a:rPr>
              <a:t>latticini</a:t>
            </a:r>
            <a:r>
              <a:rPr lang="en-US" dirty="0" smtClean="0">
                <a:solidFill>
                  <a:schemeClr val="tx1"/>
                </a:solidFill>
              </a:rPr>
              <a:t>  </a:t>
            </a:r>
            <a:r>
              <a:rPr lang="en-US" dirty="0" err="1" smtClean="0">
                <a:solidFill>
                  <a:schemeClr val="tx1"/>
                </a:solidFill>
              </a:rPr>
              <a:t>rappresentano</a:t>
            </a:r>
            <a:r>
              <a:rPr lang="en-US" dirty="0" smtClean="0">
                <a:solidFill>
                  <a:schemeClr val="tx1"/>
                </a:solidFill>
              </a:rPr>
              <a:t> </a:t>
            </a:r>
            <a:r>
              <a:rPr lang="en-US" dirty="0" err="1" smtClean="0">
                <a:solidFill>
                  <a:schemeClr val="tx1"/>
                </a:solidFill>
              </a:rPr>
              <a:t>uno</a:t>
            </a:r>
            <a:r>
              <a:rPr lang="en-US" dirty="0" smtClean="0">
                <a:solidFill>
                  <a:schemeClr val="tx1"/>
                </a:solidFill>
              </a:rPr>
              <a:t> </a:t>
            </a:r>
            <a:r>
              <a:rPr lang="en-US" dirty="0" err="1" smtClean="0">
                <a:solidFill>
                  <a:schemeClr val="tx1"/>
                </a:solidFill>
              </a:rPr>
              <a:t>stimolo</a:t>
            </a:r>
            <a:r>
              <a:rPr lang="en-US" dirty="0" smtClean="0">
                <a:solidFill>
                  <a:schemeClr val="tx1"/>
                </a:solidFill>
              </a:rPr>
              <a:t> </a:t>
            </a:r>
            <a:r>
              <a:rPr lang="en-US" dirty="0" err="1" smtClean="0">
                <a:solidFill>
                  <a:schemeClr val="tx1"/>
                </a:solidFill>
              </a:rPr>
              <a:t>fondamentale</a:t>
            </a:r>
            <a:r>
              <a:rPr lang="en-US" dirty="0" smtClean="0">
                <a:solidFill>
                  <a:schemeClr val="tx1"/>
                </a:solidFill>
              </a:rPr>
              <a:t> per </a:t>
            </a:r>
            <a:r>
              <a:rPr lang="en-US" dirty="0" err="1" smtClean="0">
                <a:solidFill>
                  <a:schemeClr val="tx1"/>
                </a:solidFill>
              </a:rPr>
              <a:t>il</a:t>
            </a:r>
            <a:r>
              <a:rPr lang="en-US" dirty="0" smtClean="0">
                <a:solidFill>
                  <a:schemeClr val="tx1"/>
                </a:solidFill>
              </a:rPr>
              <a:t> signaling di mTORC1, con </a:t>
            </a:r>
            <a:r>
              <a:rPr lang="en-US" dirty="0" err="1" smtClean="0">
                <a:solidFill>
                  <a:schemeClr val="tx1"/>
                </a:solidFill>
              </a:rPr>
              <a:t>tutte</a:t>
            </a:r>
            <a:r>
              <a:rPr lang="en-US" dirty="0" smtClean="0">
                <a:solidFill>
                  <a:schemeClr val="tx1"/>
                </a:solidFill>
              </a:rPr>
              <a:t> le sue </a:t>
            </a:r>
            <a:r>
              <a:rPr lang="en-US" dirty="0" err="1" smtClean="0">
                <a:solidFill>
                  <a:schemeClr val="tx1"/>
                </a:solidFill>
              </a:rPr>
              <a:t>conseguenze</a:t>
            </a:r>
            <a:r>
              <a:rPr lang="en-US" dirty="0" smtClean="0">
                <a:solidFill>
                  <a:schemeClr val="tx1"/>
                </a:solidFill>
              </a:rPr>
              <a:t> </a:t>
            </a:r>
            <a:r>
              <a:rPr lang="en-US" dirty="0" err="1" smtClean="0">
                <a:solidFill>
                  <a:schemeClr val="tx1"/>
                </a:solidFill>
              </a:rPr>
              <a:t>pericolose</a:t>
            </a:r>
            <a:r>
              <a:rPr lang="en-US" dirty="0" smtClean="0">
                <a:solidFill>
                  <a:schemeClr val="tx1"/>
                </a:solidFill>
              </a:rPr>
              <a:t> </a:t>
            </a:r>
            <a:r>
              <a:rPr lang="en-US" dirty="0" err="1" smtClean="0">
                <a:solidFill>
                  <a:schemeClr val="tx1"/>
                </a:solidFill>
              </a:rPr>
              <a:t>nell</a:t>
            </a:r>
            <a:r>
              <a:rPr lang="en-US" dirty="0" smtClean="0">
                <a:solidFill>
                  <a:schemeClr val="tx1"/>
                </a:solidFill>
              </a:rPr>
              <a:t>’ </a:t>
            </a:r>
            <a:r>
              <a:rPr lang="en-US" dirty="0" err="1" smtClean="0">
                <a:solidFill>
                  <a:schemeClr val="tx1"/>
                </a:solidFill>
              </a:rPr>
              <a:t>adolescenza</a:t>
            </a:r>
            <a:r>
              <a:rPr lang="en-US" dirty="0" smtClean="0">
                <a:solidFill>
                  <a:schemeClr val="tx1"/>
                </a:solidFill>
              </a:rPr>
              <a:t> e la vita </a:t>
            </a:r>
            <a:r>
              <a:rPr lang="en-US" dirty="0" err="1" smtClean="0">
                <a:solidFill>
                  <a:schemeClr val="tx1"/>
                </a:solidFill>
              </a:rPr>
              <a:t>adulta</a:t>
            </a:r>
            <a:r>
              <a:rPr lang="en-US" dirty="0" smtClean="0">
                <a:solidFill>
                  <a:schemeClr val="tx1"/>
                </a:solidFill>
              </a:rPr>
              <a:t>. </a:t>
            </a:r>
            <a:endParaRPr lang="it-IT" dirty="0">
              <a:solidFill>
                <a:schemeClr val="tx1"/>
              </a:solidFill>
            </a:endParaRPr>
          </a:p>
        </p:txBody>
      </p:sp>
      <p:pic>
        <p:nvPicPr>
          <p:cNvPr id="17410" name="Picture 2" descr="https://encrypted-tbn0.gstatic.com/images?q=tbn:ANd9GcTU__CS5K9YmHqqUmg4pDRvSopUczyUdZf_Q44ZzH_80RDZclz3zmmKSA">
            <a:hlinkClick r:id="rId2"/>
          </p:cNvPr>
          <p:cNvPicPr>
            <a:picLocks noChangeAspect="1" noChangeArrowheads="1"/>
          </p:cNvPicPr>
          <p:nvPr/>
        </p:nvPicPr>
        <p:blipFill>
          <a:blip r:embed="rId3" cstate="print"/>
          <a:srcRect/>
          <a:stretch>
            <a:fillRect/>
          </a:stretch>
        </p:blipFill>
        <p:spPr bwMode="auto">
          <a:xfrm>
            <a:off x="323528" y="1340768"/>
            <a:ext cx="1590276" cy="1055365"/>
          </a:xfrm>
          <a:prstGeom prst="rect">
            <a:avLst/>
          </a:prstGeom>
          <a:noFill/>
        </p:spPr>
      </p:pic>
      <p:pic>
        <p:nvPicPr>
          <p:cNvPr id="17412" name="Picture 4" descr="https://encrypted-tbn3.gstatic.com/images?q=tbn:ANd9GcSQB9JvGzxI3QQUxCl81s7ecOwg3qyxHu_MyR7rFljNs3mWHUU8eNvERS4usQ">
            <a:hlinkClick r:id="rId4"/>
          </p:cNvPr>
          <p:cNvPicPr>
            <a:picLocks noChangeAspect="1" noChangeArrowheads="1"/>
          </p:cNvPicPr>
          <p:nvPr/>
        </p:nvPicPr>
        <p:blipFill>
          <a:blip r:embed="rId5" cstate="print"/>
          <a:srcRect/>
          <a:stretch>
            <a:fillRect/>
          </a:stretch>
        </p:blipFill>
        <p:spPr bwMode="auto">
          <a:xfrm>
            <a:off x="2267744" y="1124744"/>
            <a:ext cx="1266825" cy="1266826"/>
          </a:xfrm>
          <a:prstGeom prst="rect">
            <a:avLst/>
          </a:prstGeom>
          <a:noFill/>
        </p:spPr>
      </p:pic>
      <p:pic>
        <p:nvPicPr>
          <p:cNvPr id="17414" name="Picture 6" descr="https://encrypted-tbn2.gstatic.com/images?q=tbn:ANd9GcSj7xYylhG-PMI-p-AwyxA2ouVW7A8s7TQ2OiAcvry2RoMMBgRsDgypkSc">
            <a:hlinkClick r:id="rId6"/>
          </p:cNvPr>
          <p:cNvPicPr>
            <a:picLocks noChangeAspect="1" noChangeArrowheads="1"/>
          </p:cNvPicPr>
          <p:nvPr/>
        </p:nvPicPr>
        <p:blipFill>
          <a:blip r:embed="rId7" cstate="print"/>
          <a:srcRect/>
          <a:stretch>
            <a:fillRect/>
          </a:stretch>
        </p:blipFill>
        <p:spPr bwMode="auto">
          <a:xfrm>
            <a:off x="4355976" y="1196752"/>
            <a:ext cx="1411429" cy="1326257"/>
          </a:xfrm>
          <a:prstGeom prst="rect">
            <a:avLst/>
          </a:prstGeom>
          <a:noFill/>
        </p:spPr>
      </p:pic>
      <p:pic>
        <p:nvPicPr>
          <p:cNvPr id="17416" name="Picture 8" descr="https://encrypted-tbn1.gstatic.com/images?q=tbn:ANd9GcQx2xKM1b4EbWZsE9WZ5yz5P0TF15aCmcFoTiScKxM8CJAFJOKc2ZkWElGc">
            <a:hlinkClick r:id="rId8"/>
          </p:cNvPr>
          <p:cNvPicPr>
            <a:picLocks noChangeAspect="1" noChangeArrowheads="1"/>
          </p:cNvPicPr>
          <p:nvPr/>
        </p:nvPicPr>
        <p:blipFill>
          <a:blip r:embed="rId9" cstate="print"/>
          <a:srcRect/>
          <a:stretch>
            <a:fillRect/>
          </a:stretch>
        </p:blipFill>
        <p:spPr bwMode="auto">
          <a:xfrm>
            <a:off x="6156176" y="1124744"/>
            <a:ext cx="1583432" cy="1187575"/>
          </a:xfrm>
          <a:prstGeom prst="rect">
            <a:avLst/>
          </a:prstGeom>
          <a:noFill/>
        </p:spPr>
      </p:pic>
      <p:sp>
        <p:nvSpPr>
          <p:cNvPr id="7" name="CasellaDiTesto 6"/>
          <p:cNvSpPr txBox="1"/>
          <p:nvPr/>
        </p:nvSpPr>
        <p:spPr>
          <a:xfrm>
            <a:off x="755576" y="3140968"/>
            <a:ext cx="7416824" cy="954107"/>
          </a:xfrm>
          <a:prstGeom prst="rect">
            <a:avLst/>
          </a:prstGeom>
          <a:solidFill>
            <a:srgbClr val="FFFF00"/>
          </a:solidFill>
        </p:spPr>
        <p:txBody>
          <a:bodyPr wrap="square" rtlCol="0">
            <a:spAutoFit/>
          </a:bodyPr>
          <a:lstStyle/>
          <a:p>
            <a:r>
              <a:rPr lang="en-US" sz="2800" dirty="0" err="1" smtClean="0"/>
              <a:t>Perchè</a:t>
            </a:r>
            <a:r>
              <a:rPr lang="en-US" sz="2800" dirty="0" smtClean="0"/>
              <a:t> </a:t>
            </a:r>
            <a:r>
              <a:rPr lang="en-US" sz="2800" dirty="0" err="1" smtClean="0"/>
              <a:t>nessun</a:t>
            </a:r>
            <a:r>
              <a:rPr lang="en-US" sz="2800" dirty="0" smtClean="0"/>
              <a:t> </a:t>
            </a:r>
            <a:r>
              <a:rPr lang="en-US" sz="2800" dirty="0" err="1" smtClean="0"/>
              <a:t>animale</a:t>
            </a:r>
            <a:r>
              <a:rPr lang="en-US" sz="2800" dirty="0" smtClean="0"/>
              <a:t> </a:t>
            </a:r>
            <a:r>
              <a:rPr lang="en-US" sz="2800" dirty="0" err="1" smtClean="0"/>
              <a:t>beve</a:t>
            </a:r>
            <a:r>
              <a:rPr lang="en-US" sz="2800" dirty="0" smtClean="0"/>
              <a:t> </a:t>
            </a:r>
            <a:r>
              <a:rPr lang="en-US" sz="2800" dirty="0" err="1" smtClean="0"/>
              <a:t>il</a:t>
            </a:r>
            <a:r>
              <a:rPr lang="en-US" sz="2800" dirty="0" smtClean="0"/>
              <a:t> latte </a:t>
            </a:r>
            <a:r>
              <a:rPr lang="en-US" sz="2800" dirty="0" err="1" smtClean="0"/>
              <a:t>dopo</a:t>
            </a:r>
            <a:r>
              <a:rPr lang="en-US" sz="2800" dirty="0" smtClean="0"/>
              <a:t> lo </a:t>
            </a:r>
            <a:r>
              <a:rPr lang="en-US" sz="2800" dirty="0" err="1" smtClean="0"/>
              <a:t>svezzamento</a:t>
            </a:r>
            <a:r>
              <a:rPr lang="en-US" sz="2800" dirty="0" smtClean="0"/>
              <a:t> ???</a:t>
            </a:r>
            <a:endParaRPr lang="en-US" sz="2800" dirty="0"/>
          </a:p>
        </p:txBody>
      </p:sp>
    </p:spTree>
    <p:extLst>
      <p:ext uri="{BB962C8B-B14F-4D97-AF65-F5344CB8AC3E}">
        <p14:creationId xmlns:p14="http://schemas.microsoft.com/office/powerpoint/2010/main" val="703292340"/>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ppt_x"/>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anim calcmode="lin" valueType="num">
                                      <p:cBhvr additive="base">
                                        <p:cTn id="19" dur="500" fill="hold"/>
                                        <p:tgtEl>
                                          <p:spTgt spid="17414"/>
                                        </p:tgtEl>
                                        <p:attrNameLst>
                                          <p:attrName>ppt_x</p:attrName>
                                        </p:attrNameLst>
                                      </p:cBhvr>
                                      <p:tavLst>
                                        <p:tav tm="0">
                                          <p:val>
                                            <p:strVal val="#ppt_x"/>
                                          </p:val>
                                        </p:tav>
                                        <p:tav tm="100000">
                                          <p:val>
                                            <p:strVal val="#ppt_x"/>
                                          </p:val>
                                        </p:tav>
                                      </p:tavLst>
                                    </p:anim>
                                    <p:anim calcmode="lin" valueType="num">
                                      <p:cBhvr additive="base">
                                        <p:cTn id="20"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6"/>
                                        </p:tgtEl>
                                        <p:attrNameLst>
                                          <p:attrName>style.visibility</p:attrName>
                                        </p:attrNameLst>
                                      </p:cBhvr>
                                      <p:to>
                                        <p:strVal val="visible"/>
                                      </p:to>
                                    </p:set>
                                    <p:anim calcmode="lin" valueType="num">
                                      <p:cBhvr additive="base">
                                        <p:cTn id="25" dur="500" fill="hold"/>
                                        <p:tgtEl>
                                          <p:spTgt spid="17416"/>
                                        </p:tgtEl>
                                        <p:attrNameLst>
                                          <p:attrName>ppt_x</p:attrName>
                                        </p:attrNameLst>
                                      </p:cBhvr>
                                      <p:tavLst>
                                        <p:tav tm="0">
                                          <p:val>
                                            <p:strVal val="#ppt_x"/>
                                          </p:val>
                                        </p:tav>
                                        <p:tav tm="100000">
                                          <p:val>
                                            <p:strVal val="#ppt_x"/>
                                          </p:val>
                                        </p:tav>
                                      </p:tavLst>
                                    </p:anim>
                                    <p:anim calcmode="lin" valueType="num">
                                      <p:cBhvr additive="base">
                                        <p:cTn id="26"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51520" y="908720"/>
            <a:ext cx="8229600" cy="1651914"/>
          </a:xfrm>
          <a:solidFill>
            <a:srgbClr val="FFFF00"/>
          </a:solidFill>
        </p:spPr>
        <p:txBody>
          <a:bodyPr>
            <a:normAutofit fontScale="90000"/>
          </a:bodyPr>
          <a:lstStyle/>
          <a:p>
            <a:r>
              <a:rPr lang="it-IT" dirty="0" smtClean="0"/>
              <a:t/>
            </a:r>
            <a:br>
              <a:rPr lang="it-IT" dirty="0" smtClean="0"/>
            </a:br>
            <a:r>
              <a:rPr lang="it-IT" sz="3600" dirty="0" smtClean="0"/>
              <a:t>Ma perché piace ? Perché Disgusta ?</a:t>
            </a:r>
            <a:br>
              <a:rPr lang="it-IT" sz="3600" dirty="0" smtClean="0"/>
            </a:br>
            <a:r>
              <a:rPr lang="it-IT" sz="3600" dirty="0" smtClean="0"/>
              <a:t/>
            </a:r>
            <a:br>
              <a:rPr lang="it-IT" sz="3600" dirty="0" smtClean="0"/>
            </a:br>
            <a:r>
              <a:rPr lang="it-IT" sz="3600" dirty="0" smtClean="0"/>
              <a:t>Edonismo per ... Essere felici ???</a:t>
            </a:r>
            <a:br>
              <a:rPr lang="it-IT" sz="3600" dirty="0" smtClean="0"/>
            </a:br>
            <a:endParaRPr lang="it-IT" sz="3600" dirty="0"/>
          </a:p>
        </p:txBody>
      </p:sp>
      <p:pic>
        <p:nvPicPr>
          <p:cNvPr id="15362" name="Picture 2" descr="http://us.123rf.com/400wm/400/400/annunna1/annunna10702/annunna1070200032/742612.jpg"/>
          <p:cNvPicPr>
            <a:picLocks noChangeAspect="1" noChangeArrowheads="1"/>
          </p:cNvPicPr>
          <p:nvPr/>
        </p:nvPicPr>
        <p:blipFill>
          <a:blip r:embed="rId2" cstate="print"/>
          <a:srcRect/>
          <a:stretch>
            <a:fillRect/>
          </a:stretch>
        </p:blipFill>
        <p:spPr bwMode="auto">
          <a:xfrm>
            <a:off x="857224" y="2786058"/>
            <a:ext cx="2552700" cy="3810000"/>
          </a:xfrm>
          <a:prstGeom prst="rect">
            <a:avLst/>
          </a:prstGeom>
          <a:noFill/>
        </p:spPr>
      </p:pic>
      <p:pic>
        <p:nvPicPr>
          <p:cNvPr id="21506" name="Picture 2" descr="http://us.123rf.com/400wm/400/400/anyka/anyka0905/anyka090500099/4864503.jpg"/>
          <p:cNvPicPr>
            <a:picLocks noChangeAspect="1" noChangeArrowheads="1"/>
          </p:cNvPicPr>
          <p:nvPr/>
        </p:nvPicPr>
        <p:blipFill>
          <a:blip r:embed="rId3" cstate="print"/>
          <a:srcRect/>
          <a:stretch>
            <a:fillRect/>
          </a:stretch>
        </p:blipFill>
        <p:spPr bwMode="auto">
          <a:xfrm>
            <a:off x="4500562" y="3571876"/>
            <a:ext cx="3810000" cy="2619375"/>
          </a:xfrm>
          <a:prstGeom prst="rect">
            <a:avLst/>
          </a:prstGeom>
          <a:noFill/>
        </p:spPr>
      </p:pic>
      <p:sp>
        <p:nvSpPr>
          <p:cNvPr id="5" name="Titolo 1"/>
          <p:cNvSpPr txBox="1">
            <a:spLocks/>
          </p:cNvSpPr>
          <p:nvPr/>
        </p:nvSpPr>
        <p:spPr>
          <a:xfrm>
            <a:off x="457200" y="274638"/>
            <a:ext cx="8229600" cy="634082"/>
          </a:xfrm>
          <a:prstGeom prst="rect">
            <a:avLst/>
          </a:prstGeom>
          <a:solidFill>
            <a:srgbClr val="92D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600" dirty="0" smtClean="0"/>
              <a:t>E DOPO IL LATTE ????</a:t>
            </a:r>
            <a:endParaRPr lang="it-IT" sz="3600" dirty="0"/>
          </a:p>
        </p:txBody>
      </p:sp>
    </p:spTree>
    <p:extLst>
      <p:ext uri="{BB962C8B-B14F-4D97-AF65-F5344CB8AC3E}">
        <p14:creationId xmlns:p14="http://schemas.microsoft.com/office/powerpoint/2010/main" val="21034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1506"/>
                                        </p:tgtEl>
                                        <p:attrNameLst>
                                          <p:attrName>style.visibility</p:attrName>
                                        </p:attrNameLst>
                                      </p:cBhvr>
                                      <p:to>
                                        <p:strVal val="visible"/>
                                      </p:to>
                                    </p:set>
                                    <p:animEffect transition="in" filter="checkerboard(across)">
                                      <p:cBhvr>
                                        <p:cTn id="13"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85720" y="274638"/>
            <a:ext cx="8401080" cy="1654164"/>
          </a:xfrm>
          <a:solidFill>
            <a:srgbClr val="FFFF00"/>
          </a:solidFill>
        </p:spPr>
        <p:txBody>
          <a:bodyPr>
            <a:normAutofit/>
          </a:bodyPr>
          <a:lstStyle/>
          <a:p>
            <a:r>
              <a:rPr lang="it-IT" sz="2800" dirty="0" smtClean="0"/>
              <a:t>Infiniti gusti ? </a:t>
            </a:r>
            <a:br>
              <a:rPr lang="it-IT" sz="2800" dirty="0" smtClean="0"/>
            </a:br>
            <a:r>
              <a:rPr lang="it-IT" sz="2800" dirty="0" smtClean="0"/>
              <a:t>Ma no !! Solo 5 gusti !</a:t>
            </a:r>
            <a:br>
              <a:rPr lang="it-IT" sz="2800" dirty="0" smtClean="0"/>
            </a:br>
            <a:r>
              <a:rPr lang="it-IT" sz="2800" dirty="0" smtClean="0"/>
              <a:t>SALATO – DOLCE – ACIDO  - AMARO – UMAMI (Saporito)</a:t>
            </a:r>
            <a:endParaRPr lang="it-IT" sz="2800" dirty="0"/>
          </a:p>
        </p:txBody>
      </p:sp>
      <p:pic>
        <p:nvPicPr>
          <p:cNvPr id="13314" name="Picture 2" descr="http://www.buttalapasta.it/wp-galleryo/spaghetti/bambino-spaghetti.jpg"/>
          <p:cNvPicPr>
            <a:picLocks noChangeAspect="1" noChangeArrowheads="1"/>
          </p:cNvPicPr>
          <p:nvPr/>
        </p:nvPicPr>
        <p:blipFill>
          <a:blip r:embed="rId2" cstate="print"/>
          <a:srcRect/>
          <a:stretch>
            <a:fillRect/>
          </a:stretch>
        </p:blipFill>
        <p:spPr bwMode="auto">
          <a:xfrm>
            <a:off x="0" y="2214554"/>
            <a:ext cx="3438525" cy="4286250"/>
          </a:xfrm>
          <a:prstGeom prst="rect">
            <a:avLst/>
          </a:prstGeom>
          <a:noFill/>
        </p:spPr>
      </p:pic>
      <p:pic>
        <p:nvPicPr>
          <p:cNvPr id="13316" name="Picture 4" descr="http://www.buttalapasta.it/wp-galleryo/verdure-e-bambini/bambino-verdure.jpg"/>
          <p:cNvPicPr>
            <a:picLocks noChangeAspect="1" noChangeArrowheads="1"/>
          </p:cNvPicPr>
          <p:nvPr/>
        </p:nvPicPr>
        <p:blipFill>
          <a:blip r:embed="rId3" cstate="print"/>
          <a:srcRect/>
          <a:stretch>
            <a:fillRect/>
          </a:stretch>
        </p:blipFill>
        <p:spPr bwMode="auto">
          <a:xfrm>
            <a:off x="5534980" y="2571744"/>
            <a:ext cx="3609020" cy="3857622"/>
          </a:xfrm>
          <a:prstGeom prst="rect">
            <a:avLst/>
          </a:prstGeom>
          <a:noFill/>
        </p:spPr>
      </p:pic>
      <p:pic>
        <p:nvPicPr>
          <p:cNvPr id="17410" name="Picture 2" descr="http://www.immagini-divertenti.com/m_pictures/thumbs/bimbo-mangia-gattino.jpg"/>
          <p:cNvPicPr>
            <a:picLocks noChangeAspect="1" noChangeArrowheads="1"/>
          </p:cNvPicPr>
          <p:nvPr/>
        </p:nvPicPr>
        <p:blipFill>
          <a:blip r:embed="rId4" cstate="print"/>
          <a:srcRect/>
          <a:stretch>
            <a:fillRect/>
          </a:stretch>
        </p:blipFill>
        <p:spPr bwMode="auto">
          <a:xfrm>
            <a:off x="3428992" y="2214554"/>
            <a:ext cx="2357454" cy="4488851"/>
          </a:xfrm>
          <a:prstGeom prst="rect">
            <a:avLst/>
          </a:prstGeom>
          <a:noFill/>
        </p:spPr>
      </p:pic>
    </p:spTree>
    <p:extLst>
      <p:ext uri="{BB962C8B-B14F-4D97-AF65-F5344CB8AC3E}">
        <p14:creationId xmlns:p14="http://schemas.microsoft.com/office/powerpoint/2010/main" val="182112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heckerboard(across)">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ox(in)">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 calcmode="lin" valueType="num">
                                      <p:cBhvr additive="base">
                                        <p:cTn id="17" dur="500" fill="hold"/>
                                        <p:tgtEl>
                                          <p:spTgt spid="13316"/>
                                        </p:tgtEl>
                                        <p:attrNameLst>
                                          <p:attrName>ppt_x</p:attrName>
                                        </p:attrNameLst>
                                      </p:cBhvr>
                                      <p:tavLst>
                                        <p:tav tm="0">
                                          <p:val>
                                            <p:strVal val="#ppt_x"/>
                                          </p:val>
                                        </p:tav>
                                        <p:tav tm="100000">
                                          <p:val>
                                            <p:strVal val="#ppt_x"/>
                                          </p:val>
                                        </p:tav>
                                      </p:tavLst>
                                    </p:anim>
                                    <p:anim calcmode="lin" valueType="num">
                                      <p:cBhvr additive="base">
                                        <p:cTn id="1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500188" y="1428750"/>
            <a:ext cx="5715000" cy="5095875"/>
          </a:xfrm>
          <a:prstGeom prst="rect">
            <a:avLst/>
          </a:prstGeom>
          <a:noFill/>
          <a:ln w="9525">
            <a:noFill/>
            <a:miter lim="800000"/>
            <a:headEnd/>
            <a:tailEnd/>
          </a:ln>
        </p:spPr>
      </p:pic>
      <p:sp>
        <p:nvSpPr>
          <p:cNvPr id="5" name="Segnaposto piè di pagina 4"/>
          <p:cNvSpPr>
            <a:spLocks noGrp="1"/>
          </p:cNvSpPr>
          <p:nvPr>
            <p:ph type="ftr" sz="quarter" idx="11"/>
          </p:nvPr>
        </p:nvSpPr>
        <p:spPr/>
        <p:txBody>
          <a:bodyPr/>
          <a:lstStyle/>
          <a:p>
            <a:pPr>
              <a:defRPr/>
            </a:pPr>
            <a:r>
              <a:rPr lang="en-GB"/>
              <a:t>ELFID -UNINA Federico II</a:t>
            </a:r>
          </a:p>
        </p:txBody>
      </p:sp>
      <p:sp>
        <p:nvSpPr>
          <p:cNvPr id="12292" name="Text Box 6"/>
          <p:cNvSpPr txBox="1">
            <a:spLocks noChangeArrowheads="1"/>
          </p:cNvSpPr>
          <p:nvPr/>
        </p:nvSpPr>
        <p:spPr bwMode="auto">
          <a:xfrm>
            <a:off x="179388" y="0"/>
            <a:ext cx="8640762" cy="1800225"/>
          </a:xfrm>
          <a:prstGeom prst="rect">
            <a:avLst/>
          </a:prstGeom>
          <a:noFill/>
          <a:ln w="9525">
            <a:noFill/>
            <a:miter lim="800000"/>
            <a:headEnd/>
            <a:tailEnd/>
          </a:ln>
        </p:spPr>
        <p:txBody>
          <a:bodyPr>
            <a:spAutoFit/>
          </a:bodyPr>
          <a:lstStyle/>
          <a:p>
            <a:pPr algn="just"/>
            <a:r>
              <a:rPr lang="it-IT" sz="2800">
                <a:latin typeface="Calibri" pitchFamily="34" charset="0"/>
              </a:rPr>
              <a:t>I recettori del gusto si trovano all’apice di cellule gustative strutturate a dare i </a:t>
            </a:r>
            <a:r>
              <a:rPr lang="it-IT" sz="2800" b="1">
                <a:latin typeface="Calibri" pitchFamily="34" charset="0"/>
              </a:rPr>
              <a:t>bottoni gustativi</a:t>
            </a:r>
            <a:r>
              <a:rPr lang="it-IT" sz="2800">
                <a:latin typeface="Calibri" pitchFamily="34" charset="0"/>
              </a:rPr>
              <a:t>, distribuiti nelle diverse papille della lingua e del palato molle. </a:t>
            </a:r>
          </a:p>
        </p:txBody>
      </p:sp>
      <p:sp>
        <p:nvSpPr>
          <p:cNvPr id="12293" name="Text Box 7"/>
          <p:cNvSpPr txBox="1">
            <a:spLocks noChangeArrowheads="1"/>
          </p:cNvSpPr>
          <p:nvPr/>
        </p:nvSpPr>
        <p:spPr bwMode="auto">
          <a:xfrm>
            <a:off x="4427538" y="898525"/>
            <a:ext cx="1152525" cy="366713"/>
          </a:xfrm>
          <a:prstGeom prst="rect">
            <a:avLst/>
          </a:prstGeom>
          <a:noFill/>
          <a:ln w="9525">
            <a:noFill/>
            <a:miter lim="800000"/>
            <a:headEnd/>
            <a:tailEnd/>
          </a:ln>
        </p:spPr>
        <p:txBody>
          <a:bodyPr>
            <a:spAutoFit/>
          </a:bodyPr>
          <a:lstStyle/>
          <a:p>
            <a:pPr>
              <a:spcBef>
                <a:spcPct val="50000"/>
              </a:spcBef>
            </a:pPr>
            <a:endParaRPr lang="it-IT"/>
          </a:p>
        </p:txBody>
      </p:sp>
      <p:sp>
        <p:nvSpPr>
          <p:cNvPr id="12294" name="Text Box 9"/>
          <p:cNvSpPr txBox="1">
            <a:spLocks noChangeArrowheads="1"/>
          </p:cNvSpPr>
          <p:nvPr/>
        </p:nvSpPr>
        <p:spPr bwMode="auto">
          <a:xfrm>
            <a:off x="1187450" y="1773238"/>
            <a:ext cx="2101850" cy="366712"/>
          </a:xfrm>
          <a:prstGeom prst="rect">
            <a:avLst/>
          </a:prstGeom>
          <a:noFill/>
          <a:ln w="9525">
            <a:noFill/>
            <a:miter lim="800000"/>
            <a:headEnd/>
            <a:tailEnd/>
          </a:ln>
        </p:spPr>
        <p:txBody>
          <a:bodyPr wrap="none">
            <a:spAutoFit/>
          </a:bodyPr>
          <a:lstStyle/>
          <a:p>
            <a:r>
              <a:rPr lang="it-IT" b="1"/>
              <a:t>bottone gustativo</a:t>
            </a:r>
          </a:p>
        </p:txBody>
      </p:sp>
    </p:spTree>
    <p:extLst>
      <p:ext uri="{BB962C8B-B14F-4D97-AF65-F5344CB8AC3E}">
        <p14:creationId xmlns:p14="http://schemas.microsoft.com/office/powerpoint/2010/main" val="98257601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457200" y="274638"/>
            <a:ext cx="8229600" cy="796925"/>
          </a:xfrm>
          <a:solidFill>
            <a:srgbClr val="FFFF00"/>
          </a:solidFill>
        </p:spPr>
        <p:txBody>
          <a:bodyPr/>
          <a:lstStyle/>
          <a:p>
            <a:pPr eaLnBrk="1" hangingPunct="1"/>
            <a:r>
              <a:rPr lang="it-IT" sz="3200" smtClean="0"/>
              <a:t>Cellule che sono veri sensori elettro-chimici</a:t>
            </a:r>
            <a:endParaRPr lang="en-GB" sz="3200" smtClean="0"/>
          </a:p>
        </p:txBody>
      </p:sp>
      <p:pic>
        <p:nvPicPr>
          <p:cNvPr id="14339" name="Picture 2"/>
          <p:cNvPicPr>
            <a:picLocks noChangeAspect="1" noChangeArrowheads="1"/>
          </p:cNvPicPr>
          <p:nvPr/>
        </p:nvPicPr>
        <p:blipFill>
          <a:blip r:embed="rId2" cstate="print"/>
          <a:srcRect/>
          <a:stretch>
            <a:fillRect/>
          </a:stretch>
        </p:blipFill>
        <p:spPr bwMode="auto">
          <a:xfrm>
            <a:off x="33338" y="1543050"/>
            <a:ext cx="9110662" cy="4886325"/>
          </a:xfrm>
          <a:prstGeom prst="rect">
            <a:avLst/>
          </a:prstGeom>
          <a:noFill/>
          <a:ln w="9525">
            <a:noFill/>
            <a:miter lim="800000"/>
            <a:headEnd/>
            <a:tailEnd/>
          </a:ln>
        </p:spPr>
      </p:pic>
      <p:sp>
        <p:nvSpPr>
          <p:cNvPr id="5" name="Segnaposto piè di pagina 4"/>
          <p:cNvSpPr>
            <a:spLocks noGrp="1"/>
          </p:cNvSpPr>
          <p:nvPr>
            <p:ph type="ftr" sz="quarter" idx="11"/>
          </p:nvPr>
        </p:nvSpPr>
        <p:spPr/>
        <p:txBody>
          <a:bodyPr/>
          <a:lstStyle/>
          <a:p>
            <a:pPr>
              <a:defRPr/>
            </a:pPr>
            <a:r>
              <a:rPr lang="en-GB"/>
              <a:t>ELFID -UNINA Federico II</a:t>
            </a:r>
          </a:p>
        </p:txBody>
      </p:sp>
    </p:spTree>
    <p:extLst>
      <p:ext uri="{BB962C8B-B14F-4D97-AF65-F5344CB8AC3E}">
        <p14:creationId xmlns:p14="http://schemas.microsoft.com/office/powerpoint/2010/main" val="292954076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286644" y="274638"/>
            <a:ext cx="1400156" cy="3868742"/>
          </a:xfrm>
          <a:solidFill>
            <a:srgbClr val="FFFF00"/>
          </a:solidFill>
        </p:spPr>
        <p:txBody>
          <a:bodyPr>
            <a:normAutofit/>
          </a:bodyPr>
          <a:lstStyle/>
          <a:p>
            <a:r>
              <a:rPr lang="it-IT" sz="2400" dirty="0" smtClean="0"/>
              <a:t>Ciascuna trasmette il segnale dopo uno ione o una molecola specifica</a:t>
            </a:r>
            <a:endParaRPr lang="it-IT" sz="2400" dirty="0"/>
          </a:p>
        </p:txBody>
      </p:sp>
      <p:pic>
        <p:nvPicPr>
          <p:cNvPr id="10242" name="Picture 2" descr="http://www.colorado.edu/intphys/Class/IPHY3730/image/figure8-12.jpg"/>
          <p:cNvPicPr>
            <a:picLocks noChangeAspect="1" noChangeArrowheads="1"/>
          </p:cNvPicPr>
          <p:nvPr/>
        </p:nvPicPr>
        <p:blipFill>
          <a:blip r:embed="rId2" cstate="print"/>
          <a:srcRect/>
          <a:stretch>
            <a:fillRect/>
          </a:stretch>
        </p:blipFill>
        <p:spPr bwMode="auto">
          <a:xfrm>
            <a:off x="571472" y="500042"/>
            <a:ext cx="6194334" cy="6000761"/>
          </a:xfrm>
          <a:prstGeom prst="rect">
            <a:avLst/>
          </a:prstGeom>
          <a:noFill/>
        </p:spPr>
      </p:pic>
      <p:sp>
        <p:nvSpPr>
          <p:cNvPr id="6" name="CasellaDiTesto 5"/>
          <p:cNvSpPr txBox="1"/>
          <p:nvPr/>
        </p:nvSpPr>
        <p:spPr>
          <a:xfrm>
            <a:off x="571472" y="1071546"/>
            <a:ext cx="6143668" cy="369332"/>
          </a:xfrm>
          <a:prstGeom prst="rect">
            <a:avLst/>
          </a:prstGeom>
          <a:solidFill>
            <a:srgbClr val="FFFF00"/>
          </a:solidFill>
        </p:spPr>
        <p:txBody>
          <a:bodyPr wrap="square" rtlCol="0">
            <a:spAutoFit/>
          </a:bodyPr>
          <a:lstStyle/>
          <a:p>
            <a:r>
              <a:rPr lang="it-IT" dirty="0" smtClean="0"/>
              <a:t>Canali di Sodio           pH              </a:t>
            </a:r>
            <a:r>
              <a:rPr lang="it-IT" dirty="0" err="1" smtClean="0"/>
              <a:t>Signalling</a:t>
            </a:r>
            <a:r>
              <a:rPr lang="it-IT" dirty="0" smtClean="0"/>
              <a:t> mediante le </a:t>
            </a:r>
            <a:r>
              <a:rPr lang="it-IT" dirty="0" err="1" smtClean="0"/>
              <a:t>G-Protein</a:t>
            </a:r>
            <a:endParaRPr lang="it-IT" dirty="0"/>
          </a:p>
        </p:txBody>
      </p:sp>
    </p:spTree>
    <p:extLst>
      <p:ext uri="{BB962C8B-B14F-4D97-AF65-F5344CB8AC3E}">
        <p14:creationId xmlns:p14="http://schemas.microsoft.com/office/powerpoint/2010/main" val="1113254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541338" y="2071679"/>
            <a:ext cx="7991475" cy="3108543"/>
          </a:xfrm>
          <a:prstGeom prst="rect">
            <a:avLst/>
          </a:prstGeom>
          <a:noFill/>
          <a:ln w="9525">
            <a:noFill/>
            <a:miter lim="800000"/>
            <a:headEnd/>
            <a:tailEnd/>
          </a:ln>
        </p:spPr>
        <p:txBody>
          <a:bodyPr wrap="square" anchor="ctr">
            <a:spAutoFit/>
          </a:bodyPr>
          <a:lstStyle/>
          <a:p>
            <a:pPr algn="just">
              <a:tabLst>
                <a:tab pos="5486400" algn="l"/>
                <a:tab pos="6286500" algn="l"/>
              </a:tabLst>
            </a:pPr>
            <a:r>
              <a:rPr lang="it-IT" sz="2800" dirty="0">
                <a:latin typeface="Calibri" pitchFamily="34" charset="0"/>
              </a:rPr>
              <a:t>La variabilità tra individui (polimorfismo) è stata messa in </a:t>
            </a:r>
            <a:r>
              <a:rPr lang="it-IT" sz="2800" dirty="0" smtClean="0">
                <a:latin typeface="Calibri" pitchFamily="34" charset="0"/>
              </a:rPr>
              <a:t>relazione con una serie di </a:t>
            </a:r>
            <a:r>
              <a:rPr lang="it-IT" sz="2800" b="1" dirty="0" smtClean="0">
                <a:latin typeface="Calibri" pitchFamily="34" charset="0"/>
              </a:rPr>
              <a:t>polimorfismi genetici </a:t>
            </a:r>
            <a:r>
              <a:rPr lang="it-IT" sz="2800" dirty="0" smtClean="0">
                <a:latin typeface="Calibri" pitchFamily="34" charset="0"/>
              </a:rPr>
              <a:t>(</a:t>
            </a:r>
            <a:r>
              <a:rPr lang="it-IT" sz="2800" dirty="0" err="1" smtClean="0">
                <a:latin typeface="Calibri" pitchFamily="34" charset="0"/>
              </a:rPr>
              <a:t>SNPs</a:t>
            </a:r>
            <a:r>
              <a:rPr lang="it-IT" sz="2800" dirty="0" smtClean="0">
                <a:latin typeface="Calibri" pitchFamily="34" charset="0"/>
              </a:rPr>
              <a:t>) , tra i quali  </a:t>
            </a:r>
            <a:r>
              <a:rPr lang="it-IT" sz="2800" dirty="0">
                <a:latin typeface="Calibri" pitchFamily="34" charset="0"/>
              </a:rPr>
              <a:t>la </a:t>
            </a:r>
            <a:r>
              <a:rPr lang="it-IT" sz="2800" b="1" dirty="0">
                <a:latin typeface="Calibri" pitchFamily="34" charset="0"/>
              </a:rPr>
              <a:t>sensibilità all’amaro </a:t>
            </a:r>
            <a:r>
              <a:rPr lang="it-IT" sz="2800" dirty="0">
                <a:latin typeface="Calibri" pitchFamily="34" charset="0"/>
              </a:rPr>
              <a:t>per certe sostanze quali la </a:t>
            </a:r>
            <a:r>
              <a:rPr lang="it-IT" sz="2800" dirty="0" err="1">
                <a:latin typeface="Calibri" pitchFamily="34" charset="0"/>
              </a:rPr>
              <a:t>feniltiocarbamide</a:t>
            </a:r>
            <a:r>
              <a:rPr lang="it-IT" sz="2800" dirty="0">
                <a:latin typeface="Calibri" pitchFamily="34" charset="0"/>
              </a:rPr>
              <a:t> (PTC) e il 6-n-propiltiouracile (PROP) ed è dovuta alla presenza e funzionalità di un particolare </a:t>
            </a:r>
            <a:r>
              <a:rPr lang="it-IT" sz="2800" b="1" dirty="0">
                <a:latin typeface="Calibri" pitchFamily="34" charset="0"/>
              </a:rPr>
              <a:t>recettore dell’amaro</a:t>
            </a:r>
            <a:r>
              <a:rPr lang="it-IT" sz="2800" dirty="0">
                <a:latin typeface="Calibri" pitchFamily="34" charset="0"/>
              </a:rPr>
              <a:t>, </a:t>
            </a:r>
            <a:r>
              <a:rPr lang="it-IT" sz="2800" dirty="0" smtClean="0">
                <a:latin typeface="Calibri" pitchFamily="34" charset="0"/>
              </a:rPr>
              <a:t>il TAS2R38 </a:t>
            </a:r>
            <a:r>
              <a:rPr lang="it-IT" dirty="0">
                <a:latin typeface="Calibri" pitchFamily="34" charset="0"/>
              </a:rPr>
              <a:t>(</a:t>
            </a:r>
            <a:r>
              <a:rPr lang="it-IT" dirty="0" err="1">
                <a:latin typeface="Calibri" pitchFamily="34" charset="0"/>
              </a:rPr>
              <a:t>Duffy</a:t>
            </a:r>
            <a:r>
              <a:rPr lang="it-IT" dirty="0">
                <a:latin typeface="Calibri" pitchFamily="34" charset="0"/>
              </a:rPr>
              <a:t>  </a:t>
            </a:r>
            <a:r>
              <a:rPr lang="it-IT" dirty="0" err="1">
                <a:latin typeface="Calibri" pitchFamily="34" charset="0"/>
              </a:rPr>
              <a:t>et</a:t>
            </a:r>
            <a:r>
              <a:rPr lang="it-IT" dirty="0">
                <a:latin typeface="Calibri" pitchFamily="34" charset="0"/>
              </a:rPr>
              <a:t> Al., </a:t>
            </a:r>
            <a:r>
              <a:rPr lang="it-IT" dirty="0" err="1">
                <a:latin typeface="Calibri" pitchFamily="34" charset="0"/>
              </a:rPr>
              <a:t>Physiology</a:t>
            </a:r>
            <a:r>
              <a:rPr lang="it-IT" dirty="0">
                <a:latin typeface="Calibri" pitchFamily="34" charset="0"/>
              </a:rPr>
              <a:t> &amp; </a:t>
            </a:r>
            <a:r>
              <a:rPr lang="it-IT" dirty="0" err="1">
                <a:latin typeface="Calibri" pitchFamily="34" charset="0"/>
              </a:rPr>
              <a:t>Behavior</a:t>
            </a:r>
            <a:r>
              <a:rPr lang="it-IT" dirty="0">
                <a:latin typeface="Calibri" pitchFamily="34" charset="0"/>
              </a:rPr>
              <a:t>, 2004, 82, 435–445). </a:t>
            </a:r>
          </a:p>
        </p:txBody>
      </p:sp>
      <p:sp>
        <p:nvSpPr>
          <p:cNvPr id="34819" name="Titolo 1"/>
          <p:cNvSpPr>
            <a:spLocks/>
          </p:cNvSpPr>
          <p:nvPr/>
        </p:nvSpPr>
        <p:spPr bwMode="auto">
          <a:xfrm>
            <a:off x="539750" y="404813"/>
            <a:ext cx="8229600" cy="1143000"/>
          </a:xfrm>
          <a:prstGeom prst="rect">
            <a:avLst/>
          </a:prstGeom>
          <a:solidFill>
            <a:srgbClr val="FFFF00"/>
          </a:solidFill>
          <a:ln w="9525">
            <a:noFill/>
            <a:miter lim="800000"/>
            <a:headEnd/>
            <a:tailEnd/>
          </a:ln>
        </p:spPr>
        <p:txBody>
          <a:bodyPr anchor="ctr"/>
          <a:lstStyle/>
          <a:p>
            <a:pPr algn="ctr"/>
            <a:r>
              <a:rPr lang="it-IT" sz="4400" dirty="0" smtClean="0">
                <a:latin typeface="Calibri" pitchFamily="34" charset="0"/>
              </a:rPr>
              <a:t>Ma non </a:t>
            </a:r>
            <a:r>
              <a:rPr lang="it-IT" sz="4400" dirty="0">
                <a:latin typeface="Calibri" pitchFamily="34" charset="0"/>
              </a:rPr>
              <a:t>tutti percepiscono i gusti nello stesso modo</a:t>
            </a:r>
            <a:endParaRPr lang="en-GB" sz="44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1908175" y="1628775"/>
            <a:ext cx="5832475" cy="4176713"/>
            <a:chOff x="1086" y="826"/>
            <a:chExt cx="3654" cy="2659"/>
          </a:xfrm>
          <a:solidFill>
            <a:srgbClr val="92D050"/>
          </a:solidFill>
        </p:grpSpPr>
        <p:pic>
          <p:nvPicPr>
            <p:cNvPr id="24581" name="Picture 39"/>
            <p:cNvPicPr>
              <a:picLocks noChangeAspect="1" noChangeArrowheads="1"/>
            </p:cNvPicPr>
            <p:nvPr/>
          </p:nvPicPr>
          <p:blipFill>
            <a:blip r:embed="rId3" cstate="print"/>
            <a:srcRect/>
            <a:stretch>
              <a:fillRect/>
            </a:stretch>
          </p:blipFill>
          <p:spPr bwMode="auto">
            <a:xfrm>
              <a:off x="1086" y="826"/>
              <a:ext cx="3056" cy="2659"/>
            </a:xfrm>
            <a:prstGeom prst="rect">
              <a:avLst/>
            </a:prstGeom>
            <a:grpFill/>
            <a:ln w="0">
              <a:noFill/>
              <a:miter lim="800000"/>
              <a:headEnd/>
              <a:tailEnd/>
            </a:ln>
          </p:spPr>
        </p:pic>
        <p:sp>
          <p:nvSpPr>
            <p:cNvPr id="24582" name="Oval 40"/>
            <p:cNvSpPr>
              <a:spLocks noChangeArrowheads="1"/>
            </p:cNvSpPr>
            <p:nvPr/>
          </p:nvSpPr>
          <p:spPr bwMode="auto">
            <a:xfrm>
              <a:off x="3492" y="1998"/>
              <a:ext cx="386" cy="253"/>
            </a:xfrm>
            <a:prstGeom prst="ellipse">
              <a:avLst/>
            </a:prstGeom>
            <a:grpFill/>
            <a:ln w="0">
              <a:solidFill>
                <a:srgbClr val="000000"/>
              </a:solidFill>
              <a:round/>
              <a:headEnd/>
              <a:tailEnd/>
            </a:ln>
          </p:spPr>
          <p:txBody>
            <a:bodyPr wrap="none" anchor="ctr"/>
            <a:lstStyle/>
            <a:p>
              <a:pPr algn="ctr" hangingPunct="0">
                <a:lnSpc>
                  <a:spcPct val="93000"/>
                </a:lnSpc>
                <a:buClr>
                  <a:srgbClr val="000000"/>
                </a:buClr>
                <a:buSzPct val="45000"/>
                <a:buFont typeface="Wingdings" pitchFamily="2" charset="2"/>
                <a:buNone/>
              </a:pPr>
              <a:r>
                <a:rPr lang="it-IT" sz="1400"/>
                <a:t>V296I</a:t>
              </a:r>
            </a:p>
          </p:txBody>
        </p:sp>
        <p:sp>
          <p:nvSpPr>
            <p:cNvPr id="24583" name="Oval 41"/>
            <p:cNvSpPr>
              <a:spLocks noChangeArrowheads="1"/>
            </p:cNvSpPr>
            <p:nvPr/>
          </p:nvSpPr>
          <p:spPr bwMode="auto">
            <a:xfrm>
              <a:off x="3179" y="1749"/>
              <a:ext cx="381" cy="230"/>
            </a:xfrm>
            <a:prstGeom prst="ellipse">
              <a:avLst/>
            </a:prstGeom>
            <a:grpFill/>
            <a:ln w="0">
              <a:solidFill>
                <a:srgbClr val="000000"/>
              </a:solidFill>
              <a:round/>
              <a:headEnd/>
              <a:tailEnd/>
            </a:ln>
          </p:spPr>
          <p:txBody>
            <a:bodyPr wrap="none" anchor="ctr"/>
            <a:lstStyle/>
            <a:p>
              <a:pPr algn="ctr" hangingPunct="0">
                <a:lnSpc>
                  <a:spcPct val="93000"/>
                </a:lnSpc>
                <a:buClr>
                  <a:srgbClr val="000000"/>
                </a:buClr>
                <a:buSzPct val="45000"/>
                <a:buFont typeface="Wingdings" pitchFamily="2" charset="2"/>
                <a:buNone/>
              </a:pPr>
              <a:r>
                <a:rPr lang="it-IT" sz="1400"/>
                <a:t>A262V</a:t>
              </a:r>
            </a:p>
          </p:txBody>
        </p:sp>
        <p:sp>
          <p:nvSpPr>
            <p:cNvPr id="24584" name="Oval 42"/>
            <p:cNvSpPr>
              <a:spLocks noChangeArrowheads="1"/>
            </p:cNvSpPr>
            <p:nvPr/>
          </p:nvSpPr>
          <p:spPr bwMode="auto">
            <a:xfrm>
              <a:off x="1610" y="2424"/>
              <a:ext cx="363" cy="235"/>
            </a:xfrm>
            <a:prstGeom prst="ellipse">
              <a:avLst/>
            </a:prstGeom>
            <a:grpFill/>
            <a:ln w="0">
              <a:solidFill>
                <a:srgbClr val="000000"/>
              </a:solidFill>
              <a:round/>
              <a:headEnd/>
              <a:tailEnd/>
            </a:ln>
          </p:spPr>
          <p:txBody>
            <a:bodyPr wrap="none" anchor="ctr"/>
            <a:lstStyle/>
            <a:p>
              <a:pPr algn="ctr" hangingPunct="0">
                <a:lnSpc>
                  <a:spcPct val="93000"/>
                </a:lnSpc>
                <a:buClr>
                  <a:srgbClr val="000000"/>
                </a:buClr>
                <a:buSzPct val="45000"/>
                <a:buFont typeface="Wingdings" pitchFamily="2" charset="2"/>
                <a:buNone/>
              </a:pPr>
              <a:r>
                <a:rPr lang="it-IT" sz="1400"/>
                <a:t>P49A</a:t>
              </a:r>
            </a:p>
          </p:txBody>
        </p:sp>
        <p:sp>
          <p:nvSpPr>
            <p:cNvPr id="24585" name="Text Box 43"/>
            <p:cNvSpPr txBox="1">
              <a:spLocks noChangeArrowheads="1"/>
            </p:cNvSpPr>
            <p:nvPr/>
          </p:nvSpPr>
          <p:spPr bwMode="auto">
            <a:xfrm>
              <a:off x="3840" y="1434"/>
              <a:ext cx="900" cy="387"/>
            </a:xfrm>
            <a:prstGeom prst="rect">
              <a:avLst/>
            </a:prstGeom>
            <a:grpFill/>
            <a:ln w="0">
              <a:noFill/>
              <a:miter lim="800000"/>
              <a:headEnd/>
              <a:tailEnd/>
            </a:ln>
          </p:spPr>
          <p:txBody>
            <a:bodyPr>
              <a:spAutoFit/>
            </a:bodyPr>
            <a:lstStyle/>
            <a:p>
              <a:pPr hangingPunct="0">
                <a:lnSpc>
                  <a:spcPct val="93000"/>
                </a:lnSpc>
                <a:buClr>
                  <a:srgbClr val="000000"/>
                </a:buClr>
                <a:buSzPct val="45000"/>
                <a:buFont typeface="Wingdings" pitchFamily="2" charset="2"/>
                <a:buNone/>
              </a:pPr>
              <a:r>
                <a:rPr lang="it-IT" sz="1200">
                  <a:solidFill>
                    <a:srgbClr val="FFFFFF"/>
                  </a:solidFill>
                </a:rPr>
                <a:t>ATTIVAZIONE DEL RECETTORE</a:t>
              </a:r>
            </a:p>
          </p:txBody>
        </p:sp>
        <p:sp>
          <p:nvSpPr>
            <p:cNvPr id="24586" name="Rectangle 44"/>
            <p:cNvSpPr>
              <a:spLocks noChangeArrowheads="1"/>
            </p:cNvSpPr>
            <p:nvPr/>
          </p:nvSpPr>
          <p:spPr bwMode="auto">
            <a:xfrm>
              <a:off x="3178" y="3294"/>
              <a:ext cx="837" cy="178"/>
            </a:xfrm>
            <a:prstGeom prst="rect">
              <a:avLst/>
            </a:prstGeom>
            <a:grpFill/>
            <a:ln w="0" algn="ctr">
              <a:noFill/>
              <a:miter lim="800000"/>
              <a:headEnd/>
              <a:tailEnd/>
            </a:ln>
          </p:spPr>
          <p:txBody>
            <a:bodyPr wrap="none" anchor="ctr"/>
            <a:lstStyle/>
            <a:p>
              <a:endParaRPr lang="it-IT"/>
            </a:p>
          </p:txBody>
        </p:sp>
        <p:sp>
          <p:nvSpPr>
            <p:cNvPr id="24587" name="Line 45"/>
            <p:cNvSpPr>
              <a:spLocks noChangeShapeType="1"/>
            </p:cNvSpPr>
            <p:nvPr/>
          </p:nvSpPr>
          <p:spPr bwMode="auto">
            <a:xfrm>
              <a:off x="1749" y="2704"/>
              <a:ext cx="0" cy="249"/>
            </a:xfrm>
            <a:prstGeom prst="line">
              <a:avLst/>
            </a:prstGeom>
            <a:grpFill/>
            <a:ln w="0">
              <a:solidFill>
                <a:srgbClr val="000000"/>
              </a:solidFill>
              <a:round/>
              <a:headEnd/>
              <a:tailEnd/>
            </a:ln>
          </p:spPr>
          <p:txBody>
            <a:bodyPr wrap="none" anchor="ctr"/>
            <a:lstStyle/>
            <a:p>
              <a:endParaRPr lang="it-IT"/>
            </a:p>
          </p:txBody>
        </p:sp>
        <p:sp>
          <p:nvSpPr>
            <p:cNvPr id="24588" name="Line 46"/>
            <p:cNvSpPr>
              <a:spLocks noChangeShapeType="1"/>
            </p:cNvSpPr>
            <p:nvPr/>
          </p:nvSpPr>
          <p:spPr bwMode="auto">
            <a:xfrm>
              <a:off x="1679" y="2953"/>
              <a:ext cx="139" cy="0"/>
            </a:xfrm>
            <a:prstGeom prst="line">
              <a:avLst/>
            </a:prstGeom>
            <a:grpFill/>
            <a:ln w="0">
              <a:solidFill>
                <a:srgbClr val="000000"/>
              </a:solidFill>
              <a:round/>
              <a:headEnd/>
              <a:tailEnd/>
            </a:ln>
          </p:spPr>
          <p:txBody>
            <a:bodyPr wrap="none" anchor="ctr"/>
            <a:lstStyle/>
            <a:p>
              <a:endParaRPr lang="it-IT"/>
            </a:p>
          </p:txBody>
        </p:sp>
        <p:sp>
          <p:nvSpPr>
            <p:cNvPr id="24589" name="Line 47"/>
            <p:cNvSpPr>
              <a:spLocks noChangeShapeType="1"/>
            </p:cNvSpPr>
            <p:nvPr/>
          </p:nvSpPr>
          <p:spPr bwMode="auto">
            <a:xfrm flipV="1">
              <a:off x="3770" y="1746"/>
              <a:ext cx="175" cy="248"/>
            </a:xfrm>
            <a:prstGeom prst="line">
              <a:avLst/>
            </a:prstGeom>
            <a:grpFill/>
            <a:ln w="0">
              <a:solidFill>
                <a:srgbClr val="000000"/>
              </a:solidFill>
              <a:round/>
              <a:headEnd/>
              <a:tailEnd/>
            </a:ln>
          </p:spPr>
          <p:txBody>
            <a:bodyPr wrap="none" anchor="ctr"/>
            <a:lstStyle/>
            <a:p>
              <a:endParaRPr lang="it-IT"/>
            </a:p>
          </p:txBody>
        </p:sp>
        <p:sp>
          <p:nvSpPr>
            <p:cNvPr id="24590" name="Line 48"/>
            <p:cNvSpPr>
              <a:spLocks noChangeShapeType="1"/>
            </p:cNvSpPr>
            <p:nvPr/>
          </p:nvSpPr>
          <p:spPr bwMode="auto">
            <a:xfrm>
              <a:off x="3876" y="1691"/>
              <a:ext cx="139" cy="106"/>
            </a:xfrm>
            <a:prstGeom prst="line">
              <a:avLst/>
            </a:prstGeom>
            <a:grpFill/>
            <a:ln w="0">
              <a:solidFill>
                <a:srgbClr val="000000"/>
              </a:solidFill>
              <a:round/>
              <a:headEnd/>
              <a:tailEnd/>
            </a:ln>
          </p:spPr>
          <p:txBody>
            <a:bodyPr wrap="none" anchor="ctr"/>
            <a:lstStyle/>
            <a:p>
              <a:endParaRPr lang="it-IT"/>
            </a:p>
          </p:txBody>
        </p:sp>
        <p:sp>
          <p:nvSpPr>
            <p:cNvPr id="24591" name="Text Box 49"/>
            <p:cNvSpPr txBox="1">
              <a:spLocks noChangeArrowheads="1"/>
            </p:cNvSpPr>
            <p:nvPr/>
          </p:nvSpPr>
          <p:spPr bwMode="auto">
            <a:xfrm>
              <a:off x="1203" y="2993"/>
              <a:ext cx="1194" cy="275"/>
            </a:xfrm>
            <a:prstGeom prst="rect">
              <a:avLst/>
            </a:prstGeom>
            <a:grpFill/>
            <a:ln w="0">
              <a:noFill/>
              <a:miter lim="800000"/>
              <a:headEnd/>
              <a:tailEnd/>
            </a:ln>
          </p:spPr>
          <p:txBody>
            <a:bodyPr>
              <a:spAutoFit/>
            </a:bodyPr>
            <a:lstStyle/>
            <a:p>
              <a:pPr algn="ctr" hangingPunct="0">
                <a:lnSpc>
                  <a:spcPct val="93000"/>
                </a:lnSpc>
                <a:buClr>
                  <a:srgbClr val="000000"/>
                </a:buClr>
                <a:buSzPct val="45000"/>
                <a:buFont typeface="Wingdings" pitchFamily="2" charset="2"/>
                <a:buNone/>
              </a:pPr>
              <a:r>
                <a:rPr lang="it-IT" sz="1200">
                  <a:solidFill>
                    <a:srgbClr val="FFFFFF"/>
                  </a:solidFill>
                </a:rPr>
                <a:t>INTERAZIONE CON LA PROTEINA G</a:t>
              </a:r>
            </a:p>
          </p:txBody>
        </p:sp>
      </p:grpSp>
      <p:sp>
        <p:nvSpPr>
          <p:cNvPr id="24579" name="Text Box 50"/>
          <p:cNvSpPr txBox="1">
            <a:spLocks noChangeArrowheads="1"/>
          </p:cNvSpPr>
          <p:nvPr/>
        </p:nvSpPr>
        <p:spPr bwMode="auto">
          <a:xfrm>
            <a:off x="950913" y="6329363"/>
            <a:ext cx="184150" cy="366712"/>
          </a:xfrm>
          <a:prstGeom prst="rect">
            <a:avLst/>
          </a:prstGeom>
          <a:noFill/>
          <a:ln w="9525">
            <a:noFill/>
            <a:miter lim="800000"/>
            <a:headEnd/>
            <a:tailEnd/>
          </a:ln>
        </p:spPr>
        <p:txBody>
          <a:bodyPr wrap="none">
            <a:spAutoFit/>
          </a:bodyPr>
          <a:lstStyle/>
          <a:p>
            <a:endParaRPr lang="it-IT"/>
          </a:p>
        </p:txBody>
      </p:sp>
      <p:sp>
        <p:nvSpPr>
          <p:cNvPr id="24580" name="Rectangle 51"/>
          <p:cNvSpPr>
            <a:spLocks noChangeArrowheads="1"/>
          </p:cNvSpPr>
          <p:nvPr/>
        </p:nvSpPr>
        <p:spPr bwMode="auto">
          <a:xfrm>
            <a:off x="468313" y="549275"/>
            <a:ext cx="8388350" cy="762000"/>
          </a:xfrm>
          <a:prstGeom prst="rect">
            <a:avLst/>
          </a:prstGeom>
          <a:solidFill>
            <a:schemeClr val="accent2"/>
          </a:solidFill>
          <a:ln w="9525">
            <a:noFill/>
            <a:miter lim="800000"/>
            <a:headEnd/>
            <a:tailEnd/>
          </a:ln>
        </p:spPr>
        <p:txBody>
          <a:bodyPr>
            <a:spAutoFit/>
          </a:bodyPr>
          <a:lstStyle/>
          <a:p>
            <a:pPr algn="ctr">
              <a:lnSpc>
                <a:spcPct val="110000"/>
              </a:lnSpc>
            </a:pPr>
            <a:r>
              <a:rPr lang="it-IT" sz="2000" dirty="0">
                <a:solidFill>
                  <a:srgbClr val="000000"/>
                </a:solidFill>
              </a:rPr>
              <a:t>I polimorfismi del recettore dell’amaro TAS2R38 distinguono</a:t>
            </a:r>
            <a:r>
              <a:rPr lang="it-IT" sz="2000" dirty="0">
                <a:solidFill>
                  <a:srgbClr val="0070C0"/>
                </a:solidFill>
              </a:rPr>
              <a:t> </a:t>
            </a:r>
            <a:r>
              <a:rPr lang="it-IT" sz="2000" dirty="0">
                <a:solidFill>
                  <a:schemeClr val="bg2"/>
                </a:solidFill>
              </a:rPr>
              <a:t>PERCETTORI</a:t>
            </a:r>
            <a:r>
              <a:rPr lang="it-IT" sz="2000" dirty="0">
                <a:solidFill>
                  <a:srgbClr val="000000"/>
                </a:solidFill>
              </a:rPr>
              <a:t>, da </a:t>
            </a:r>
            <a:r>
              <a:rPr lang="it-IT" sz="2000" dirty="0">
                <a:solidFill>
                  <a:schemeClr val="bg2"/>
                </a:solidFill>
              </a:rPr>
              <a:t>NON PERCETTORI</a:t>
            </a:r>
            <a:r>
              <a:rPr lang="it-IT" sz="2000" dirty="0">
                <a:solidFill>
                  <a:srgbClr val="0070C0"/>
                </a:solidFill>
              </a:rPr>
              <a:t> </a:t>
            </a:r>
            <a:r>
              <a:rPr lang="it-IT" sz="2000" dirty="0">
                <a:solidFill>
                  <a:srgbClr val="000000"/>
                </a:solidFill>
              </a:rPr>
              <a:t>e da</a:t>
            </a:r>
            <a:r>
              <a:rPr lang="it-IT" sz="2000" dirty="0">
                <a:solidFill>
                  <a:srgbClr val="0070C0"/>
                </a:solidFill>
              </a:rPr>
              <a:t> </a:t>
            </a:r>
            <a:r>
              <a:rPr lang="it-IT" sz="2000" dirty="0">
                <a:solidFill>
                  <a:schemeClr val="bg2"/>
                </a:solidFill>
              </a:rPr>
              <a:t>SUPERPERCETTORI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1187450" y="404813"/>
            <a:ext cx="6821488" cy="519112"/>
          </a:xfrm>
          <a:prstGeom prst="rect">
            <a:avLst/>
          </a:prstGeom>
          <a:noFill/>
          <a:ln w="9525">
            <a:noFill/>
            <a:miter lim="800000"/>
            <a:headEnd/>
            <a:tailEnd/>
          </a:ln>
          <a:effectLst/>
        </p:spPr>
        <p:txBody>
          <a:bodyPr wrap="none">
            <a:spAutoFit/>
          </a:bodyPr>
          <a:lstStyle/>
          <a:p>
            <a:pPr>
              <a:defRPr/>
            </a:pPr>
            <a:r>
              <a:rPr lang="it-IT" sz="2800">
                <a:solidFill>
                  <a:srgbClr val="1D328B"/>
                </a:solidFill>
                <a:effectLst>
                  <a:outerShdw blurRad="38100" dist="38100" dir="2700000" algn="tl">
                    <a:srgbClr val="C0C0C0"/>
                  </a:outerShdw>
                </a:effectLst>
              </a:rPr>
              <a:t>Sensibilità al PROP e scelte alimentari</a:t>
            </a:r>
          </a:p>
        </p:txBody>
      </p:sp>
      <p:sp>
        <p:nvSpPr>
          <p:cNvPr id="25603" name="Text Box 5"/>
          <p:cNvSpPr txBox="1">
            <a:spLocks noChangeArrowheads="1"/>
          </p:cNvSpPr>
          <p:nvPr/>
        </p:nvSpPr>
        <p:spPr bwMode="auto">
          <a:xfrm>
            <a:off x="539750" y="1700213"/>
            <a:ext cx="4895850" cy="1569660"/>
          </a:xfrm>
          <a:prstGeom prst="rect">
            <a:avLst/>
          </a:prstGeom>
          <a:solidFill>
            <a:srgbClr val="FFC000"/>
          </a:solidFill>
          <a:ln w="9525">
            <a:noFill/>
            <a:miter lim="800000"/>
            <a:headEnd/>
            <a:tailEnd/>
          </a:ln>
        </p:spPr>
        <p:txBody>
          <a:bodyPr>
            <a:spAutoFit/>
          </a:bodyPr>
          <a:lstStyle/>
          <a:p>
            <a:pPr algn="just"/>
            <a:r>
              <a:rPr lang="it-IT" sz="2400" dirty="0"/>
              <a:t>La sensibilità al PROP/PTC viene considerata un </a:t>
            </a:r>
            <a:r>
              <a:rPr lang="it-IT" sz="2400" dirty="0" err="1"/>
              <a:t>marker</a:t>
            </a:r>
            <a:r>
              <a:rPr lang="it-IT" sz="2400" dirty="0"/>
              <a:t> genetico associato a differenze individuali nelle preferenze alimentari</a:t>
            </a:r>
          </a:p>
        </p:txBody>
      </p:sp>
      <p:sp>
        <p:nvSpPr>
          <p:cNvPr id="25604" name="Text Box 6"/>
          <p:cNvSpPr txBox="1">
            <a:spLocks noChangeArrowheads="1"/>
          </p:cNvSpPr>
          <p:nvPr/>
        </p:nvSpPr>
        <p:spPr bwMode="auto">
          <a:xfrm>
            <a:off x="3236912" y="4149725"/>
            <a:ext cx="5223519" cy="1938992"/>
          </a:xfrm>
          <a:prstGeom prst="rect">
            <a:avLst/>
          </a:prstGeom>
          <a:solidFill>
            <a:srgbClr val="92D050"/>
          </a:solidFill>
          <a:ln w="9525">
            <a:noFill/>
            <a:miter lim="800000"/>
            <a:headEnd/>
            <a:tailEnd/>
          </a:ln>
        </p:spPr>
        <p:txBody>
          <a:bodyPr wrap="square">
            <a:spAutoFit/>
          </a:bodyPr>
          <a:lstStyle/>
          <a:p>
            <a:r>
              <a:rPr lang="it-IT" sz="2400" dirty="0"/>
              <a:t>Gli individui </a:t>
            </a:r>
            <a:r>
              <a:rPr lang="it-IT" sz="2400" i="1" dirty="0" err="1"/>
              <a:t>taster</a:t>
            </a:r>
            <a:r>
              <a:rPr lang="it-IT" sz="2400" i="1" dirty="0"/>
              <a:t> </a:t>
            </a:r>
            <a:r>
              <a:rPr lang="it-IT" sz="2400" dirty="0"/>
              <a:t>gradiscono poco le crucifere e altri vegetali amari, mentre mostrano uno spiccato gradimento nei confronti dei cibi ad alto contenuto calorico</a:t>
            </a:r>
          </a:p>
        </p:txBody>
      </p:sp>
      <p:pic>
        <p:nvPicPr>
          <p:cNvPr id="25605" name="Picture 8" descr="bimba%20obesa"/>
          <p:cNvPicPr>
            <a:picLocks noChangeAspect="1" noChangeArrowheads="1"/>
          </p:cNvPicPr>
          <p:nvPr/>
        </p:nvPicPr>
        <p:blipFill>
          <a:blip r:embed="rId3" cstate="print"/>
          <a:srcRect/>
          <a:stretch>
            <a:fillRect/>
          </a:stretch>
        </p:blipFill>
        <p:spPr bwMode="auto">
          <a:xfrm>
            <a:off x="395288" y="3644900"/>
            <a:ext cx="2401887" cy="2114550"/>
          </a:xfrm>
          <a:prstGeom prst="rect">
            <a:avLst/>
          </a:prstGeom>
          <a:noFill/>
          <a:ln w="9525">
            <a:noFill/>
            <a:miter lim="800000"/>
            <a:headEnd/>
            <a:tailEnd/>
          </a:ln>
        </p:spPr>
      </p:pic>
      <p:pic>
        <p:nvPicPr>
          <p:cNvPr id="25606" name="Immagine 1"/>
          <p:cNvPicPr>
            <a:picLocks noChangeArrowheads="1"/>
          </p:cNvPicPr>
          <p:nvPr/>
        </p:nvPicPr>
        <p:blipFill>
          <a:blip r:embed="rId4" cstate="print"/>
          <a:srcRect/>
          <a:stretch>
            <a:fillRect/>
          </a:stretch>
        </p:blipFill>
        <p:spPr bwMode="auto">
          <a:xfrm>
            <a:off x="5435600" y="1557338"/>
            <a:ext cx="3708400" cy="2233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solidFill>
            <a:srgbClr val="FF0000"/>
          </a:solidFill>
        </p:spPr>
        <p:txBody>
          <a:bodyPr/>
          <a:lstStyle/>
          <a:p>
            <a:r>
              <a:rPr lang="it-IT" dirty="0" smtClean="0"/>
              <a:t>Il gusto Amaro = </a:t>
            </a:r>
            <a:r>
              <a:rPr lang="it-IT" dirty="0" err="1" smtClean="0"/>
              <a:t>Propiltiouracile</a:t>
            </a:r>
            <a:endParaRPr lang="it-IT" dirty="0"/>
          </a:p>
        </p:txBody>
      </p:sp>
      <p:sp>
        <p:nvSpPr>
          <p:cNvPr id="4" name="Segnaposto contenuto 3"/>
          <p:cNvSpPr>
            <a:spLocks noGrp="1"/>
          </p:cNvSpPr>
          <p:nvPr>
            <p:ph idx="1"/>
          </p:nvPr>
        </p:nvSpPr>
        <p:spPr/>
        <p:txBody>
          <a:bodyPr/>
          <a:lstStyle/>
          <a:p>
            <a:r>
              <a:rPr lang="it-IT" dirty="0" smtClean="0"/>
              <a:t>Poco sensibili all’amaro   = 30%</a:t>
            </a:r>
          </a:p>
          <a:p>
            <a:r>
              <a:rPr lang="it-IT" dirty="0" smtClean="0"/>
              <a:t>Sensibili all’amaro 	         = 55%</a:t>
            </a:r>
          </a:p>
          <a:p>
            <a:r>
              <a:rPr lang="it-IT" dirty="0" err="1" smtClean="0"/>
              <a:t>Iper</a:t>
            </a:r>
            <a:r>
              <a:rPr lang="it-IT" dirty="0" smtClean="0"/>
              <a:t> sensibili all’amaro     = 15%</a:t>
            </a:r>
          </a:p>
          <a:p>
            <a:r>
              <a:rPr lang="it-IT" dirty="0" smtClean="0"/>
              <a:t>Ipersensibili = pochi vegetali, cavoli e frutta</a:t>
            </a:r>
          </a:p>
          <a:p>
            <a:r>
              <a:rPr lang="it-IT" dirty="0" smtClean="0"/>
              <a:t>I poco sensibili preferiscono lo zucchero , la frutta (fruttosio)</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heckerboard(across)">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457200" y="1600200"/>
            <a:ext cx="4474840" cy="4525963"/>
          </a:xfrm>
          <a:solidFill>
            <a:srgbClr val="FFFF00"/>
          </a:solidFill>
        </p:spPr>
        <p:txBody>
          <a:bodyPr/>
          <a:lstStyle/>
          <a:p>
            <a:r>
              <a:rPr lang="it-IT" dirty="0" smtClean="0"/>
              <a:t>Il feto avverte bene i sapori del liquido amniotico</a:t>
            </a:r>
          </a:p>
          <a:p>
            <a:r>
              <a:rPr lang="it-IT" dirty="0" smtClean="0"/>
              <a:t>Ingoia di più i sapori dolci</a:t>
            </a:r>
          </a:p>
          <a:p>
            <a:r>
              <a:rPr lang="it-IT" dirty="0" smtClean="0"/>
              <a:t>Respinge visibilmente i sapori amari</a:t>
            </a:r>
          </a:p>
          <a:p>
            <a:pPr>
              <a:buNone/>
            </a:pPr>
            <a:endParaRPr lang="it-IT" dirty="0"/>
          </a:p>
        </p:txBody>
      </p:sp>
      <p:pic>
        <p:nvPicPr>
          <p:cNvPr id="37890" name="Picture 2" descr="Risultati immagini per feto 27 settimane"/>
          <p:cNvPicPr>
            <a:picLocks noChangeAspect="1" noChangeArrowheads="1"/>
          </p:cNvPicPr>
          <p:nvPr/>
        </p:nvPicPr>
        <p:blipFill>
          <a:blip r:embed="rId2" cstate="print"/>
          <a:srcRect/>
          <a:stretch>
            <a:fillRect/>
          </a:stretch>
        </p:blipFill>
        <p:spPr bwMode="auto">
          <a:xfrm>
            <a:off x="4826496" y="0"/>
            <a:ext cx="4317504" cy="3208614"/>
          </a:xfrm>
          <a:prstGeom prst="rect">
            <a:avLst/>
          </a:prstGeom>
          <a:noFill/>
        </p:spPr>
      </p:pic>
      <p:sp>
        <p:nvSpPr>
          <p:cNvPr id="6" name="CasellaDiTesto 5"/>
          <p:cNvSpPr txBox="1"/>
          <p:nvPr/>
        </p:nvSpPr>
        <p:spPr>
          <a:xfrm>
            <a:off x="5004048" y="3284984"/>
            <a:ext cx="3600400" cy="2677656"/>
          </a:xfrm>
          <a:prstGeom prst="rect">
            <a:avLst/>
          </a:prstGeom>
          <a:noFill/>
        </p:spPr>
        <p:txBody>
          <a:bodyPr wrap="square" rtlCol="0">
            <a:spAutoFit/>
          </a:bodyPr>
          <a:lstStyle/>
          <a:p>
            <a:r>
              <a:rPr lang="it-IT" sz="2400" dirty="0" smtClean="0"/>
              <a:t>I Taste </a:t>
            </a:r>
            <a:r>
              <a:rPr lang="it-IT" sz="2400" dirty="0" err="1" smtClean="0"/>
              <a:t>Receptors</a:t>
            </a:r>
            <a:r>
              <a:rPr lang="it-IT" sz="2400" dirty="0" smtClean="0"/>
              <a:t> del Feto  cooperano a sviluppare una relazione intima tra la madre ed il nascituro.</a:t>
            </a:r>
          </a:p>
          <a:p>
            <a:r>
              <a:rPr lang="it-IT" sz="2400" dirty="0" smtClean="0"/>
              <a:t> Il feto muove le labbra, la  lingua, il volto in risposta ai sapori materni</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egnaposto contenuto 2"/>
          <p:cNvSpPr>
            <a:spLocks noGrp="1"/>
          </p:cNvSpPr>
          <p:nvPr>
            <p:ph idx="1"/>
          </p:nvPr>
        </p:nvSpPr>
        <p:spPr>
          <a:xfrm>
            <a:off x="2301875" y="260350"/>
            <a:ext cx="6842125" cy="1196975"/>
          </a:xfrm>
        </p:spPr>
        <p:txBody>
          <a:bodyPr/>
          <a:lstStyle/>
          <a:p>
            <a:r>
              <a:rPr lang="it-IT" sz="2400" b="1" smtClean="0">
                <a:solidFill>
                  <a:srgbClr val="1D328B"/>
                </a:solidFill>
                <a:latin typeface="Comic Sans MS" pitchFamily="66" charset="0"/>
              </a:rPr>
              <a:t>SCELTE ALIMENTARI (2)</a:t>
            </a:r>
          </a:p>
          <a:p>
            <a:r>
              <a:rPr lang="it-IT" sz="2400" b="1" smtClean="0">
                <a:solidFill>
                  <a:srgbClr val="1D328B"/>
                </a:solidFill>
                <a:latin typeface="Comic Sans MS" pitchFamily="66" charset="0"/>
              </a:rPr>
              <a:t>Snack dolci</a:t>
            </a:r>
          </a:p>
        </p:txBody>
      </p:sp>
      <p:graphicFrame>
        <p:nvGraphicFramePr>
          <p:cNvPr id="4098" name="Object 15"/>
          <p:cNvGraphicFramePr>
            <a:graphicFrameLocks noChangeAspect="1"/>
          </p:cNvGraphicFramePr>
          <p:nvPr/>
        </p:nvGraphicFramePr>
        <p:xfrm>
          <a:off x="1116013" y="3503613"/>
          <a:ext cx="3743325" cy="2733675"/>
        </p:xfrm>
        <a:graphic>
          <a:graphicData uri="http://schemas.openxmlformats.org/presentationml/2006/ole">
            <mc:AlternateContent xmlns:mc="http://schemas.openxmlformats.org/markup-compatibility/2006">
              <mc:Choice xmlns:v="urn:schemas-microsoft-com:vml" Requires="v">
                <p:oleObj spid="_x0000_s64520" name="Worksheet" r:id="rId4" imgW="3067151" imgH="1676400" progId="Excel.Sheet.8">
                  <p:embed/>
                </p:oleObj>
              </mc:Choice>
              <mc:Fallback>
                <p:oleObj name="Worksheet" r:id="rId4" imgW="3067151" imgH="1676400" progId="Excel.Sheet.8">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3503613"/>
                        <a:ext cx="374332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CasellaDiTesto 5"/>
          <p:cNvSpPr txBox="1">
            <a:spLocks noChangeArrowheads="1"/>
          </p:cNvSpPr>
          <p:nvPr/>
        </p:nvSpPr>
        <p:spPr bwMode="auto">
          <a:xfrm>
            <a:off x="611188" y="1016000"/>
            <a:ext cx="7740650" cy="1189038"/>
          </a:xfrm>
          <a:prstGeom prst="rect">
            <a:avLst/>
          </a:prstGeom>
          <a:noFill/>
          <a:ln w="9525">
            <a:noFill/>
            <a:miter lim="800000"/>
            <a:headEnd/>
            <a:tailEnd/>
          </a:ln>
        </p:spPr>
        <p:txBody>
          <a:bodyPr>
            <a:spAutoFit/>
          </a:bodyPr>
          <a:lstStyle/>
          <a:p>
            <a:pPr algn="ctr"/>
            <a:endParaRPr lang="it-IT" sz="3200">
              <a:solidFill>
                <a:srgbClr val="10253F"/>
              </a:solidFill>
              <a:latin typeface="Arial Black" pitchFamily="34" charset="0"/>
            </a:endParaRPr>
          </a:p>
          <a:p>
            <a:r>
              <a:rPr lang="it-IT" sz="2000">
                <a:solidFill>
                  <a:srgbClr val="10253F"/>
                </a:solidFill>
              </a:rPr>
              <a:t>Anche il gradimento di alimenti dolci risulta minore nei bambini </a:t>
            </a:r>
            <a:r>
              <a:rPr lang="it-IT" sz="2000" i="1">
                <a:solidFill>
                  <a:srgbClr val="10253F"/>
                </a:solidFill>
              </a:rPr>
              <a:t>supertaster.</a:t>
            </a:r>
          </a:p>
        </p:txBody>
      </p:sp>
      <p:sp>
        <p:nvSpPr>
          <p:cNvPr id="4101" name="Text Box 10"/>
          <p:cNvSpPr txBox="1">
            <a:spLocks noChangeArrowheads="1"/>
          </p:cNvSpPr>
          <p:nvPr/>
        </p:nvSpPr>
        <p:spPr bwMode="auto">
          <a:xfrm>
            <a:off x="449299" y="2349500"/>
            <a:ext cx="6538841" cy="1200329"/>
          </a:xfrm>
          <a:prstGeom prst="rect">
            <a:avLst/>
          </a:prstGeom>
          <a:solidFill>
            <a:srgbClr val="92D050"/>
          </a:solidFill>
          <a:ln w="9525">
            <a:noFill/>
            <a:miter lim="800000"/>
            <a:headEnd/>
            <a:tailEnd/>
          </a:ln>
        </p:spPr>
        <p:txBody>
          <a:bodyPr wrap="none">
            <a:spAutoFit/>
          </a:bodyPr>
          <a:lstStyle/>
          <a:p>
            <a:pPr algn="just"/>
            <a:r>
              <a:rPr lang="it-IT" sz="2400" dirty="0"/>
              <a:t>La relazione con il BMI rivela che la percentuale </a:t>
            </a:r>
          </a:p>
          <a:p>
            <a:pPr algn="just"/>
            <a:r>
              <a:rPr lang="it-IT" sz="2400" dirty="0"/>
              <a:t>di bambini in sovrappeso è minore tra i </a:t>
            </a:r>
            <a:r>
              <a:rPr lang="it-IT" sz="2400" i="1" dirty="0" err="1"/>
              <a:t>supertaster</a:t>
            </a:r>
            <a:endParaRPr lang="it-IT" sz="2400" i="1" dirty="0"/>
          </a:p>
          <a:p>
            <a:pPr algn="just"/>
            <a:endParaRPr lang="it-IT" sz="2400" dirty="0"/>
          </a:p>
        </p:txBody>
      </p:sp>
      <p:pic>
        <p:nvPicPr>
          <p:cNvPr id="4102" name="Picture 5"/>
          <p:cNvPicPr>
            <a:picLocks noChangeAspect="1" noChangeArrowheads="1"/>
          </p:cNvPicPr>
          <p:nvPr/>
        </p:nvPicPr>
        <p:blipFill>
          <a:blip r:embed="rId6" cstate="print"/>
          <a:srcRect/>
          <a:stretch>
            <a:fillRect/>
          </a:stretch>
        </p:blipFill>
        <p:spPr bwMode="auto">
          <a:xfrm>
            <a:off x="5724525" y="4005263"/>
            <a:ext cx="3009900" cy="2257425"/>
          </a:xfrm>
          <a:prstGeom prst="rect">
            <a:avLst/>
          </a:prstGeom>
          <a:noFill/>
          <a:ln w="9525">
            <a:noFill/>
            <a:miter lim="800000"/>
            <a:headEnd/>
            <a:tailEnd/>
          </a:ln>
        </p:spPr>
      </p:pic>
      <p:pic>
        <p:nvPicPr>
          <p:cNvPr id="4103" name="Picture 11"/>
          <p:cNvPicPr>
            <a:picLocks noChangeAspect="1" noChangeArrowheads="1"/>
          </p:cNvPicPr>
          <p:nvPr/>
        </p:nvPicPr>
        <p:blipFill>
          <a:blip r:embed="rId7" cstate="print"/>
          <a:srcRect/>
          <a:stretch>
            <a:fillRect/>
          </a:stretch>
        </p:blipFill>
        <p:spPr bwMode="auto">
          <a:xfrm>
            <a:off x="6954838" y="2078038"/>
            <a:ext cx="1504950" cy="149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 calcmode="lin" valueType="num">
                                      <p:cBhvr additive="base">
                                        <p:cTn id="7" dur="500" fill="hold"/>
                                        <p:tgtEl>
                                          <p:spTgt spid="41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1">
                                            <p:txEl>
                                              <p:pRg st="1" end="1"/>
                                            </p:txEl>
                                          </p:spTgt>
                                        </p:tgtEl>
                                        <p:attrNameLst>
                                          <p:attrName>style.visibility</p:attrName>
                                        </p:attrNameLst>
                                      </p:cBhvr>
                                      <p:to>
                                        <p:strVal val="visible"/>
                                      </p:to>
                                    </p:set>
                                    <p:anim calcmode="lin" valueType="num">
                                      <p:cBhvr additive="base">
                                        <p:cTn id="11" dur="500" fill="hold"/>
                                        <p:tgtEl>
                                          <p:spTgt spid="410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 calcmode="lin" valueType="num">
                                      <p:cBhvr additive="base">
                                        <p:cTn id="23" dur="500" fill="hold"/>
                                        <p:tgtEl>
                                          <p:spTgt spid="4102"/>
                                        </p:tgtEl>
                                        <p:attrNameLst>
                                          <p:attrName>ppt_x</p:attrName>
                                        </p:attrNameLst>
                                      </p:cBhvr>
                                      <p:tavLst>
                                        <p:tav tm="0">
                                          <p:val>
                                            <p:strVal val="#ppt_x"/>
                                          </p:val>
                                        </p:tav>
                                        <p:tav tm="100000">
                                          <p:val>
                                            <p:strVal val="#ppt_x"/>
                                          </p:val>
                                        </p:tav>
                                      </p:tavLst>
                                    </p:anim>
                                    <p:anim calcmode="lin" valueType="num">
                                      <p:cBhvr additive="base">
                                        <p:cTn id="24"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5"/>
          <p:cNvSpPr>
            <a:spLocks noGrp="1"/>
          </p:cNvSpPr>
          <p:nvPr>
            <p:ph type="title"/>
          </p:nvPr>
        </p:nvSpPr>
        <p:spPr>
          <a:solidFill>
            <a:srgbClr val="FFFF00"/>
          </a:solidFill>
        </p:spPr>
        <p:txBody>
          <a:bodyPr/>
          <a:lstStyle/>
          <a:p>
            <a:r>
              <a:rPr lang="it-IT" sz="3200" dirty="0" smtClean="0"/>
              <a:t>Il gusto e le scelte alimentari durante lo svezzamento sono dovute a :</a:t>
            </a:r>
            <a:endParaRPr lang="en-GB" sz="3200" dirty="0" smtClean="0"/>
          </a:p>
        </p:txBody>
      </p:sp>
      <p:sp>
        <p:nvSpPr>
          <p:cNvPr id="20483" name="Segnaposto contenuto 6"/>
          <p:cNvSpPr>
            <a:spLocks noGrp="1"/>
          </p:cNvSpPr>
          <p:nvPr>
            <p:ph idx="1"/>
          </p:nvPr>
        </p:nvSpPr>
        <p:spPr>
          <a:solidFill>
            <a:srgbClr val="99FF66"/>
          </a:solidFill>
        </p:spPr>
        <p:txBody>
          <a:bodyPr/>
          <a:lstStyle/>
          <a:p>
            <a:r>
              <a:rPr lang="it-IT" sz="2400" dirty="0" smtClean="0"/>
              <a:t>Patrimonio genetico (profilo funzionale dei recettori dei gusti fondamentali)</a:t>
            </a:r>
            <a:endParaRPr lang="en-GB" sz="2400" dirty="0" smtClean="0"/>
          </a:p>
          <a:p>
            <a:r>
              <a:rPr lang="it-IT" sz="2400" dirty="0" smtClean="0"/>
              <a:t>Esperienze alimentari della madre durante la gravidanza</a:t>
            </a:r>
            <a:endParaRPr lang="en-GB" sz="1800" dirty="0" smtClean="0"/>
          </a:p>
          <a:p>
            <a:r>
              <a:rPr lang="it-IT" sz="2400" dirty="0" smtClean="0"/>
              <a:t>Percezione di sapori generati dall’alimentazione materna durante l’allattamento: i bambini allattati al seno hanno infatti esperienze gustative </a:t>
            </a:r>
            <a:r>
              <a:rPr lang="it-IT" sz="2400" b="1" dirty="0" smtClean="0"/>
              <a:t>‘umane’, </a:t>
            </a:r>
            <a:r>
              <a:rPr lang="it-IT" sz="2400" dirty="0" smtClean="0"/>
              <a:t>mentre quelli allattati con latte artificiale avranno esperienze gustative ‘</a:t>
            </a:r>
            <a:r>
              <a:rPr lang="it-IT" sz="2400" b="1" dirty="0" smtClean="0"/>
              <a:t>bovine’ </a:t>
            </a:r>
            <a:r>
              <a:rPr lang="it-IT" sz="2400" dirty="0" smtClean="0"/>
              <a:t>meno compatibili col patrimonio genico del neonato</a:t>
            </a:r>
            <a:endParaRPr lang="en-GB" sz="2400" dirty="0" smtClean="0"/>
          </a:p>
          <a:p>
            <a:r>
              <a:rPr lang="it-IT" sz="2400" dirty="0" smtClean="0"/>
              <a:t>L’esperienza gustativa degli alimenti offerti durante lo svezzamento.</a:t>
            </a:r>
            <a:endParaRPr lang="en-GB" sz="2400" dirty="0" smtClean="0"/>
          </a:p>
          <a:p>
            <a:endParaRPr lang="en-GB" dirty="0" smtClean="0"/>
          </a:p>
        </p:txBody>
      </p:sp>
      <p:sp>
        <p:nvSpPr>
          <p:cNvPr id="2" name="Segnaposto piè di pagina 1"/>
          <p:cNvSpPr>
            <a:spLocks noGrp="1"/>
          </p:cNvSpPr>
          <p:nvPr>
            <p:ph type="ftr" sz="quarter" idx="11"/>
          </p:nvPr>
        </p:nvSpPr>
        <p:spPr/>
        <p:txBody>
          <a:bodyPr/>
          <a:lstStyle/>
          <a:p>
            <a:pPr>
              <a:defRPr/>
            </a:pPr>
            <a:r>
              <a:rPr lang="en-GB" smtClean="0"/>
              <a:t>ELFID -UNINA Federico II</a:t>
            </a: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3">
                                            <p:bg/>
                                          </p:spTgt>
                                        </p:tgtEl>
                                        <p:attrNameLst>
                                          <p:attrName>style.visibility</p:attrName>
                                        </p:attrNameLst>
                                      </p:cBhvr>
                                      <p:to>
                                        <p:strVal val="visible"/>
                                      </p:to>
                                    </p:set>
                                    <p:animEffect transition="in" filter="wipe(down)">
                                      <p:cBhvr>
                                        <p:cTn id="7" dur="500"/>
                                        <p:tgtEl>
                                          <p:spTgt spid="2048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down)">
                                      <p:cBhvr>
                                        <p:cTn id="12" dur="500"/>
                                        <p:tgtEl>
                                          <p:spTgt spid="20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wipe(down)">
                                      <p:cBhvr>
                                        <p:cTn id="17" dur="500"/>
                                        <p:tgtEl>
                                          <p:spTgt spid="204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wipe(down)">
                                      <p:cBhvr>
                                        <p:cTn id="22" dur="500"/>
                                        <p:tgtEl>
                                          <p:spTgt spid="204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animEffect transition="in" filter="wipe(down)">
                                      <p:cBhvr>
                                        <p:cTn id="27"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625" y="428625"/>
            <a:ext cx="8229600" cy="1143000"/>
          </a:xfrm>
          <a:solidFill>
            <a:schemeClr val="accent6"/>
          </a:solidFill>
        </p:spPr>
        <p:txBody>
          <a:bodyPr>
            <a:normAutofit fontScale="90000"/>
          </a:bodyPr>
          <a:lstStyle/>
          <a:p>
            <a:pPr>
              <a:defRPr/>
            </a:pPr>
            <a:r>
              <a:rPr lang="it-IT" sz="3600" dirty="0" smtClean="0"/>
              <a:t>SVEZZARE : NON SOLO NUTRIMENTO</a:t>
            </a:r>
            <a:r>
              <a:rPr lang="en-GB" dirty="0" smtClean="0"/>
              <a:t/>
            </a:r>
            <a:br>
              <a:rPr lang="en-GB" dirty="0" smtClean="0"/>
            </a:br>
            <a:endParaRPr lang="en-GB" dirty="0"/>
          </a:p>
        </p:txBody>
      </p:sp>
      <p:sp>
        <p:nvSpPr>
          <p:cNvPr id="3" name="Segnaposto contenuto 2"/>
          <p:cNvSpPr>
            <a:spLocks noGrp="1"/>
          </p:cNvSpPr>
          <p:nvPr>
            <p:ph idx="1"/>
          </p:nvPr>
        </p:nvSpPr>
        <p:spPr>
          <a:xfrm>
            <a:off x="457200" y="1600200"/>
            <a:ext cx="8329642" cy="4829175"/>
          </a:xfrm>
          <a:solidFill>
            <a:srgbClr val="FFFF00"/>
          </a:solidFill>
        </p:spPr>
        <p:txBody>
          <a:bodyPr/>
          <a:lstStyle/>
          <a:p>
            <a:r>
              <a:rPr lang="it-IT" dirty="0" smtClean="0"/>
              <a:t>Il graduale passaggio dall’alimentazione mono componente (latte) alla molteplicità degli alimenti utilizzati dai mammiferi non corrisponde solo:</a:t>
            </a:r>
          </a:p>
          <a:p>
            <a:r>
              <a:rPr lang="it-IT" dirty="0" smtClean="0"/>
              <a:t>allo </a:t>
            </a:r>
            <a:r>
              <a:rPr lang="it-IT" i="1" dirty="0" smtClean="0"/>
              <a:t>sviluppo di capacità digestive</a:t>
            </a:r>
            <a:r>
              <a:rPr lang="it-IT" dirty="0" smtClean="0"/>
              <a:t>, già  presenti ed efficaci ben prima dello svezzamento, </a:t>
            </a:r>
          </a:p>
          <a:p>
            <a:r>
              <a:rPr lang="it-IT" dirty="0" smtClean="0"/>
              <a:t>bensì all’incontro con la varietà dei sapori che indirizzano la scelta degli alimenti.</a:t>
            </a:r>
            <a:endParaRPr lang="en-GB" dirty="0" smtClean="0"/>
          </a:p>
        </p:txBody>
      </p:sp>
      <p:sp>
        <p:nvSpPr>
          <p:cNvPr id="4" name="Segnaposto piè di pagina 3"/>
          <p:cNvSpPr>
            <a:spLocks noGrp="1"/>
          </p:cNvSpPr>
          <p:nvPr>
            <p:ph type="ftr" sz="quarter" idx="11"/>
          </p:nvPr>
        </p:nvSpPr>
        <p:spPr/>
        <p:txBody>
          <a:bodyPr/>
          <a:lstStyle/>
          <a:p>
            <a:pPr>
              <a:defRPr/>
            </a:pPr>
            <a:r>
              <a:rPr lang="en-GB" smtClean="0"/>
              <a:t>ELFID -UNINA Federico II</a:t>
            </a: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p:txBody>
          <a:bodyPr/>
          <a:lstStyle/>
          <a:p>
            <a:pPr eaLnBrk="1" hangingPunct="1"/>
            <a:r>
              <a:rPr lang="it-IT" smtClean="0"/>
              <a:t>Attenti al loro gradimento !</a:t>
            </a:r>
            <a:endParaRPr lang="en-GB" smtClean="0"/>
          </a:p>
        </p:txBody>
      </p:sp>
      <p:pic>
        <p:nvPicPr>
          <p:cNvPr id="39939" name="Picture 5"/>
          <p:cNvPicPr>
            <a:picLocks noGrp="1" noChangeAspect="1" noChangeArrowheads="1"/>
          </p:cNvPicPr>
          <p:nvPr>
            <p:ph idx="1"/>
          </p:nvPr>
        </p:nvPicPr>
        <p:blipFill>
          <a:blip r:embed="rId2" cstate="print"/>
          <a:srcRect/>
          <a:stretch>
            <a:fillRect/>
          </a:stretch>
        </p:blipFill>
        <p:spPr>
          <a:xfrm>
            <a:off x="1177925" y="1600200"/>
            <a:ext cx="6788150" cy="4525963"/>
          </a:xfrm>
          <a:noFill/>
        </p:spPr>
      </p:pic>
      <p:sp>
        <p:nvSpPr>
          <p:cNvPr id="4" name="Segnaposto piè di pagina 3"/>
          <p:cNvSpPr>
            <a:spLocks noGrp="1"/>
          </p:cNvSpPr>
          <p:nvPr>
            <p:ph type="ftr" sz="quarter" idx="11"/>
          </p:nvPr>
        </p:nvSpPr>
        <p:spPr/>
        <p:txBody>
          <a:bodyPr/>
          <a:lstStyle/>
          <a:p>
            <a:pPr>
              <a:defRPr/>
            </a:pPr>
            <a:r>
              <a:rPr lang="en-GB"/>
              <a:t>ELFID -UNINA Federico II</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solidFill>
        </p:spPr>
        <p:txBody>
          <a:bodyPr>
            <a:normAutofit/>
          </a:bodyPr>
          <a:lstStyle/>
          <a:p>
            <a:r>
              <a:rPr lang="it-IT" sz="3600" dirty="0" smtClean="0"/>
              <a:t>E’ possibile indirizzare le scelte alimentari </a:t>
            </a:r>
            <a:r>
              <a:rPr lang="it-IT" dirty="0" smtClean="0"/>
              <a:t>?</a:t>
            </a:r>
            <a:endParaRPr lang="it-IT" dirty="0"/>
          </a:p>
        </p:txBody>
      </p:sp>
      <p:sp>
        <p:nvSpPr>
          <p:cNvPr id="3" name="Segnaposto contenuto 2"/>
          <p:cNvSpPr>
            <a:spLocks noGrp="1"/>
          </p:cNvSpPr>
          <p:nvPr>
            <p:ph idx="1"/>
          </p:nvPr>
        </p:nvSpPr>
        <p:spPr>
          <a:solidFill>
            <a:srgbClr val="FFFF00"/>
          </a:solidFill>
        </p:spPr>
        <p:txBody>
          <a:bodyPr>
            <a:normAutofit lnSpcReduction="10000"/>
          </a:bodyPr>
          <a:lstStyle/>
          <a:p>
            <a:r>
              <a:rPr lang="it-IT" sz="2800" b="1" dirty="0" smtClean="0"/>
              <a:t>ESPOSIZIONE</a:t>
            </a:r>
            <a:r>
              <a:rPr lang="it-IT" sz="2800" dirty="0" smtClean="0"/>
              <a:t> :  iniziare dallo svezzamento , saggiare il cibo della mamma, ‘</a:t>
            </a:r>
            <a:r>
              <a:rPr lang="it-IT" sz="2800" i="1" dirty="0" err="1" smtClean="0"/>
              <a:t>nu</a:t>
            </a:r>
            <a:r>
              <a:rPr lang="it-IT" sz="2800" i="1" dirty="0" smtClean="0"/>
              <a:t>’ </a:t>
            </a:r>
            <a:r>
              <a:rPr lang="it-IT" sz="2800" i="1" dirty="0" err="1" smtClean="0"/>
              <a:t>pucurillo</a:t>
            </a:r>
            <a:r>
              <a:rPr lang="it-IT" sz="2800" i="1" dirty="0" smtClean="0"/>
              <a:t>..!’ </a:t>
            </a:r>
          </a:p>
          <a:p>
            <a:endParaRPr lang="it-IT" sz="2800" dirty="0" smtClean="0"/>
          </a:p>
          <a:p>
            <a:r>
              <a:rPr lang="it-IT" sz="2800" b="1" dirty="0" smtClean="0"/>
              <a:t>ESEMPIO</a:t>
            </a:r>
            <a:r>
              <a:rPr lang="it-IT" sz="2800" dirty="0" smtClean="0"/>
              <a:t> : Il fattore più correlato al consumo di frutta e vegetali è il consumo dei genitori</a:t>
            </a:r>
          </a:p>
          <a:p>
            <a:endParaRPr lang="it-IT" sz="2800" dirty="0" smtClean="0"/>
          </a:p>
          <a:p>
            <a:r>
              <a:rPr lang="it-IT" sz="2800" b="1" dirty="0" smtClean="0"/>
              <a:t>GRATIFICAZIONE</a:t>
            </a:r>
            <a:r>
              <a:rPr lang="it-IT" sz="2800" dirty="0" smtClean="0"/>
              <a:t> : ha effetti negativi sulle scelte , se si gratifica l’accettazione di un cibo con una cosa ‘più buona’ (effetto paradosso) meglio tentare 9 volte gratificando gradualmente</a:t>
            </a:r>
            <a:endParaRPr lang="it-IT"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a:solidFill>
            <a:srgbClr val="99FF66"/>
          </a:solidFill>
        </p:spPr>
        <p:txBody>
          <a:bodyPr/>
          <a:lstStyle/>
          <a:p>
            <a:r>
              <a:rPr lang="it-IT" sz="3600" i="1" smtClean="0"/>
              <a:t>C’è da divertirsi, non solo ‘lavorare’ </a:t>
            </a:r>
            <a:endParaRPr lang="en-GB" sz="3600" i="1" smtClean="0"/>
          </a:p>
        </p:txBody>
      </p:sp>
      <p:sp>
        <p:nvSpPr>
          <p:cNvPr id="3" name="Segnaposto contenuto 2"/>
          <p:cNvSpPr>
            <a:spLocks noGrp="1"/>
          </p:cNvSpPr>
          <p:nvPr>
            <p:ph idx="1"/>
          </p:nvPr>
        </p:nvSpPr>
        <p:spPr>
          <a:xfrm>
            <a:off x="457200" y="1600200"/>
            <a:ext cx="8362950" cy="4829175"/>
          </a:xfrm>
          <a:solidFill>
            <a:srgbClr val="FFFF00"/>
          </a:solidFill>
        </p:spPr>
        <p:txBody>
          <a:bodyPr/>
          <a:lstStyle/>
          <a:p>
            <a:r>
              <a:rPr lang="it-IT" dirty="0" smtClean="0"/>
              <a:t>La componente genetica del gusto nell’uomo non è molto rilevante: l’apprendimento, la tradizione e la cultura possono modificare fortemente le preferenze che sarebbero indotte geneticamente.</a:t>
            </a:r>
          </a:p>
          <a:p>
            <a:r>
              <a:rPr lang="it-IT" dirty="0" smtClean="0"/>
              <a:t>Bisogna impegnarsi per ridare allo svezzamento la straordinaria funzione  di educazione al gusto.</a:t>
            </a:r>
          </a:p>
          <a:p>
            <a:r>
              <a:rPr lang="it-IT" dirty="0" smtClean="0"/>
              <a:t>Non certo aprendo un </a:t>
            </a:r>
            <a:r>
              <a:rPr lang="it-IT" dirty="0" err="1" smtClean="0"/>
              <a:t>barattolo…</a:t>
            </a:r>
            <a:r>
              <a:rPr lang="it-IT" dirty="0" smtClean="0"/>
              <a:t>.</a:t>
            </a:r>
            <a:endParaRPr lang="en-GB" dirty="0" smtClean="0"/>
          </a:p>
        </p:txBody>
      </p:sp>
      <p:sp>
        <p:nvSpPr>
          <p:cNvPr id="4" name="Segnaposto piè di pagina 3"/>
          <p:cNvSpPr>
            <a:spLocks noGrp="1"/>
          </p:cNvSpPr>
          <p:nvPr>
            <p:ph type="ftr" sz="quarter" idx="11"/>
          </p:nvPr>
        </p:nvSpPr>
        <p:spPr/>
        <p:txBody>
          <a:bodyPr/>
          <a:lstStyle/>
          <a:p>
            <a:pPr>
              <a:defRPr/>
            </a:pPr>
            <a:r>
              <a:rPr lang="en-GB" smtClean="0"/>
              <a:t>ELFID -UNINA Federico II</a:t>
            </a: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Bellissimi ? Omogeneizzati ?</a:t>
            </a:r>
            <a:endParaRPr lang="en-US" dirty="0"/>
          </a:p>
        </p:txBody>
      </p:sp>
      <p:pic>
        <p:nvPicPr>
          <p:cNvPr id="11266" name="Picture 2" descr="http://t1.gstatic.com/images?q=tbn:ANd9GcQb3Tzd1hM3nE5G1HS0oiTWL0sVdRdq90aUkCFWMTszGDZQDG6U"/>
          <p:cNvPicPr>
            <a:picLocks noChangeAspect="1" noChangeArrowheads="1"/>
          </p:cNvPicPr>
          <p:nvPr/>
        </p:nvPicPr>
        <p:blipFill>
          <a:blip r:embed="rId2" cstate="print"/>
          <a:srcRect/>
          <a:stretch>
            <a:fillRect/>
          </a:stretch>
        </p:blipFill>
        <p:spPr bwMode="auto">
          <a:xfrm>
            <a:off x="251520" y="1844824"/>
            <a:ext cx="2647950" cy="1724025"/>
          </a:xfrm>
          <a:prstGeom prst="rect">
            <a:avLst/>
          </a:prstGeom>
          <a:noFill/>
        </p:spPr>
      </p:pic>
      <p:pic>
        <p:nvPicPr>
          <p:cNvPr id="11268" name="Picture 4" descr="http://t1.gstatic.com/images?q=tbn:ANd9GcQC241G6I0lDb9xg_bseXi9cLD90sT_qVCA3Xen9rT1OmQSYjTE"/>
          <p:cNvPicPr>
            <a:picLocks noChangeAspect="1" noChangeArrowheads="1"/>
          </p:cNvPicPr>
          <p:nvPr/>
        </p:nvPicPr>
        <p:blipFill>
          <a:blip r:embed="rId3" cstate="print"/>
          <a:srcRect/>
          <a:stretch>
            <a:fillRect/>
          </a:stretch>
        </p:blipFill>
        <p:spPr bwMode="auto">
          <a:xfrm>
            <a:off x="3275856" y="1628800"/>
            <a:ext cx="2628900" cy="1733551"/>
          </a:xfrm>
          <a:prstGeom prst="rect">
            <a:avLst/>
          </a:prstGeom>
          <a:noFill/>
        </p:spPr>
      </p:pic>
      <p:pic>
        <p:nvPicPr>
          <p:cNvPr id="11270" name="Picture 6" descr="http://3.bp.blogspot.com/_Lap_4TAC1tQ/SaMyuhvzx0I/AAAAAAAAAXI/OWkFee74NH0/s400/omogeneizzato2.jpg"/>
          <p:cNvPicPr>
            <a:picLocks noChangeAspect="1" noChangeArrowheads="1"/>
          </p:cNvPicPr>
          <p:nvPr/>
        </p:nvPicPr>
        <p:blipFill>
          <a:blip r:embed="rId4" cstate="print"/>
          <a:srcRect/>
          <a:stretch>
            <a:fillRect/>
          </a:stretch>
        </p:blipFill>
        <p:spPr bwMode="auto">
          <a:xfrm>
            <a:off x="251520" y="3789040"/>
            <a:ext cx="3810000" cy="2857500"/>
          </a:xfrm>
          <a:prstGeom prst="rect">
            <a:avLst/>
          </a:prstGeom>
          <a:noFill/>
        </p:spPr>
      </p:pic>
      <p:sp>
        <p:nvSpPr>
          <p:cNvPr id="11272" name="AutoShape 8" descr="data:image/jpeg;base64,/9j/4AAQSkZJRgABAQAAAQABAAD/2wCEAAkGBhQSERUSExMWFRUVFRsYGBcYGRcYGxocGBoYFxcYFRwbHSceGhklGxoYHy8gJScpLCwsFx4xNTAqNSYrLCkBCQoKDgwOGg8PGiwkHyQsLDIqLDQtLCwuLCwsLCwsLCwvKi8sLCwsKSwsLCwsLCwsKSwsLCwsLCwsLCwsLCwsLP/AABEIAMABBgMBIgACEQEDEQH/xAAcAAABBQEBAQAAAAAAAAAAAAAAAwQFBgcCAQj/xABEEAABAwEFBAcFBgUDAgcAAAABAgMRAAQSITFBBQZRYRMicYGRobEHMkLB0RRSYnKS8CMzgqLhssLxJFMVFjVDc5PS/8QAGwEAAgMBAQEAAAAAAAAAAAAAAAQBAgMFBgf/xAAzEQACAQIEAgkEAgEFAAAAAAAAAQIDEQQSITEFQRMiMlFhcYGR8KGxwdFC4SMGFTNi8f/aAAwDAQACEQMRAD8A3GiiigAooooAKKKKACiioza28bNn6qlFTkSG0C8s8MNBzUQOdAEnRVQG/wApIvOWNxDYzVfbJA4kEgedLWH2l2F3Dprh4LEeYkedSk3sBaaKa2XajTolt1C/yqB+dOqgAooooAKKKKACiiigAooooAKKKKACiiigAooooAKKKKACiiigAooooAKKKKACiiigAooqO2rt9mz4OL6xEhCReWrsSMY5mBzoAkajdqbwMsYLVK9G09ZZ/pGQ5mBzqAtW3LQ/gkfZ2zhgQp0zz91HdJ/FVb2tt1mxdVKb7pxInHHVajjPnWNStGC1N6NCdWWWCuyxWvbFptEgf9O2dEmXCOask9icfxUhZdmIQDdEE5nMk8STiT21RP8AzjaXT/NbZHJMx2lU0kreq2Nqn7Q26NRdT4e6D4Gk3i4y3OouEVkuV/X9E5tvclx5RX9qKuCXUBSE80hMAHmQajrfZbSSJs9ltK0EJBSoYIzKUIWPeI+IlVct+0RzNaRwhIHjjn41KbP2/wDaZUGgoAxeyIMfFBBy7RVnxVU+0tF4fpoVqcMrQV7EF/4TipSrFarOnMFqVqTGJEXiDOUkQOFO0bbIMN21yzqughKnFJQiJxd6VMur/AhMc6lGd5WEvFpS1oUjOCVp1JGKcNMpFWNpxq0IkXHE5YgKHeDT1PGxqJO3z1Oe6Vm431+dxXbNvbtRBTcU3aE3SohxKG1kfeVB6qNRJScMqmd2faa9aiQbITdwUtKurOuc+AJpNe6dkJJ+zoE5gApB/MEkA94qUszYQkJbSAkZAAAAchhWsq9Nq2XX2+z/AEV6OSe5MN7zo+Nt1v8AMkEdvUKqfMbWZX7riCeEgHwONV9NoIMR4/Ou1BC8FIB8D61lmL2LODXtVH7IlOKCpH5VqT84pZu0vp918nktCVeaYNTdFbFooqvN7bfGbbS/yqKT4EEedLo3mA99l1PYAseKTPlUgTVFRrW8dnVh0qQeCpQfBUU/aeSoSkgjiCD6VNgO6KKKgAooooAKKKKACiiigAooooAKKKKACuVrgEnICfCuqid7bQEWK0KP/ZWP1JKR5kVMVdpEN2VzOd5fadaHZFkAba1Vm4R3AhuRhhJHEVF7N33Q2SVWdWJkqCgs/wBRVCldpk1C2LZbjgKkwlKTBWtaG0g6C8sgSeGdPHrBaUi8toqR966HU/rTI86688JRay/kTjXnuW2y79WVea7h4KBT5kR51Wdu7C6dZdYeQ4pRJKbwkzjhjFRyFNzNyCDIKTqOIVIotnRLEqb6wV7wSEyCMlXTmCJkY50jW4XGe1x3C8TnQleIzXu3ax/7Cu4pPoa5Tu1ajmi7yJFeo2m6zil51sDXrPNR2gXk9ikd5qVsG/Vo4sPj8K0hXhM/20hLh9tE/wAP6nV/3qs+SEbBuS8rFbbiuQKUjxJ+lWrZ+7b6UhCQ2ynkSo9uGZ7TSdl9oaR/NYcb53ZHiPpU5YN6LO9FxxMnQ4HwOPlSdTh1/wDkTf2+hSXEZ1OZXdp7huOOJCVpAzW6r3iST1UJGkY4nXlVo2RspFmb6JuTjJJMknio6ZZU7DkmJgev0pUIgZYVrGMYq0RNpOTlzEyR8R+leJSMSFRPD/GNeOoTjIx8PPD1pl0KJyWk8SJHDAkH/VU3sQ2SRBn72HAH5E0p0nFIxxwmeXH0pjZ1yfeSscPrF4U9DhjQ8s/r6VdTKikgnPQZif34V7dk5jljj5xSCbUDhABjATH+cfy0im0qE3mV9qCFjvAuqj+k1dSRVyQ9cVhB04/5wNcJWBpAPDD6CkkWoZBV09pE8oMCecGnF/WBlwjPDPCp0ZO5yQFYHEHQgH6U0XstubwQEnQoUUHhhl608Socx2Qe2Jg5a0XBMgjHjKezTHxqVpsFkNQy8j3LS8jhfhxP9wI86VTta2pyLDw7FJPPIkUuls6Dlh8yJ9a4kcj2x3cTVlKRXKKo3tWP5llcTjmhSXBHkadNb32YxeWps8FoUmO0xd86ZkaDI8yMe8+grwGc+Gokegqc3gFmT9l2g24JbcSvL3VA55TGVOKp7uz21EXm0HgbsHPQiaWasN2LjziNYC1EeCpBHaKLoLMtVFVwWu0IydS4PxoHqgp9KaPb5vNfzbLKAMVtr7iSlQkDv76lK+iB6bluophsjbrNpTeaWDGaTgpP5hn35U/qLWAKKKKACqz7RninZ7sfEUJ7lLSD5TVmqle1Z0CyITqXQR/SlU+vlW2HV6sV4mNeWWnJ+BlO2GHXfsdmZ99aCtIvBMqUtzUkAEpQgZ/CBUU+5bLE7cWHGnImMUqIxxCkEEjA4zpVhb/9UsQ+422r9LZd+dX5CW3bRs+3KgrdZ6NA5rR0i1/0oDg7VCu7PEujZWumm/XVoQhSU1fnoZY1v44f5yUPf/IhCz+qA5/fT5veRq4p1myHpExiL7jaCZhRQtKgFZxKiMzBirrtjdpl02q1LYadWlwMtNqUllvq3AorIKZWVKXiTokCnW7G7SbBbrT0SldCqzocSkmY665E/EBcMHgqspYqi43Ude7ZctNPPuNOhle1/wA/f9mbs75IV/Os7ajqoJ6NX6mSkeKDS4e2e6ZIUg/iDT4/uDa/I1NObNQ7sJlwstqfcdShCglCVkKeIAvYYkAiTxqB382IwytpNnYtLSiglxDqVaEAFJMzjIJBu5caYTo1JZLNO7Xhp87jNxnFXT+ff6kjZ7A0mOicspxGBv2c9hDgCCnlJFPbVsIrbUtTCGwke+hKXG44lTZMQKzhlZTkojsJHpVr3VvdFanSZIs9z/7HG04xngVUVcIoRzJ/T/z7EKrK9n8+/wBxazl9r+TaBH3b8D9K8Kkmt7rY177YUOMFPmnq+VQdLWZa5AQSCeBj/FL1cNSavNLz/siGJkixsb+tK/mNrQeKTP8ApIPkalLJvFZ1nqWgA8FwD5hJ8zVbsVjU9KTcU4JupWgdYpBJTfGIVAwqKU00cFNqSeR+Sh865scJQrX6J7DUcW7XZpYVegkIUOP/ACP91LLCwAW27/FJXdgfhvBQ8xWYN2e6ZZeKP1I9CRUixtq2t5KDo7ArzTBrGfDprss3WIi9C4G1IkyLSyqcYV0iOJkdYeQp61aD8KgcNOqfAH1TVOY39IMOsYjMpOPgRPnUxZN7rI7AJUg/iH/I86WeGqw3iSmuT/BO9ODCXEq5xCh3jD0rlIQPdMch1THZh6UnZwhQHROAjhM/UV6WHZgJQsc5HmJHkKytYtqO0g6OAclC7OHEQaS+0rT7zQ7ULSfJV0+dcps4JALbzR4oUFJ74keVOWmLogyr8WAJ7QmPSi7LaiyW9cOOo8xr310kq7RwmZ5a1wlKBpB7CPkPWu0OTkUq7f2atmLXPCqJwA7iknLmKBB004k/I+tdKWsZAeP/ABQh5YOKPI/59anMTc8Khxjtg/MemtehIgyT4R8qcodnMUjaXwnTHzPDtqcxKEFqCIOegGM46Ac+HKqpvDvDN5tBBJkKUMgDgUp4mMCrLCBqTzvBt/EoQrHEKUDlxSk+qtchhVAt+1L5uo90Znj/AI9a1jFQWefoims3ZGi+y3a7RtLrebikdVXJJlSRw0M6xyFahWB+zZ+5tJjIXipBngpCvOQK3yqqbnqyzjl0CiiipKhVE9rDcss/nI5YjM9wPjV7qs+0KzXrGT9xxCvO7/upjDO1WL8RfFK9GXkY1t23uWW3dOlCTDSEpLqSUKBZQlRSRGkiQeNLbu769E7ZVWhCy3ZGloQGoVJWT11AnRPVgH4Rzq7bmpCulQrFPVN04pzx6pwy5VI7R9m9idk9CEK+80S2fAdX+2urUxFKD6OrF7WuvL+2KUFKpBTh7fPIzl7fxortjDrarRZLS6XEgHo3EEkKlMyMCBgdUzrBkt0t7bC03aUC9Zi62G20rvuDqoWApxwTClKWZASAIETTvaXseOJZfn8LyP8Ae3/+ab7K9lbpCkvLQ0Ph6KHSo/eN6LqRwzPKpcsHKm1nttf08O8v/mUl1R3amQ5siw2dlSHVB9kLS2pKymStWIGOagMqsW0HVHbtnSCQE2NwkcQpS8DxEhJ7hVJt/smtKDeaW06RliWV+fVn+qmRtG1LCsLV9oTdSUhTienRdmboUbwAnHA1HRQq3dOafa8O0gzuPai1t9C325li1WTabjlnZSWHXghxCAlZLaZClK1Vez0M5Ux9klgC0P3hh/DT/rVqOQqvWffxZs9osymGVC09IVqbUWlX3M1QZToMBGVXj2T2UpsyifidzGt1Ay71GorQnRw81L/rbXyuRGUZ1Y28SetW57DnwJk8oPiMPKqBsTYotD2XRoTN853QVXUpxzWTCR31rdVraOznmHw9ZUX23FBT7KbkqUDPSIvYXiMDBGIBrhVJzkrNu3cbVqEZWdvPxK3a7eLN/AT0btwrAVEKQoKIk5idcIy7KiXHelZWlaStSQC2sDrAyJSTqkic8iBT1rehIKulaQUOOKUUkAYk4iDqIGHEc6nt3n2nFAMNLAV78hQQABgoEkpmcM57qwoTcKkZJ7CMVnlZS07rMzlSSM8KEuEGQY7K1jbm6bbqSLoSqDdIAGIxg1ldqspQopOaTFeqoV4V1oVrQlR3FUbQVqQocFAK9a6VbZSQltAF0k9WZ5iZg9lM4r1C48CPERW0qUXyKQrPkxWz27ETKY1Ex21MWbeJ1GTpI0nEec+tV+K5uail6mFjIYhimty8Mb6rjroChy/ZFSFn3wYPvXkHvjyn0rOg4riacWBBdcS2sm6T1jEkDjzpOeAja4xHFXZp1n3gZV7r6cdDA+lPUWgK1QofvtqnO7mIbAUl1DmuKAfQzUabA3iQkAjVtamzPYZApR4Jfxb+exuqy5mmWYoGIKQeFOUrFZghx1AlL7w4X0pdHiMa8Rvk83mWl9y2z9KyeEqctTVVYmmWi0BIJ0qkbz7yXSW0+98RHwg/CPxHXhlxqPf37cUIDYBORvXseIEAT21TNp7VxicTMknHmTV6WHcXmmRKebSIbe2kS31crwBI4aio5mlW3wbqSOqIJ7sT6eVJtGTy4VjiVqmbU9rFo9n1nCtoWcGY6Se9KVKHmBX0BWH+ytoHaDZKQYSsjDLqkA8s/OtwrKnsTPcKKKK0MwqJ3qZvWN8RP8Mn9PW+VS1I2xgLbWg5KSpJ7wRVou0kys1mi0ZhuY5DyxxbPljVkt1kUl4uJQpS1qbKFj4QIStC8cEXZPAzxFUzdu19HaEFWAPVPfga01pUjsw8Ke4jD/ImcvhklOi49zK+vbziHlIIBSX4E6NiEL7wopP9VSadqjpCkoUEhfR9J1YvxN2JvAYxOU07fsyViFJBwIx4GJHkPAU1tGyQpd6+pIKkrUgRClIi6TIkZCYzgVzEmjpWktmOEW1tSy2FpKxmmRI7qULPaOzCokbPcS8m6E3OmU4VEpwC8VAgpm9OAUkjAmaYMvLaZtMG64lRIJ6TLpDCje6kQc06Z0Zu8M7W6JTaG7Fmf/msNL5qQJ/UmFedPbFYUtpCEJSlKRCUpEADgBUUN4FBL6igSyluUnCFKJC5PDUHgRUjZdppV0YwlwKIKTeT1c+thOfDjV+kcla+hEXC+m47iobaQtvS/wAAshuBBVMzGM9U68KlLPtBtyQhYJHvDEEaYpMEUudJ4VR9Yu7SRVNmbCtLAXKbM7fWVm9fGKjMe7AxJqwWG0KUCFtFspwiQUn8pGncKcxRUqNtiIwy7HDpwH5h6gVke+CQLW4BxrXHhMfmHlj8qyHem1N/aHOqSb2c0zQxdLCyzVL69wS4fWxyyUbXWuuhDzRFdC3N3SkoVOiwcuIUk6Z5VLbs7NbeXK1pupyRMFXdnFdCXGMJGlKq5WUeXN+SOfV4JjaMoxlHfmtUvNkZZbIVrSgFKSowLxgVZmNxxHXdJP4RA86Q2rYA7bWgAkJR1oGl0JCQRoJk+NWvEAV4vin+o8U8vQPImr2sm9dtX+DtYbhVGC6+rIQbmsj75/qH0pzZd12kHqhU8b1PFP48/CvUWrWuE+McQe9WXuPrA0VtBewi5sf7qlJ86gto7CdBUUwoHOMD56Vbw+IvEwAJnTvqu2i1O20lDBuMgwXT8UaJGo/fKulguO41O8pJxW9/lxergaM1tbyKk46oRiR5UkrajowC1Rzx9atY3RZQAlV+TgFFXVJ5YQDyqD2ru041JAKk8sx2ivYYLjmFxEsk3llyvs/JnHr4KpT60NVz716EY3tVxMiQQeIyjIg6VWXCpxw5qUTU4WscKf7KsiEDCJpriFaFC1lqwwadW+uiPNmbqXW5Wrrq7wOR+tRdosCmXChWmR0I5Va7O8ZAnCo7eVIls8b3yrhdI6jzM6WXLoWn2O2Y/anVRgGCCealoKR/arwrXKzH2NMmbQvSG098rPzrTqYp9kynuFFFFXKBRRRQBiO1WejtDqZ911YnsUcau2723Q42FE4pADg7MA52aH/FVvfaz3ba7l1ilQ70jzkGovZ20FMuBacxmOI1Br0VSksRRXfY8pSrvCYiS5Xafua3UBvs4RZgEkgqcSBBjj/ijZW2k3LycWtRmWT2ZlrzT2ZOtubNNoS1cUmEupcknAp/CRM4Zca87WpSinFnpHJVabyc0Qts3qcbsjK0wXCShUif5eCp7cPGpy27dQ3Z0vqSVJWE4CD7wnWoJW7yzbXAUnoilxaTHVvOJukA8ZOXKmrz9/ZEatrCT/Sr6EUupySbfzkzDPUjmv3O3pz9blgsVvs1rDqUyFKSOkBBSqAerPYaetWMFTSw4Vhu+JMEqvYYkQMI4U12Mq0KB6dDcFAurQfekZEZ5U13FV/0xHB1fyrVPWxvGV2k1vfw2Hlisy0l1TzYWpYJKkkKBSPdaSkwQI0yJJxptsu1pZYddMggXi1CkhucENpChxzIzJNdbzbdWx0aWkhTiyTBx6qRJ9D4VKWG1pfaQ5EhaQYOMcu4jyqFZuy5B1XLKnqiLs+3V/Zi51HFNKKVxKZGBBThgesMDwNSL+1EthIcBSpSZupBXAHvElI90ca6tWzULCwRHSABRGBMZd9J2yyr6RLzV2+ElBSuQFAkKGIBIIOOXGp1Re0ktxwtwEJUDIOIIyIuqg1ie2bQC+5MkXz61sVisZaZbbUQSkKkjLELMDljA7KyraWxFFSyjE3iSPHKkMa+zc9JwKSTm5eBAutDNJ7jge7jSljst+f3BrksngacWd8pUPX68aSvpY9LKDTvEkLOX2XFqTmLvvCZETie+pKzb7PTBYCh95JKRziZFQzu0lqSsSCVqxJzAgCBywqVZttmbbAk5aJUZOpOlL1sPTqayjc5zpaJVIa87EgN67O5CXEqbJ1iQO8fSm9rQ8gdI0Q+1xRiQOY17qrtstqFnqyOGQrmxWxxhV5pRHFJyPbxpVYNQ7Hs9v2jWeBi43puz7mTS9uC0hLJJSgdZ3MKgR1RzJw8TpVxsLCihPwIAF1CcIGlRGy7U1a03rib494ECR38Kl+vlJrn15rsZbW3Xz5Y404OLae4x3oSUWVxSdAM+0YiqTZbe4Yl+5hgCD9avO2bOXGHEHVPnp51l63IN4pkgAQRzxnwrq8IUZ0pR8ThcSjJTjJPkS7rQKVKJSVcgcfOK8sada8ftbakC6hIVhJSI0rmzqrsOcmrSbdtiuCjam33sfA003jPWbHBJ9f8U46UcRUftlyXUz9wec1tTW7Gp8jTfY/ZSGH3JEKdCY5oSCT/AHjwrQKq3s0stzZ7ZgStS1mNZUQJ5wAO4VaacjsLS3CiiirFQooooArW9W6otH8VOCwIPMD51SbTu2pImJHLStbqI2xsYuddswvUaK+h503RxVSnpfQSr4KlW1a1Mxspcs6wtBI9DyNWXZO1pxYgHNVnUYSTqWlfArlkeGtNrWmDdcQUq4ERPOlLPslNy8BIOozBHzp2pUhUjea1EKNKph52pu67ix2Ha7bpKBKXBm2sXVjnHxD8SSRzpW07ObcQptSBdViQMJOc4azrVVfWYCX2+mSD1VZLTzSoYg86cWPaTgjoLQl0f9u0Te7A6Mf1BVIzw11dbfT55+50YYmMurLfu+b+hK7L3eTZ13kOu3YI6NSrydMRhOlRmz7Da7IVJQ2282pwqwVdUJPA4ZdtPk7xKR/OszyPxIAeR2yjrx2ppez7zWVeAtDYPBR6NX6VwfKl3QktUvbU0yw0tpb0IO1ptKre442yFhlN0BcpCgoRKDkScdcJp1uXaFJDtnWkoU2q8EnEhK8Y5wfWrI2oKEpN4cjI8qSGzkdKXrn8QpulWOIzg6VioZXcFStLMnzf1+IWr2vFm6JVgOJwHiaj1bbbJho9Kr8GKR+ZYlPcJPKtVFvY2bSHb+nf/pI+dUNpX8RQ5mrDtva4s7RK1AuKEADTsqmt2zrA6zXIx1SOdRXI7/C8PN05Ta0exJvbttuELiDMqEYK7RTG37rI+HqnhmPrU3YtqjU40htO2CIFYyVPJdDtOtiIzUbspVp2UpAnPsptBgYQRrrrn4+QqetLwgiot9PWgY4UspHchJyXWGfQggGMMu+lGSPdPca9GUeFIuKwnWrblm9CQsW2EsuJWlKkkYLhUhQ/KcvGtHsryXEBaYIUJntrH3DjjVy3H2tKC0fhOHYcR86T4hQzQzparfy/o4uNpJ9eJb3kYZTWebwbIIcUpOuY4808cNKvq3uFRu07PfTzGVcrBYh0KmZczkVaCrQySM0Zeu4Y4EyOddm2Clt51npBCFG6ACEiBKjhJAJJMZCl919il9a0PIuBFxV2IPWCiJJ62IjWvdUaUakFVk7JnMTdFdHbVCmx9nl9QxgT24DEk/LspttVH8ZX4QnySKuuy9m9CFGQQlJSjAjKSTE5zrrGgzqbVn6W2dGI67yUY5YqCBPKrzl1cq2Ip3bvI3Xd6x9FZWG4HVaQDdym6Lxy1MmedSNeJTAgV7W5mFFFFABRRRQAUUUUAJvMJWLqkhQ4EAimDewEIJLZKQc05pnjBxHcYqToqU2tCHFPcru00JYR0jhSlIIBUThiYEnST61UNpsIWbyRdnGRik8wRhWg7d2Mm1MqZWVJSogymJ6pChmCMxWcbQ9llqZlVlfkcEm4e9JlB8RW1Kv0Ur2F6+GVaOW5y1bXWvcdIHCZHga7d3qV7riG3J0KR4mqtbxtBiUuoA5uIKe8FJCT6VAqffvXlAEzmJmfGmamNov+N37CVLAV4vt2Xnc0gWiynFVjSDn1ISeOQxpRNssf3Xhy6V30v1EbG2DanWw49ZnUH4HAMwIi+j3hngSIwOQFPHGQkC+UESBjgezUDjpnRGunq07eEn9mFSNeGl16pfgdq2hYkmQwVH8fW/1SaUG+BVKW0BHVMccMY8JqLXs8RmU9uXbMkedI/Y1JIUAFQZw5YGtaiw9anKKfWadrt7i9PEYqlWjKaTimr2XLmRO0LWtajfMmZk+g/elesOSBiSc8ssYEHWldrs3VXtDiJpk25GIymvCtNXTPsVOUZwThsSKbYcuFeWi0kg/vnTEPdaZ1nx/YoW9IP7NVJUFe50H5BOGEYa65fvWkFOGQfDupNRgE4/sYUmrCPEVZRNRRapJ8T600v0o6s46YwR9abFUVrGJlOVkcuGpvdNw9IUjIwcvunD1NQCl41Yd1Wf4k93pRX6tKT8Dm15JwZe1KgY00dXA7MqUccw7KjbXaMCfCvMU4XZzkr6Ffti3TaFdEyVqvIUFHqpF1KgQTnmqcOFTWwtnqYBW6oFxYSOqMAEJCUjuAxNJMurCJvBCZIkYqJJTdgQcZvDwpdS4bXcCi5fCQSATeupUSAcoHhjXu6DtRjHwRxazXSSfiSb0qQVKwmAkfmgY88TVb3GY6TaiMoDq144g3Qsjv1FS22tp3UzldTej8UYDuPpTj2O7EX0jlpUISEltJI95RKSog8rsf1HnWzWyM4vRmq0UUVsZhRRRQAUUUUAFFFFABRRRQAUUUUAeKQDgRIqOs27dmbc6VDDaV6EJAjTqjJJ5gDWpKigAprbNmNOiHG0q7Rj4506ooIaT3Kxa9xUEhTS1IKcknrJjhoY76gbXuu+2VFSL6Tq3nzByMa41otFWUjKVCL20MmtCQMFCZMEKSc4jlhhwONRlr2OmOqkj7wBmOceOgrZLVs9t0QtCVdox8c6gbfuO2o3kKKVDKZI1wnOPGsqlGnU3RpRq4jDv/ABzdvnJ3Rj7zJQq6RpIwz0pG9iR5fWr1vJuK+ElSUX1JxFzGc8IzGA4cKz9+8lRQqQUkyDgQdZ18a49bDulKz25HusBjo4qnf+S3W3rY9W5nhnXBVXPSRzFcX/Cs0h+UzxSuNIrVXri6SUontraMRGpPkjpGPjVy3bs0Cf3xqr7Ns95QnLM1cLIsJRjSeOlanlXMSrPRRH9otA8Kg7fbf8V1bto5imljsxcVeOU1z6NJRV2LO0UPLFsdS0KlSQlZQuSJ929IIwwiPOnz1sbbkt4qV8WmUdTQdow7ar7u0Ve7oDAkkjDgPd8qQ+1wSSZUeOPea9TGUYxSWpxHC7bJiy2Fy1vIs6M1GVHRKRme4YxyHGtq2bs5DDSGmxCUCB9TxJzJ1Jqs+zvdn7OyXnEw89BMzKUZpSQcjqe3lVvpmKe73MZNbIKKKKuVCiiigAooooAKKKKACiiigAooooAKKKKACiiigAooooAKKKKACojeTYrDzLhdaQspbUQogXhCVRCsxEnXWpevCJqGk9GWjJxd4uzPm12znMGZx+fZTVYOcHj/AM1vm0Nw7G7j0QbPFvqcdB1TnOWgqsbQ9k6gbzDwOOAcEYYfEmdJ+GlJYZcjp0+KVo6Sd/MyJS8a6aaMScBVr2x7PrSgla2V4TKmoUNTMJmO0jCl92fZ1abV1i4ptv77iMTlgkYFXblh3URo8kaS4k2tiMsLzbabpQslcdaQCIxMCIzwzpy/a0nBN/vA8oNXFz2UOIEt2kLPBaAnDlE07a2KWW0BbJQRgpQEgnK8VJnAk69mlZTwTm7u35FZY+zb1+e5QbPswqMkwNZwwpw+6YuNRdyKpzHLCrjaNnNODrBJSOYJOOMHQ+NQu09i9GuEG8kiRjpjnTWA4fT6S9V3tsuX9nOx+NqyhaGi5vmZ50yiSBhiavXs13RNodDrgBaaIKpghaswkjhqeyNahm9hqXaQ02mVOKwHbmSRkBiSeArcdh7ITZmEMoxCRiciScVE9pqFTfSNPkxhzTgmuY/ooopgxCiiigAooooAKKKKACiiigAooooAKKKKACiiigAooooAKKKKACiiigAooooAKKKKACiiigAooooAZWvYzLnvIE8R1TpqM8hUS7uS2fdcWOMwfkKsdFXjOUdmUlTjLdEHsfdRth0uzfXdupJEQDBPeSM+HfU5RRVW7u5ZKysgoooqCQooooAKKKKAP//Z"/>
          <p:cNvSpPr>
            <a:spLocks noChangeAspect="1" noChangeArrowheads="1"/>
          </p:cNvSpPr>
          <p:nvPr/>
        </p:nvSpPr>
        <p:spPr bwMode="auto">
          <a:xfrm>
            <a:off x="0" y="-876300"/>
            <a:ext cx="2495550" cy="1828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4" name="AutoShape 10" descr="data:image/jpeg;base64,/9j/4AAQSkZJRgABAQAAAQABAAD/2wCEAAkGBhQSERUSExMWFRUVFRsYGBcYGRcYGxocGBoYFxcYFRwbHSceGhklGxoYHy8gJScpLCwsFx4xNTAqNSYrLCkBCQoKDgwOGg8PGiwkHyQsLDIqLDQtLCwuLCwsLCwsLCwvKi8sLCwsKSwsLCwsLCwsKSwsLCwsLCwsLCwsLCwsLP/AABEIAMABBgMBIgACEQEDEQH/xAAcAAABBQEBAQAAAAAAAAAAAAAAAwQFBgcCAQj/xABEEAABAwEFBAcFBgUDAgcAAAABAgMRAAQSITFBBQZRYRMicYGRobEHMkLB0RRSYnKS8CMzgqLhssLxJFMVFjVDc5PS/8QAGwEAAgMBAQEAAAAAAAAAAAAAAAQBAgMFBgf/xAAzEQACAQIEAgkEAgEFAAAAAAAAAQIDEQQSITEFQRMiMlFhcYGR8KGxwdFC4SMGFTNi8f/aAAwDAQACEQMRAD8A3GiiigAooooAKKKKACiioza28bNn6qlFTkSG0C8s8MNBzUQOdAEnRVQG/wApIvOWNxDYzVfbJA4kEgedLWH2l2F3Dprh4LEeYkedSk3sBaaKa2XajTolt1C/yqB+dOqgAooooAKKKKACiiigAooooAKKKKACiiigAooooAKKKKACiiigAooooAKKKKACiiigAooqO2rt9mz4OL6xEhCReWrsSMY5mBzoAkajdqbwMsYLVK9G09ZZ/pGQ5mBzqAtW3LQ/gkfZ2zhgQp0zz91HdJ/FVb2tt1mxdVKb7pxInHHVajjPnWNStGC1N6NCdWWWCuyxWvbFptEgf9O2dEmXCOask9icfxUhZdmIQDdEE5nMk8STiT21RP8AzjaXT/NbZHJMx2lU0kreq2Nqn7Q26NRdT4e6D4Gk3i4y3OouEVkuV/X9E5tvclx5RX9qKuCXUBSE80hMAHmQajrfZbSSJs9ltK0EJBSoYIzKUIWPeI+IlVct+0RzNaRwhIHjjn41KbP2/wDaZUGgoAxeyIMfFBBy7RVnxVU+0tF4fpoVqcMrQV7EF/4TipSrFarOnMFqVqTGJEXiDOUkQOFO0bbIMN21yzqughKnFJQiJxd6VMur/AhMc6lGd5WEvFpS1oUjOCVp1JGKcNMpFWNpxq0IkXHE5YgKHeDT1PGxqJO3z1Oe6Vm431+dxXbNvbtRBTcU3aE3SohxKG1kfeVB6qNRJScMqmd2faa9aiQbITdwUtKurOuc+AJpNe6dkJJ+zoE5gApB/MEkA94qUszYQkJbSAkZAAAAchhWsq9Nq2XX2+z/AEV6OSe5MN7zo+Nt1v8AMkEdvUKqfMbWZX7riCeEgHwONV9NoIMR4/Ou1BC8FIB8D61lmL2LODXtVH7IlOKCpH5VqT84pZu0vp918nktCVeaYNTdFbFooqvN7bfGbbS/yqKT4EEedLo3mA99l1PYAseKTPlUgTVFRrW8dnVh0qQeCpQfBUU/aeSoSkgjiCD6VNgO6KKKgAooooAKKKKACiiigAooooAKKKKACuVrgEnICfCuqid7bQEWK0KP/ZWP1JKR5kVMVdpEN2VzOd5fadaHZFkAba1Vm4R3AhuRhhJHEVF7N33Q2SVWdWJkqCgs/wBRVCldpk1C2LZbjgKkwlKTBWtaG0g6C8sgSeGdPHrBaUi8toqR966HU/rTI86688JRay/kTjXnuW2y79WVea7h4KBT5kR51Wdu7C6dZdYeQ4pRJKbwkzjhjFRyFNzNyCDIKTqOIVIotnRLEqb6wV7wSEyCMlXTmCJkY50jW4XGe1x3C8TnQleIzXu3ax/7Cu4pPoa5Tu1ajmi7yJFeo2m6zil51sDXrPNR2gXk9ikd5qVsG/Vo4sPj8K0hXhM/20hLh9tE/wAP6nV/3qs+SEbBuS8rFbbiuQKUjxJ+lWrZ+7b6UhCQ2ynkSo9uGZ7TSdl9oaR/NYcb53ZHiPpU5YN6LO9FxxMnQ4HwOPlSdTh1/wDkTf2+hSXEZ1OZXdp7huOOJCVpAzW6r3iST1UJGkY4nXlVo2RspFmb6JuTjJJMknio6ZZU7DkmJgev0pUIgZYVrGMYq0RNpOTlzEyR8R+leJSMSFRPD/GNeOoTjIx8PPD1pl0KJyWk8SJHDAkH/VU3sQ2SRBn72HAH5E0p0nFIxxwmeXH0pjZ1yfeSscPrF4U9DhjQ8s/r6VdTKikgnPQZif34V7dk5jljj5xSCbUDhABjATH+cfy0im0qE3mV9qCFjvAuqj+k1dSRVyQ9cVhB04/5wNcJWBpAPDD6CkkWoZBV09pE8oMCecGnF/WBlwjPDPCp0ZO5yQFYHEHQgH6U0XstubwQEnQoUUHhhl608Socx2Qe2Jg5a0XBMgjHjKezTHxqVpsFkNQy8j3LS8jhfhxP9wI86VTta2pyLDw7FJPPIkUuls6Dlh8yJ9a4kcj2x3cTVlKRXKKo3tWP5llcTjmhSXBHkadNb32YxeWps8FoUmO0xd86ZkaDI8yMe8+grwGc+Gokegqc3gFmT9l2g24JbcSvL3VA55TGVOKp7uz21EXm0HgbsHPQiaWasN2LjziNYC1EeCpBHaKLoLMtVFVwWu0IydS4PxoHqgp9KaPb5vNfzbLKAMVtr7iSlQkDv76lK+iB6bluophsjbrNpTeaWDGaTgpP5hn35U/qLWAKKKKACqz7RninZ7sfEUJ7lLSD5TVmqle1Z0CyITqXQR/SlU+vlW2HV6sV4mNeWWnJ+BlO2GHXfsdmZ99aCtIvBMqUtzUkAEpQgZ/CBUU+5bLE7cWHGnImMUqIxxCkEEjA4zpVhb/9UsQ+422r9LZd+dX5CW3bRs+3KgrdZ6NA5rR0i1/0oDg7VCu7PEujZWumm/XVoQhSU1fnoZY1v44f5yUPf/IhCz+qA5/fT5veRq4p1myHpExiL7jaCZhRQtKgFZxKiMzBirrtjdpl02q1LYadWlwMtNqUllvq3AorIKZWVKXiTokCnW7G7SbBbrT0SldCqzocSkmY665E/EBcMHgqspYqi43Ude7ZctNPPuNOhle1/wA/f9mbs75IV/Os7ajqoJ6NX6mSkeKDS4e2e6ZIUg/iDT4/uDa/I1NObNQ7sJlwstqfcdShCglCVkKeIAvYYkAiTxqB382IwytpNnYtLSiglxDqVaEAFJMzjIJBu5caYTo1JZLNO7Xhp87jNxnFXT+ff6kjZ7A0mOicspxGBv2c9hDgCCnlJFPbVsIrbUtTCGwke+hKXG44lTZMQKzhlZTkojsJHpVr3VvdFanSZIs9z/7HG04xngVUVcIoRzJ/T/z7EKrK9n8+/wBxazl9r+TaBH3b8D9K8Kkmt7rY177YUOMFPmnq+VQdLWZa5AQSCeBj/FL1cNSavNLz/siGJkixsb+tK/mNrQeKTP8ApIPkalLJvFZ1nqWgA8FwD5hJ8zVbsVjU9KTcU4JupWgdYpBJTfGIVAwqKU00cFNqSeR+Sh865scJQrX6J7DUcW7XZpYVegkIUOP/ACP91LLCwAW27/FJXdgfhvBQ8xWYN2e6ZZeKP1I9CRUixtq2t5KDo7ArzTBrGfDprss3WIi9C4G1IkyLSyqcYV0iOJkdYeQp61aD8KgcNOqfAH1TVOY39IMOsYjMpOPgRPnUxZN7rI7AJUg/iH/I86WeGqw3iSmuT/BO9ODCXEq5xCh3jD0rlIQPdMch1THZh6UnZwhQHROAjhM/UV6WHZgJQsc5HmJHkKytYtqO0g6OAclC7OHEQaS+0rT7zQ7ULSfJV0+dcps4JALbzR4oUFJ74keVOWmLogyr8WAJ7QmPSi7LaiyW9cOOo8xr310kq7RwmZ5a1wlKBpB7CPkPWu0OTkUq7f2atmLXPCqJwA7iknLmKBB004k/I+tdKWsZAeP/ABQh5YOKPI/59anMTc8Khxjtg/MemtehIgyT4R8qcodnMUjaXwnTHzPDtqcxKEFqCIOegGM46Ac+HKqpvDvDN5tBBJkKUMgDgUp4mMCrLCBqTzvBt/EoQrHEKUDlxSk+qtchhVAt+1L5uo90Znj/AI9a1jFQWefoims3ZGi+y3a7RtLrebikdVXJJlSRw0M6xyFahWB+zZ+5tJjIXipBngpCvOQK3yqqbnqyzjl0CiiipKhVE9rDcss/nI5YjM9wPjV7qs+0KzXrGT9xxCvO7/upjDO1WL8RfFK9GXkY1t23uWW3dOlCTDSEpLqSUKBZQlRSRGkiQeNLbu769E7ZVWhCy3ZGloQGoVJWT11AnRPVgH4Rzq7bmpCulQrFPVN04pzx6pwy5VI7R9m9idk9CEK+80S2fAdX+2urUxFKD6OrF7WuvL+2KUFKpBTh7fPIzl7fxortjDrarRZLS6XEgHo3EEkKlMyMCBgdUzrBkt0t7bC03aUC9Zi62G20rvuDqoWApxwTClKWZASAIETTvaXseOJZfn8LyP8Ae3/+ab7K9lbpCkvLQ0Ph6KHSo/eN6LqRwzPKpcsHKm1nttf08O8v/mUl1R3amQ5siw2dlSHVB9kLS2pKymStWIGOagMqsW0HVHbtnSCQE2NwkcQpS8DxEhJ7hVJt/smtKDeaW06RliWV+fVn+qmRtG1LCsLV9oTdSUhTienRdmboUbwAnHA1HRQq3dOafa8O0gzuPai1t9C325li1WTabjlnZSWHXghxCAlZLaZClK1Vez0M5Ux9klgC0P3hh/DT/rVqOQqvWffxZs9osymGVC09IVqbUWlX3M1QZToMBGVXj2T2UpsyifidzGt1Ay71GorQnRw81L/rbXyuRGUZ1Y28SetW57DnwJk8oPiMPKqBsTYotD2XRoTN853QVXUpxzWTCR31rdVraOznmHw9ZUX23FBT7KbkqUDPSIvYXiMDBGIBrhVJzkrNu3cbVqEZWdvPxK3a7eLN/AT0btwrAVEKQoKIk5idcIy7KiXHelZWlaStSQC2sDrAyJSTqkic8iBT1rehIKulaQUOOKUUkAYk4iDqIGHEc6nt3n2nFAMNLAV78hQQABgoEkpmcM57qwoTcKkZJ7CMVnlZS07rMzlSSM8KEuEGQY7K1jbm6bbqSLoSqDdIAGIxg1ldqspQopOaTFeqoV4V1oVrQlR3FUbQVqQocFAK9a6VbZSQltAF0k9WZ5iZg9lM4r1C48CPERW0qUXyKQrPkxWz27ETKY1Ex21MWbeJ1GTpI0nEec+tV+K5uail6mFjIYhimty8Mb6rjroChy/ZFSFn3wYPvXkHvjyn0rOg4riacWBBdcS2sm6T1jEkDjzpOeAja4xHFXZp1n3gZV7r6cdDA+lPUWgK1QofvtqnO7mIbAUl1DmuKAfQzUabA3iQkAjVtamzPYZApR4Jfxb+exuqy5mmWYoGIKQeFOUrFZghx1AlL7w4X0pdHiMa8Rvk83mWl9y2z9KyeEqctTVVYmmWi0BIJ0qkbz7yXSW0+98RHwg/CPxHXhlxqPf37cUIDYBORvXseIEAT21TNp7VxicTMknHmTV6WHcXmmRKebSIbe2kS31crwBI4aio5mlW3wbqSOqIJ7sT6eVJtGTy4VjiVqmbU9rFo9n1nCtoWcGY6Se9KVKHmBX0BWH+ytoHaDZKQYSsjDLqkA8s/OtwrKnsTPcKKKK0MwqJ3qZvWN8RP8Mn9PW+VS1I2xgLbWg5KSpJ7wRVou0kys1mi0ZhuY5DyxxbPljVkt1kUl4uJQpS1qbKFj4QIStC8cEXZPAzxFUzdu19HaEFWAPVPfga01pUjsw8Ke4jD/ImcvhklOi49zK+vbziHlIIBSX4E6NiEL7wopP9VSadqjpCkoUEhfR9J1YvxN2JvAYxOU07fsyViFJBwIx4GJHkPAU1tGyQpd6+pIKkrUgRClIi6TIkZCYzgVzEmjpWktmOEW1tSy2FpKxmmRI7qULPaOzCokbPcS8m6E3OmU4VEpwC8VAgpm9OAUkjAmaYMvLaZtMG64lRIJ6TLpDCje6kQc06Z0Zu8M7W6JTaG7Fmf/msNL5qQJ/UmFedPbFYUtpCEJSlKRCUpEADgBUUN4FBL6igSyluUnCFKJC5PDUHgRUjZdppV0YwlwKIKTeT1c+thOfDjV+kcla+hEXC+m47iobaQtvS/wAAshuBBVMzGM9U68KlLPtBtyQhYJHvDEEaYpMEUudJ4VR9Yu7SRVNmbCtLAXKbM7fWVm9fGKjMe7AxJqwWG0KUCFtFspwiQUn8pGncKcxRUqNtiIwy7HDpwH5h6gVke+CQLW4BxrXHhMfmHlj8qyHem1N/aHOqSb2c0zQxdLCyzVL69wS4fWxyyUbXWuuhDzRFdC3N3SkoVOiwcuIUk6Z5VLbs7NbeXK1pupyRMFXdnFdCXGMJGlKq5WUeXN+SOfV4JjaMoxlHfmtUvNkZZbIVrSgFKSowLxgVZmNxxHXdJP4RA86Q2rYA7bWgAkJR1oGl0JCQRoJk+NWvEAV4vin+o8U8vQPImr2sm9dtX+DtYbhVGC6+rIQbmsj75/qH0pzZd12kHqhU8b1PFP48/CvUWrWuE+McQe9WXuPrA0VtBewi5sf7qlJ86gto7CdBUUwoHOMD56Vbw+IvEwAJnTvqu2i1O20lDBuMgwXT8UaJGo/fKulguO41O8pJxW9/lxergaM1tbyKk46oRiR5UkrajowC1Rzx9atY3RZQAlV+TgFFXVJ5YQDyqD2ru041JAKk8sx2ivYYLjmFxEsk3llyvs/JnHr4KpT60NVz716EY3tVxMiQQeIyjIg6VWXCpxw5qUTU4WscKf7KsiEDCJpriFaFC1lqwwadW+uiPNmbqXW5Wrrq7wOR+tRdosCmXChWmR0I5Va7O8ZAnCo7eVIls8b3yrhdI6jzM6WXLoWn2O2Y/anVRgGCCealoKR/arwrXKzH2NMmbQvSG098rPzrTqYp9kynuFFFFXKBRRRQBiO1WejtDqZ911YnsUcau2723Q42FE4pADg7MA52aH/FVvfaz3ba7l1ilQ70jzkGovZ20FMuBacxmOI1Br0VSksRRXfY8pSrvCYiS5Xafua3UBvs4RZgEkgqcSBBjj/ijZW2k3LycWtRmWT2ZlrzT2ZOtubNNoS1cUmEupcknAp/CRM4Zca87WpSinFnpHJVabyc0Qts3qcbsjK0wXCShUif5eCp7cPGpy27dQ3Z0vqSVJWE4CD7wnWoJW7yzbXAUnoilxaTHVvOJukA8ZOXKmrz9/ZEatrCT/Sr6EUupySbfzkzDPUjmv3O3pz9blgsVvs1rDqUyFKSOkBBSqAerPYaetWMFTSw4Vhu+JMEqvYYkQMI4U12Mq0KB6dDcFAurQfekZEZ5U13FV/0xHB1fyrVPWxvGV2k1vfw2Hlisy0l1TzYWpYJKkkKBSPdaSkwQI0yJJxptsu1pZYddMggXi1CkhucENpChxzIzJNdbzbdWx0aWkhTiyTBx6qRJ9D4VKWG1pfaQ5EhaQYOMcu4jyqFZuy5B1XLKnqiLs+3V/Zi51HFNKKVxKZGBBThgesMDwNSL+1EthIcBSpSZupBXAHvElI90ca6tWzULCwRHSABRGBMZd9J2yyr6RLzV2+ElBSuQFAkKGIBIIOOXGp1Re0ktxwtwEJUDIOIIyIuqg1ie2bQC+5MkXz61sVisZaZbbUQSkKkjLELMDljA7KyraWxFFSyjE3iSPHKkMa+zc9JwKSTm5eBAutDNJ7jge7jSljst+f3BrksngacWd8pUPX68aSvpY9LKDTvEkLOX2XFqTmLvvCZETie+pKzb7PTBYCh95JKRziZFQzu0lqSsSCVqxJzAgCBywqVZttmbbAk5aJUZOpOlL1sPTqayjc5zpaJVIa87EgN67O5CXEqbJ1iQO8fSm9rQ8gdI0Q+1xRiQOY17qrtstqFnqyOGQrmxWxxhV5pRHFJyPbxpVYNQ7Hs9v2jWeBi43puz7mTS9uC0hLJJSgdZ3MKgR1RzJw8TpVxsLCihPwIAF1CcIGlRGy7U1a03rib494ECR38Kl+vlJrn15rsZbW3Xz5Y404OLae4x3oSUWVxSdAM+0YiqTZbe4Yl+5hgCD9avO2bOXGHEHVPnp51l63IN4pkgAQRzxnwrq8IUZ0pR8ThcSjJTjJPkS7rQKVKJSVcgcfOK8sada8ftbakC6hIVhJSI0rmzqrsOcmrSbdtiuCjam33sfA003jPWbHBJ9f8U46UcRUftlyXUz9wec1tTW7Gp8jTfY/ZSGH3JEKdCY5oSCT/AHjwrQKq3s0stzZ7ZgStS1mNZUQJ5wAO4VaacjsLS3CiiirFQooooArW9W6otH8VOCwIPMD51SbTu2pImJHLStbqI2xsYuddswvUaK+h503RxVSnpfQSr4KlW1a1Mxspcs6wtBI9DyNWXZO1pxYgHNVnUYSTqWlfArlkeGtNrWmDdcQUq4ERPOlLPslNy8BIOozBHzp2pUhUjea1EKNKph52pu67ix2Ha7bpKBKXBm2sXVjnHxD8SSRzpW07ObcQptSBdViQMJOc4azrVVfWYCX2+mSD1VZLTzSoYg86cWPaTgjoLQl0f9u0Te7A6Mf1BVIzw11dbfT55+50YYmMurLfu+b+hK7L3eTZ13kOu3YI6NSrydMRhOlRmz7Da7IVJQ2282pwqwVdUJPA4ZdtPk7xKR/OszyPxIAeR2yjrx2ppez7zWVeAtDYPBR6NX6VwfKl3QktUvbU0yw0tpb0IO1ptKre442yFhlN0BcpCgoRKDkScdcJp1uXaFJDtnWkoU2q8EnEhK8Y5wfWrI2oKEpN4cjI8qSGzkdKXrn8QpulWOIzg6VioZXcFStLMnzf1+IWr2vFm6JVgOJwHiaj1bbbJho9Kr8GKR+ZYlPcJPKtVFvY2bSHb+nf/pI+dUNpX8RQ5mrDtva4s7RK1AuKEADTsqmt2zrA6zXIx1SOdRXI7/C8PN05Ta0exJvbttuELiDMqEYK7RTG37rI+HqnhmPrU3YtqjU40htO2CIFYyVPJdDtOtiIzUbspVp2UpAnPsptBgYQRrrrn4+QqetLwgiot9PWgY4UspHchJyXWGfQggGMMu+lGSPdPca9GUeFIuKwnWrblm9CQsW2EsuJWlKkkYLhUhQ/KcvGtHsryXEBaYIUJntrH3DjjVy3H2tKC0fhOHYcR86T4hQzQzparfy/o4uNpJ9eJb3kYZTWebwbIIcUpOuY4808cNKvq3uFRu07PfTzGVcrBYh0KmZczkVaCrQySM0Zeu4Y4EyOddm2Clt51npBCFG6ACEiBKjhJAJJMZCl919il9a0PIuBFxV2IPWCiJJ62IjWvdUaUakFVk7JnMTdFdHbVCmx9nl9QxgT24DEk/LspttVH8ZX4QnySKuuy9m9CFGQQlJSjAjKSTE5zrrGgzqbVn6W2dGI67yUY5YqCBPKrzl1cq2Ip3bvI3Xd6x9FZWG4HVaQDdym6Lxy1MmedSNeJTAgV7W5mFFFFABRRRQAUUUUAJvMJWLqkhQ4EAimDewEIJLZKQc05pnjBxHcYqToqU2tCHFPcru00JYR0jhSlIIBUThiYEnST61UNpsIWbyRdnGRik8wRhWg7d2Mm1MqZWVJSogymJ6pChmCMxWcbQ9llqZlVlfkcEm4e9JlB8RW1Kv0Ur2F6+GVaOW5y1bXWvcdIHCZHga7d3qV7riG3J0KR4mqtbxtBiUuoA5uIKe8FJCT6VAqffvXlAEzmJmfGmamNov+N37CVLAV4vt2Xnc0gWiynFVjSDn1ISeOQxpRNssf3Xhy6V30v1EbG2DanWw49ZnUH4HAMwIi+j3hngSIwOQFPHGQkC+UESBjgezUDjpnRGunq07eEn9mFSNeGl16pfgdq2hYkmQwVH8fW/1SaUG+BVKW0BHVMccMY8JqLXs8RmU9uXbMkedI/Y1JIUAFQZw5YGtaiw9anKKfWadrt7i9PEYqlWjKaTimr2XLmRO0LWtajfMmZk+g/elesOSBiSc8ssYEHWldrs3VXtDiJpk25GIymvCtNXTPsVOUZwThsSKbYcuFeWi0kg/vnTEPdaZ1nx/YoW9IP7NVJUFe50H5BOGEYa65fvWkFOGQfDupNRgE4/sYUmrCPEVZRNRRapJ8T600v0o6s46YwR9abFUVrGJlOVkcuGpvdNw9IUjIwcvunD1NQCl41Yd1Wf4k93pRX6tKT8Dm15JwZe1KgY00dXA7MqUccw7KjbXaMCfCvMU4XZzkr6Ffti3TaFdEyVqvIUFHqpF1KgQTnmqcOFTWwtnqYBW6oFxYSOqMAEJCUjuAxNJMurCJvBCZIkYqJJTdgQcZvDwpdS4bXcCi5fCQSATeupUSAcoHhjXu6DtRjHwRxazXSSfiSb0qQVKwmAkfmgY88TVb3GY6TaiMoDq144g3Qsjv1FS22tp3UzldTej8UYDuPpTj2O7EX0jlpUISEltJI95RKSog8rsf1HnWzWyM4vRmq0UUVsZhRRRQAUUUUAFFFFABRRRQAUUUUAeKQDgRIqOs27dmbc6VDDaV6EJAjTqjJJ5gDWpKigAprbNmNOiHG0q7Rj4506ooIaT3Kxa9xUEhTS1IKcknrJjhoY76gbXuu+2VFSL6Tq3nzByMa41otFWUjKVCL20MmtCQMFCZMEKSc4jlhhwONRlr2OmOqkj7wBmOceOgrZLVs9t0QtCVdox8c6gbfuO2o3kKKVDKZI1wnOPGsqlGnU3RpRq4jDv/ABzdvnJ3Rj7zJQq6RpIwz0pG9iR5fWr1vJuK+ElSUX1JxFzGc8IzGA4cKz9+8lRQqQUkyDgQdZ18a49bDulKz25HusBjo4qnf+S3W3rY9W5nhnXBVXPSRzFcX/Cs0h+UzxSuNIrVXri6SUontraMRGpPkjpGPjVy3bs0Cf3xqr7Ns95QnLM1cLIsJRjSeOlanlXMSrPRRH9otA8Kg7fbf8V1bto5imljsxcVeOU1z6NJRV2LO0UPLFsdS0KlSQlZQuSJ929IIwwiPOnz1sbbkt4qV8WmUdTQdow7ar7u0Ve7oDAkkjDgPd8qQ+1wSSZUeOPea9TGUYxSWpxHC7bJiy2Fy1vIs6M1GVHRKRme4YxyHGtq2bs5DDSGmxCUCB9TxJzJ1Jqs+zvdn7OyXnEw89BMzKUZpSQcjqe3lVvpmKe73MZNbIKKKKuVCiiigAooooAKKKKACiiigAooooAKKKKACiiigAooooAKKKKACojeTYrDzLhdaQspbUQogXhCVRCsxEnXWpevCJqGk9GWjJxd4uzPm12znMGZx+fZTVYOcHj/AM1vm0Nw7G7j0QbPFvqcdB1TnOWgqsbQ9k6gbzDwOOAcEYYfEmdJ+GlJYZcjp0+KVo6Sd/MyJS8a6aaMScBVr2x7PrSgla2V4TKmoUNTMJmO0jCl92fZ1abV1i4ptv77iMTlgkYFXblh3URo8kaS4k2tiMsLzbabpQslcdaQCIxMCIzwzpy/a0nBN/vA8oNXFz2UOIEt2kLPBaAnDlE07a2KWW0BbJQRgpQEgnK8VJnAk69mlZTwTm7u35FZY+zb1+e5QbPswqMkwNZwwpw+6YuNRdyKpzHLCrjaNnNODrBJSOYJOOMHQ+NQu09i9GuEG8kiRjpjnTWA4fT6S9V3tsuX9nOx+NqyhaGi5vmZ50yiSBhiavXs13RNodDrgBaaIKpghaswkjhqeyNahm9hqXaQ02mVOKwHbmSRkBiSeArcdh7ITZmEMoxCRiciScVE9pqFTfSNPkxhzTgmuY/ooopgxCiiigAooooAKKKKACiiigAooooAKKKKACiiigAooooAKKKKACiiigAooooAKKKKACiiigAooooAZWvYzLnvIE8R1TpqM8hUS7uS2fdcWOMwfkKsdFXjOUdmUlTjLdEHsfdRth0uzfXdupJEQDBPeSM+HfU5RRVW7u5ZKysgoooqCQooooAKKKKAP//Z"/>
          <p:cNvSpPr>
            <a:spLocks noChangeAspect="1" noChangeArrowheads="1"/>
          </p:cNvSpPr>
          <p:nvPr/>
        </p:nvSpPr>
        <p:spPr bwMode="auto">
          <a:xfrm>
            <a:off x="0" y="-876300"/>
            <a:ext cx="2495550" cy="1828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6" name="AutoShape 12" descr="data:image/jpeg;base64,/9j/4AAQSkZJRgABAQAAAQABAAD/2wCEAAkGBhQSERUSExMWFRUVFRsYGBcYGRcYGxocGBoYFxcYFRwbHSceGhklGxoYHy8gJScpLCwsFx4xNTAqNSYrLCkBCQoKDgwOGg8PGiwkHyQsLDIqLDQtLCwuLCwsLCwsLCwvKi8sLCwsKSwsLCwsLCwsKSwsLCwsLCwsLCwsLCwsLP/AABEIAMABBgMBIgACEQEDEQH/xAAcAAABBQEBAQAAAAAAAAAAAAAAAwQFBgcCAQj/xABEEAABAwEFBAcFBgUDAgcAAAABAgMRAAQSITFBBQZRYRMicYGRobEHMkLB0RRSYnKS8CMzgqLhssLxJFMVFjVDc5PS/8QAGwEAAgMBAQEAAAAAAAAAAAAAAAQBAgMFBgf/xAAzEQACAQIEAgkEAgEFAAAAAAAAAQIDEQQSITEFQRMiMlFhcYGR8KGxwdFC4SMGFTNi8f/aAAwDAQACEQMRAD8A3GiiigAooooAKKKKACiioza28bNn6qlFTkSG0C8s8MNBzUQOdAEnRVQG/wApIvOWNxDYzVfbJA4kEgedLWH2l2F3Dprh4LEeYkedSk3sBaaKa2XajTolt1C/yqB+dOqgAooooAKKKKACiiigAooooAKKKKACiiigAooooAKKKKACiiigAooooAKKKKACiiigAooqO2rt9mz4OL6xEhCReWrsSMY5mBzoAkajdqbwMsYLVK9G09ZZ/pGQ5mBzqAtW3LQ/gkfZ2zhgQp0zz91HdJ/FVb2tt1mxdVKb7pxInHHVajjPnWNStGC1N6NCdWWWCuyxWvbFptEgf9O2dEmXCOask9icfxUhZdmIQDdEE5nMk8STiT21RP8AzjaXT/NbZHJMx2lU0kreq2Nqn7Q26NRdT4e6D4Gk3i4y3OouEVkuV/X9E5tvclx5RX9qKuCXUBSE80hMAHmQajrfZbSSJs9ltK0EJBSoYIzKUIWPeI+IlVct+0RzNaRwhIHjjn41KbP2/wDaZUGgoAxeyIMfFBBy7RVnxVU+0tF4fpoVqcMrQV7EF/4TipSrFarOnMFqVqTGJEXiDOUkQOFO0bbIMN21yzqughKnFJQiJxd6VMur/AhMc6lGd5WEvFpS1oUjOCVp1JGKcNMpFWNpxq0IkXHE5YgKHeDT1PGxqJO3z1Oe6Vm431+dxXbNvbtRBTcU3aE3SohxKG1kfeVB6qNRJScMqmd2faa9aiQbITdwUtKurOuc+AJpNe6dkJJ+zoE5gApB/MEkA94qUszYQkJbSAkZAAAAchhWsq9Nq2XX2+z/AEV6OSe5MN7zo+Nt1v8AMkEdvUKqfMbWZX7riCeEgHwONV9NoIMR4/Ou1BC8FIB8D61lmL2LODXtVH7IlOKCpH5VqT84pZu0vp918nktCVeaYNTdFbFooqvN7bfGbbS/yqKT4EEedLo3mA99l1PYAseKTPlUgTVFRrW8dnVh0qQeCpQfBUU/aeSoSkgjiCD6VNgO6KKKgAooooAKKKKACiiigAooooAKKKKACuVrgEnICfCuqid7bQEWK0KP/ZWP1JKR5kVMVdpEN2VzOd5fadaHZFkAba1Vm4R3AhuRhhJHEVF7N33Q2SVWdWJkqCgs/wBRVCldpk1C2LZbjgKkwlKTBWtaG0g6C8sgSeGdPHrBaUi8toqR966HU/rTI86688JRay/kTjXnuW2y79WVea7h4KBT5kR51Wdu7C6dZdYeQ4pRJKbwkzjhjFRyFNzNyCDIKTqOIVIotnRLEqb6wV7wSEyCMlXTmCJkY50jW4XGe1x3C8TnQleIzXu3ax/7Cu4pPoa5Tu1ajmi7yJFeo2m6zil51sDXrPNR2gXk9ikd5qVsG/Vo4sPj8K0hXhM/20hLh9tE/wAP6nV/3qs+SEbBuS8rFbbiuQKUjxJ+lWrZ+7b6UhCQ2ynkSo9uGZ7TSdl9oaR/NYcb53ZHiPpU5YN6LO9FxxMnQ4HwOPlSdTh1/wDkTf2+hSXEZ1OZXdp7huOOJCVpAzW6r3iST1UJGkY4nXlVo2RspFmb6JuTjJJMknio6ZZU7DkmJgev0pUIgZYVrGMYq0RNpOTlzEyR8R+leJSMSFRPD/GNeOoTjIx8PPD1pl0KJyWk8SJHDAkH/VU3sQ2SRBn72HAH5E0p0nFIxxwmeXH0pjZ1yfeSscPrF4U9DhjQ8s/r6VdTKikgnPQZif34V7dk5jljj5xSCbUDhABjATH+cfy0im0qE3mV9qCFjvAuqj+k1dSRVyQ9cVhB04/5wNcJWBpAPDD6CkkWoZBV09pE8oMCecGnF/WBlwjPDPCp0ZO5yQFYHEHQgH6U0XstubwQEnQoUUHhhl608Socx2Qe2Jg5a0XBMgjHjKezTHxqVpsFkNQy8j3LS8jhfhxP9wI86VTta2pyLDw7FJPPIkUuls6Dlh8yJ9a4kcj2x3cTVlKRXKKo3tWP5llcTjmhSXBHkadNb32YxeWps8FoUmO0xd86ZkaDI8yMe8+grwGc+Gokegqc3gFmT9l2g24JbcSvL3VA55TGVOKp7uz21EXm0HgbsHPQiaWasN2LjziNYC1EeCpBHaKLoLMtVFVwWu0IydS4PxoHqgp9KaPb5vNfzbLKAMVtr7iSlQkDv76lK+iB6bluophsjbrNpTeaWDGaTgpP5hn35U/qLWAKKKKACqz7RninZ7sfEUJ7lLSD5TVmqle1Z0CyITqXQR/SlU+vlW2HV6sV4mNeWWnJ+BlO2GHXfsdmZ99aCtIvBMqUtzUkAEpQgZ/CBUU+5bLE7cWHGnImMUqIxxCkEEjA4zpVhb/9UsQ+422r9LZd+dX5CW3bRs+3KgrdZ6NA5rR0i1/0oDg7VCu7PEujZWumm/XVoQhSU1fnoZY1v44f5yUPf/IhCz+qA5/fT5veRq4p1myHpExiL7jaCZhRQtKgFZxKiMzBirrtjdpl02q1LYadWlwMtNqUllvq3AorIKZWVKXiTokCnW7G7SbBbrT0SldCqzocSkmY665E/EBcMHgqspYqi43Ude7ZctNPPuNOhle1/wA/f9mbs75IV/Os7ajqoJ6NX6mSkeKDS4e2e6ZIUg/iDT4/uDa/I1NObNQ7sJlwstqfcdShCglCVkKeIAvYYkAiTxqB382IwytpNnYtLSiglxDqVaEAFJMzjIJBu5caYTo1JZLNO7Xhp87jNxnFXT+ff6kjZ7A0mOicspxGBv2c9hDgCCnlJFPbVsIrbUtTCGwke+hKXG44lTZMQKzhlZTkojsJHpVr3VvdFanSZIs9z/7HG04xngVUVcIoRzJ/T/z7EKrK9n8+/wBxazl9r+TaBH3b8D9K8Kkmt7rY177YUOMFPmnq+VQdLWZa5AQSCeBj/FL1cNSavNLz/siGJkixsb+tK/mNrQeKTP8ApIPkalLJvFZ1nqWgA8FwD5hJ8zVbsVjU9KTcU4JupWgdYpBJTfGIVAwqKU00cFNqSeR+Sh865scJQrX6J7DUcW7XZpYVegkIUOP/ACP91LLCwAW27/FJXdgfhvBQ8xWYN2e6ZZeKP1I9CRUixtq2t5KDo7ArzTBrGfDprss3WIi9C4G1IkyLSyqcYV0iOJkdYeQp61aD8KgcNOqfAH1TVOY39IMOsYjMpOPgRPnUxZN7rI7AJUg/iH/I86WeGqw3iSmuT/BO9ODCXEq5xCh3jD0rlIQPdMch1THZh6UnZwhQHROAjhM/UV6WHZgJQsc5HmJHkKytYtqO0g6OAclC7OHEQaS+0rT7zQ7ULSfJV0+dcps4JALbzR4oUFJ74keVOWmLogyr8WAJ7QmPSi7LaiyW9cOOo8xr310kq7RwmZ5a1wlKBpB7CPkPWu0OTkUq7f2atmLXPCqJwA7iknLmKBB004k/I+tdKWsZAeP/ABQh5YOKPI/59anMTc8Khxjtg/MemtehIgyT4R8qcodnMUjaXwnTHzPDtqcxKEFqCIOegGM46Ac+HKqpvDvDN5tBBJkKUMgDgUp4mMCrLCBqTzvBt/EoQrHEKUDlxSk+qtchhVAt+1L5uo90Znj/AI9a1jFQWefoims3ZGi+y3a7RtLrebikdVXJJlSRw0M6xyFahWB+zZ+5tJjIXipBngpCvOQK3yqqbnqyzjl0CiiipKhVE9rDcss/nI5YjM9wPjV7qs+0KzXrGT9xxCvO7/upjDO1WL8RfFK9GXkY1t23uWW3dOlCTDSEpLqSUKBZQlRSRGkiQeNLbu769E7ZVWhCy3ZGloQGoVJWT11AnRPVgH4Rzq7bmpCulQrFPVN04pzx6pwy5VI7R9m9idk9CEK+80S2fAdX+2urUxFKD6OrF7WuvL+2KUFKpBTh7fPIzl7fxortjDrarRZLS6XEgHo3EEkKlMyMCBgdUzrBkt0t7bC03aUC9Zi62G20rvuDqoWApxwTClKWZASAIETTvaXseOJZfn8LyP8Ae3/+ab7K9lbpCkvLQ0Ph6KHSo/eN6LqRwzPKpcsHKm1nttf08O8v/mUl1R3amQ5siw2dlSHVB9kLS2pKymStWIGOagMqsW0HVHbtnSCQE2NwkcQpS8DxEhJ7hVJt/smtKDeaW06RliWV+fVn+qmRtG1LCsLV9oTdSUhTienRdmboUbwAnHA1HRQq3dOafa8O0gzuPai1t9C325li1WTabjlnZSWHXghxCAlZLaZClK1Vez0M5Ux9klgC0P3hh/DT/rVqOQqvWffxZs9osymGVC09IVqbUWlX3M1QZToMBGVXj2T2UpsyifidzGt1Ay71GorQnRw81L/rbXyuRGUZ1Y28SetW57DnwJk8oPiMPKqBsTYotD2XRoTN853QVXUpxzWTCR31rdVraOznmHw9ZUX23FBT7KbkqUDPSIvYXiMDBGIBrhVJzkrNu3cbVqEZWdvPxK3a7eLN/AT0btwrAVEKQoKIk5idcIy7KiXHelZWlaStSQC2sDrAyJSTqkic8iBT1rehIKulaQUOOKUUkAYk4iDqIGHEc6nt3n2nFAMNLAV78hQQABgoEkpmcM57qwoTcKkZJ7CMVnlZS07rMzlSSM8KEuEGQY7K1jbm6bbqSLoSqDdIAGIxg1ldqspQopOaTFeqoV4V1oVrQlR3FUbQVqQocFAK9a6VbZSQltAF0k9WZ5iZg9lM4r1C48CPERW0qUXyKQrPkxWz27ETKY1Ex21MWbeJ1GTpI0nEec+tV+K5uail6mFjIYhimty8Mb6rjroChy/ZFSFn3wYPvXkHvjyn0rOg4riacWBBdcS2sm6T1jEkDjzpOeAja4xHFXZp1n3gZV7r6cdDA+lPUWgK1QofvtqnO7mIbAUl1DmuKAfQzUabA3iQkAjVtamzPYZApR4Jfxb+exuqy5mmWYoGIKQeFOUrFZghx1AlL7w4X0pdHiMa8Rvk83mWl9y2z9KyeEqctTVVYmmWi0BIJ0qkbz7yXSW0+98RHwg/CPxHXhlxqPf37cUIDYBORvXseIEAT21TNp7VxicTMknHmTV6WHcXmmRKebSIbe2kS31crwBI4aio5mlW3wbqSOqIJ7sT6eVJtGTy4VjiVqmbU9rFo9n1nCtoWcGY6Se9KVKHmBX0BWH+ytoHaDZKQYSsjDLqkA8s/OtwrKnsTPcKKKK0MwqJ3qZvWN8RP8Mn9PW+VS1I2xgLbWg5KSpJ7wRVou0kys1mi0ZhuY5DyxxbPljVkt1kUl4uJQpS1qbKFj4QIStC8cEXZPAzxFUzdu19HaEFWAPVPfga01pUjsw8Ke4jD/ImcvhklOi49zK+vbziHlIIBSX4E6NiEL7wopP9VSadqjpCkoUEhfR9J1YvxN2JvAYxOU07fsyViFJBwIx4GJHkPAU1tGyQpd6+pIKkrUgRClIi6TIkZCYzgVzEmjpWktmOEW1tSy2FpKxmmRI7qULPaOzCokbPcS8m6E3OmU4VEpwC8VAgpm9OAUkjAmaYMvLaZtMG64lRIJ6TLpDCje6kQc06Z0Zu8M7W6JTaG7Fmf/msNL5qQJ/UmFedPbFYUtpCEJSlKRCUpEADgBUUN4FBL6igSyluUnCFKJC5PDUHgRUjZdppV0YwlwKIKTeT1c+thOfDjV+kcla+hEXC+m47iobaQtvS/wAAshuBBVMzGM9U68KlLPtBtyQhYJHvDEEaYpMEUudJ4VR9Yu7SRVNmbCtLAXKbM7fWVm9fGKjMe7AxJqwWG0KUCFtFspwiQUn8pGncKcxRUqNtiIwy7HDpwH5h6gVke+CQLW4BxrXHhMfmHlj8qyHem1N/aHOqSb2c0zQxdLCyzVL69wS4fWxyyUbXWuuhDzRFdC3N3SkoVOiwcuIUk6Z5VLbs7NbeXK1pupyRMFXdnFdCXGMJGlKq5WUeXN+SOfV4JjaMoxlHfmtUvNkZZbIVrSgFKSowLxgVZmNxxHXdJP4RA86Q2rYA7bWgAkJR1oGl0JCQRoJk+NWvEAV4vin+o8U8vQPImr2sm9dtX+DtYbhVGC6+rIQbmsj75/qH0pzZd12kHqhU8b1PFP48/CvUWrWuE+McQe9WXuPrA0VtBewi5sf7qlJ86gto7CdBUUwoHOMD56Vbw+IvEwAJnTvqu2i1O20lDBuMgwXT8UaJGo/fKulguO41O8pJxW9/lxergaM1tbyKk46oRiR5UkrajowC1Rzx9atY3RZQAlV+TgFFXVJ5YQDyqD2ru041JAKk8sx2ivYYLjmFxEsk3llyvs/JnHr4KpT60NVz716EY3tVxMiQQeIyjIg6VWXCpxw5qUTU4WscKf7KsiEDCJpriFaFC1lqwwadW+uiPNmbqXW5Wrrq7wOR+tRdosCmXChWmR0I5Va7O8ZAnCo7eVIls8b3yrhdI6jzM6WXLoWn2O2Y/anVRgGCCealoKR/arwrXKzH2NMmbQvSG098rPzrTqYp9kynuFFFFXKBRRRQBiO1WejtDqZ911YnsUcau2723Q42FE4pADg7MA52aH/FVvfaz3ba7l1ilQ70jzkGovZ20FMuBacxmOI1Br0VSksRRXfY8pSrvCYiS5Xafua3UBvs4RZgEkgqcSBBjj/ijZW2k3LycWtRmWT2ZlrzT2ZOtubNNoS1cUmEupcknAp/CRM4Zca87WpSinFnpHJVabyc0Qts3qcbsjK0wXCShUif5eCp7cPGpy27dQ3Z0vqSVJWE4CD7wnWoJW7yzbXAUnoilxaTHVvOJukA8ZOXKmrz9/ZEatrCT/Sr6EUupySbfzkzDPUjmv3O3pz9blgsVvs1rDqUyFKSOkBBSqAerPYaetWMFTSw4Vhu+JMEqvYYkQMI4U12Mq0KB6dDcFAurQfekZEZ5U13FV/0xHB1fyrVPWxvGV2k1vfw2Hlisy0l1TzYWpYJKkkKBSPdaSkwQI0yJJxptsu1pZYddMggXi1CkhucENpChxzIzJNdbzbdWx0aWkhTiyTBx6qRJ9D4VKWG1pfaQ5EhaQYOMcu4jyqFZuy5B1XLKnqiLs+3V/Zi51HFNKKVxKZGBBThgesMDwNSL+1EthIcBSpSZupBXAHvElI90ca6tWzULCwRHSABRGBMZd9J2yyr6RLzV2+ElBSuQFAkKGIBIIOOXGp1Re0ktxwtwEJUDIOIIyIuqg1ie2bQC+5MkXz61sVisZaZbbUQSkKkjLELMDljA7KyraWxFFSyjE3iSPHKkMa+zc9JwKSTm5eBAutDNJ7jge7jSljst+f3BrksngacWd8pUPX68aSvpY9LKDTvEkLOX2XFqTmLvvCZETie+pKzb7PTBYCh95JKRziZFQzu0lqSsSCVqxJzAgCBywqVZttmbbAk5aJUZOpOlL1sPTqayjc5zpaJVIa87EgN67O5CXEqbJ1iQO8fSm9rQ8gdI0Q+1xRiQOY17qrtstqFnqyOGQrmxWxxhV5pRHFJyPbxpVYNQ7Hs9v2jWeBi43puz7mTS9uC0hLJJSgdZ3MKgR1RzJw8TpVxsLCihPwIAF1CcIGlRGy7U1a03rib494ECR38Kl+vlJrn15rsZbW3Xz5Y404OLae4x3oSUWVxSdAM+0YiqTZbe4Yl+5hgCD9avO2bOXGHEHVPnp51l63IN4pkgAQRzxnwrq8IUZ0pR8ThcSjJTjJPkS7rQKVKJSVcgcfOK8sada8ftbakC6hIVhJSI0rmzqrsOcmrSbdtiuCjam33sfA003jPWbHBJ9f8U46UcRUftlyXUz9wec1tTW7Gp8jTfY/ZSGH3JEKdCY5oSCT/AHjwrQKq3s0stzZ7ZgStS1mNZUQJ5wAO4VaacjsLS3CiiirFQooooArW9W6otH8VOCwIPMD51SbTu2pImJHLStbqI2xsYuddswvUaK+h503RxVSnpfQSr4KlW1a1Mxspcs6wtBI9DyNWXZO1pxYgHNVnUYSTqWlfArlkeGtNrWmDdcQUq4ERPOlLPslNy8BIOozBHzp2pUhUjea1EKNKph52pu67ix2Ha7bpKBKXBm2sXVjnHxD8SSRzpW07ObcQptSBdViQMJOc4azrVVfWYCX2+mSD1VZLTzSoYg86cWPaTgjoLQl0f9u0Te7A6Mf1BVIzw11dbfT55+50YYmMurLfu+b+hK7L3eTZ13kOu3YI6NSrydMRhOlRmz7Da7IVJQ2282pwqwVdUJPA4ZdtPk7xKR/OszyPxIAeR2yjrx2ppez7zWVeAtDYPBR6NX6VwfKl3QktUvbU0yw0tpb0IO1ptKre442yFhlN0BcpCgoRKDkScdcJp1uXaFJDtnWkoU2q8EnEhK8Y5wfWrI2oKEpN4cjI8qSGzkdKXrn8QpulWOIzg6VioZXcFStLMnzf1+IWr2vFm6JVgOJwHiaj1bbbJho9Kr8GKR+ZYlPcJPKtVFvY2bSHb+nf/pI+dUNpX8RQ5mrDtva4s7RK1AuKEADTsqmt2zrA6zXIx1SOdRXI7/C8PN05Ta0exJvbttuELiDMqEYK7RTG37rI+HqnhmPrU3YtqjU40htO2CIFYyVPJdDtOtiIzUbspVp2UpAnPsptBgYQRrrrn4+QqetLwgiot9PWgY4UspHchJyXWGfQggGMMu+lGSPdPca9GUeFIuKwnWrblm9CQsW2EsuJWlKkkYLhUhQ/KcvGtHsryXEBaYIUJntrH3DjjVy3H2tKC0fhOHYcR86T4hQzQzparfy/o4uNpJ9eJb3kYZTWebwbIIcUpOuY4808cNKvq3uFRu07PfTzGVcrBYh0KmZczkVaCrQySM0Zeu4Y4EyOddm2Clt51npBCFG6ACEiBKjhJAJJMZCl919il9a0PIuBFxV2IPWCiJJ62IjWvdUaUakFVk7JnMTdFdHbVCmx9nl9QxgT24DEk/LspttVH8ZX4QnySKuuy9m9CFGQQlJSjAjKSTE5zrrGgzqbVn6W2dGI67yUY5YqCBPKrzl1cq2Ip3bvI3Xd6x9FZWG4HVaQDdym6Lxy1MmedSNeJTAgV7W5mFFFFABRRRQAUUUUAJvMJWLqkhQ4EAimDewEIJLZKQc05pnjBxHcYqToqU2tCHFPcru00JYR0jhSlIIBUThiYEnST61UNpsIWbyRdnGRik8wRhWg7d2Mm1MqZWVJSogymJ6pChmCMxWcbQ9llqZlVlfkcEm4e9JlB8RW1Kv0Ur2F6+GVaOW5y1bXWvcdIHCZHga7d3qV7riG3J0KR4mqtbxtBiUuoA5uIKe8FJCT6VAqffvXlAEzmJmfGmamNov+N37CVLAV4vt2Xnc0gWiynFVjSDn1ISeOQxpRNssf3Xhy6V30v1EbG2DanWw49ZnUH4HAMwIi+j3hngSIwOQFPHGQkC+UESBjgezUDjpnRGunq07eEn9mFSNeGl16pfgdq2hYkmQwVH8fW/1SaUG+BVKW0BHVMccMY8JqLXs8RmU9uXbMkedI/Y1JIUAFQZw5YGtaiw9anKKfWadrt7i9PEYqlWjKaTimr2XLmRO0LWtajfMmZk+g/elesOSBiSc8ssYEHWldrs3VXtDiJpk25GIymvCtNXTPsVOUZwThsSKbYcuFeWi0kg/vnTEPdaZ1nx/YoW9IP7NVJUFe50H5BOGEYa65fvWkFOGQfDupNRgE4/sYUmrCPEVZRNRRapJ8T600v0o6s46YwR9abFUVrGJlOVkcuGpvdNw9IUjIwcvunD1NQCl41Yd1Wf4k93pRX6tKT8Dm15JwZe1KgY00dXA7MqUccw7KjbXaMCfCvMU4XZzkr6Ffti3TaFdEyVqvIUFHqpF1KgQTnmqcOFTWwtnqYBW6oFxYSOqMAEJCUjuAxNJMurCJvBCZIkYqJJTdgQcZvDwpdS4bXcCi5fCQSATeupUSAcoHhjXu6DtRjHwRxazXSSfiSb0qQVKwmAkfmgY88TVb3GY6TaiMoDq144g3Qsjv1FS22tp3UzldTej8UYDuPpTj2O7EX0jlpUISEltJI95RKSog8rsf1HnWzWyM4vRmq0UUVsZhRRRQAUUUUAFFFFABRRRQAUUUUAeKQDgRIqOs27dmbc6VDDaV6EJAjTqjJJ5gDWpKigAprbNmNOiHG0q7Rj4506ooIaT3Kxa9xUEhTS1IKcknrJjhoY76gbXuu+2VFSL6Tq3nzByMa41otFWUjKVCL20MmtCQMFCZMEKSc4jlhhwONRlr2OmOqkj7wBmOceOgrZLVs9t0QtCVdox8c6gbfuO2o3kKKVDKZI1wnOPGsqlGnU3RpRq4jDv/ABzdvnJ3Rj7zJQq6RpIwz0pG9iR5fWr1vJuK+ElSUX1JxFzGc8IzGA4cKz9+8lRQqQUkyDgQdZ18a49bDulKz25HusBjo4qnf+S3W3rY9W5nhnXBVXPSRzFcX/Cs0h+UzxSuNIrVXri6SUontraMRGpPkjpGPjVy3bs0Cf3xqr7Ns95QnLM1cLIsJRjSeOlanlXMSrPRRH9otA8Kg7fbf8V1bto5imljsxcVeOU1z6NJRV2LO0UPLFsdS0KlSQlZQuSJ929IIwwiPOnz1sbbkt4qV8WmUdTQdow7ar7u0Ve7oDAkkjDgPd8qQ+1wSSZUeOPea9TGUYxSWpxHC7bJiy2Fy1vIs6M1GVHRKRme4YxyHGtq2bs5DDSGmxCUCB9TxJzJ1Jqs+zvdn7OyXnEw89BMzKUZpSQcjqe3lVvpmKe73MZNbIKKKKuVCiiigAooooAKKKKACiiigAooooAKKKKACiiigAooooAKKKKACojeTYrDzLhdaQspbUQogXhCVRCsxEnXWpevCJqGk9GWjJxd4uzPm12znMGZx+fZTVYOcHj/AM1vm0Nw7G7j0QbPFvqcdB1TnOWgqsbQ9k6gbzDwOOAcEYYfEmdJ+GlJYZcjp0+KVo6Sd/MyJS8a6aaMScBVr2x7PrSgla2V4TKmoUNTMJmO0jCl92fZ1abV1i4ptv77iMTlgkYFXblh3URo8kaS4k2tiMsLzbabpQslcdaQCIxMCIzwzpy/a0nBN/vA8oNXFz2UOIEt2kLPBaAnDlE07a2KWW0BbJQRgpQEgnK8VJnAk69mlZTwTm7u35FZY+zb1+e5QbPswqMkwNZwwpw+6YuNRdyKpzHLCrjaNnNODrBJSOYJOOMHQ+NQu09i9GuEG8kiRjpjnTWA4fT6S9V3tsuX9nOx+NqyhaGi5vmZ50yiSBhiavXs13RNodDrgBaaIKpghaswkjhqeyNahm9hqXaQ02mVOKwHbmSRkBiSeArcdh7ITZmEMoxCRiciScVE9pqFTfSNPkxhzTgmuY/ooopgxCiiigAooooAKKKKACiiigAooooAKKKKACiiigAooooAKKKKACiiigAooooAKKKKACiiigAooooAZWvYzLnvIE8R1TpqM8hUS7uS2fdcWOMwfkKsdFXjOUdmUlTjLdEHsfdRth0uzfXdupJEQDBPeSM+HfU5RRVW7u5ZKysgoooqCQooooAKKKKAP//Z"/>
          <p:cNvSpPr>
            <a:spLocks noChangeAspect="1" noChangeArrowheads="1"/>
          </p:cNvSpPr>
          <p:nvPr/>
        </p:nvSpPr>
        <p:spPr bwMode="auto">
          <a:xfrm>
            <a:off x="0" y="-876300"/>
            <a:ext cx="2495550" cy="1828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8" name="Picture 14" descr="http://t3.gstatic.com/images?q=tbn:ANd9GcS0HJxN7o2UcDlsiAedMnvrbgnzMllWmr2tVYb8GNQHt4g0Mmu8&amp;t=1"/>
          <p:cNvPicPr>
            <a:picLocks noChangeAspect="1" noChangeArrowheads="1"/>
          </p:cNvPicPr>
          <p:nvPr/>
        </p:nvPicPr>
        <p:blipFill>
          <a:blip r:embed="rId5" cstate="print"/>
          <a:srcRect/>
          <a:stretch>
            <a:fillRect/>
          </a:stretch>
        </p:blipFill>
        <p:spPr bwMode="auto">
          <a:xfrm>
            <a:off x="6228184" y="1772816"/>
            <a:ext cx="1905000" cy="1905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987824" y="0"/>
            <a:ext cx="6048672" cy="1569660"/>
          </a:xfrm>
          <a:prstGeom prst="rect">
            <a:avLst/>
          </a:prstGeom>
        </p:spPr>
        <p:txBody>
          <a:bodyPr wrap="square">
            <a:spAutoFit/>
          </a:bodyPr>
          <a:lstStyle/>
          <a:p>
            <a:r>
              <a:rPr lang="it-IT" sz="2400" b="1" dirty="0" smtClean="0"/>
              <a:t>Ingredienti</a:t>
            </a:r>
            <a:r>
              <a:rPr lang="it-IT" sz="2400" dirty="0" smtClean="0"/>
              <a:t>: </a:t>
            </a:r>
          </a:p>
          <a:p>
            <a:r>
              <a:rPr lang="it-IT" sz="2400" dirty="0" smtClean="0"/>
              <a:t>Acqua di cottura, </a:t>
            </a:r>
            <a:r>
              <a:rPr lang="it-IT" sz="2400" b="1" dirty="0" smtClean="0"/>
              <a:t>carne di vitello (30%), </a:t>
            </a:r>
            <a:r>
              <a:rPr lang="it-IT" sz="2400" dirty="0" smtClean="0"/>
              <a:t>amido di mais, farina di riso (2%), amido di riso, olio di semi di girasole, succo concentrato di limone.</a:t>
            </a:r>
            <a:endParaRPr lang="it-IT" sz="2400" dirty="0"/>
          </a:p>
        </p:txBody>
      </p:sp>
      <p:pic>
        <p:nvPicPr>
          <p:cNvPr id="106498" name="Picture 2" descr="Risultati immagini per omogeneizzato di carne"/>
          <p:cNvPicPr>
            <a:picLocks noChangeAspect="1" noChangeArrowheads="1"/>
          </p:cNvPicPr>
          <p:nvPr/>
        </p:nvPicPr>
        <p:blipFill>
          <a:blip r:embed="rId2" cstate="print"/>
          <a:srcRect/>
          <a:stretch>
            <a:fillRect/>
          </a:stretch>
        </p:blipFill>
        <p:spPr bwMode="auto">
          <a:xfrm>
            <a:off x="251520" y="0"/>
            <a:ext cx="2448272" cy="2045188"/>
          </a:xfrm>
          <a:prstGeom prst="rect">
            <a:avLst/>
          </a:prstGeom>
          <a:noFill/>
        </p:spPr>
      </p:pic>
      <p:sp>
        <p:nvSpPr>
          <p:cNvPr id="5" name="Rettangolo 4"/>
          <p:cNvSpPr/>
          <p:nvPr/>
        </p:nvSpPr>
        <p:spPr>
          <a:xfrm>
            <a:off x="611560" y="1844824"/>
            <a:ext cx="8424936" cy="1200329"/>
          </a:xfrm>
          <a:prstGeom prst="rect">
            <a:avLst/>
          </a:prstGeom>
        </p:spPr>
        <p:txBody>
          <a:bodyPr wrap="square">
            <a:spAutoFit/>
          </a:bodyPr>
          <a:lstStyle/>
          <a:p>
            <a:r>
              <a:rPr lang="it-IT" b="1" dirty="0" smtClean="0"/>
              <a:t>Chi garantisce che le carni utilizzate per gli omogeneizzati sono senza pericoli?</a:t>
            </a:r>
            <a:r>
              <a:rPr lang="it-IT" dirty="0" smtClean="0"/>
              <a:t> </a:t>
            </a:r>
            <a:br>
              <a:rPr lang="it-IT" dirty="0" smtClean="0"/>
            </a:br>
            <a:r>
              <a:rPr lang="it-IT" b="1" u="sng" dirty="0" smtClean="0"/>
              <a:t>La garanzia arriva prima di tutto dalla legge. </a:t>
            </a:r>
            <a:r>
              <a:rPr lang="it-IT" dirty="0" smtClean="0"/>
              <a:t>Il settore degli alimenti per l´infanzia è regolato dal decreto legislativo n. 111 del 27/1/92 in cui è stata recepita la direttiva CEE 398 del 1989. </a:t>
            </a:r>
            <a:endParaRPr lang="it-IT" dirty="0"/>
          </a:p>
        </p:txBody>
      </p:sp>
      <p:sp>
        <p:nvSpPr>
          <p:cNvPr id="6" name="Rettangolo 5"/>
          <p:cNvSpPr/>
          <p:nvPr/>
        </p:nvSpPr>
        <p:spPr>
          <a:xfrm>
            <a:off x="251520" y="5229200"/>
            <a:ext cx="8136904" cy="1477328"/>
          </a:xfrm>
          <a:prstGeom prst="rect">
            <a:avLst/>
          </a:prstGeom>
        </p:spPr>
        <p:txBody>
          <a:bodyPr wrap="square">
            <a:spAutoFit/>
          </a:bodyPr>
          <a:lstStyle/>
          <a:p>
            <a:r>
              <a:rPr lang="it-IT" b="1" u="sng" dirty="0" smtClean="0"/>
              <a:t>La carne è anche un alimento la cui sicurezza in Italia è garantita da una rigorosa normativa </a:t>
            </a:r>
            <a:r>
              <a:rPr lang="it-IT" dirty="0" smtClean="0"/>
              <a:t>e da un sistema sanitario tra i più strutturati a livello internazionale, grazie ai circa </a:t>
            </a:r>
            <a:r>
              <a:rPr lang="it-IT" b="1" dirty="0" smtClean="0"/>
              <a:t>4500 veterinari</a:t>
            </a:r>
            <a:r>
              <a:rPr lang="it-IT" dirty="0" smtClean="0"/>
              <a:t> ufficiali che ne fanno parte. “È importante sottolineare che </a:t>
            </a:r>
            <a:r>
              <a:rPr lang="it-IT" b="1" dirty="0" smtClean="0"/>
              <a:t>le carni italiane sono tra le più controllate e sicure</a:t>
            </a:r>
            <a:r>
              <a:rPr lang="it-IT" dirty="0" smtClean="0"/>
              <a:t>, con ispezioni e </a:t>
            </a:r>
            <a:r>
              <a:rPr lang="it-IT" b="1" dirty="0" smtClean="0"/>
              <a:t>controlli quotidiani</a:t>
            </a:r>
            <a:r>
              <a:rPr lang="it-IT" dirty="0" smtClean="0"/>
              <a:t> non solo sul prodotto finito, ma </a:t>
            </a:r>
            <a:r>
              <a:rPr lang="it-IT" b="1" dirty="0" smtClean="0"/>
              <a:t>su tutta la filiera</a:t>
            </a:r>
            <a:r>
              <a:rPr lang="it-IT" dirty="0" smtClean="0"/>
              <a:t>”, </a:t>
            </a:r>
            <a:endParaRPr lang="it-IT" dirty="0"/>
          </a:p>
        </p:txBody>
      </p:sp>
      <p:sp>
        <p:nvSpPr>
          <p:cNvPr id="106500" name="AutoShape 4" descr="Risultati immagini per sicurezza delle carni italia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6502" name="Picture 6" descr="Risultati immagini per sicurezza delle carni italiane"/>
          <p:cNvPicPr>
            <a:picLocks noChangeAspect="1" noChangeArrowheads="1"/>
          </p:cNvPicPr>
          <p:nvPr/>
        </p:nvPicPr>
        <p:blipFill>
          <a:blip r:embed="rId3" cstate="print"/>
          <a:srcRect/>
          <a:stretch>
            <a:fillRect/>
          </a:stretch>
        </p:blipFill>
        <p:spPr bwMode="auto">
          <a:xfrm>
            <a:off x="2627784" y="3068960"/>
            <a:ext cx="2703848" cy="18025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solidFill>
            <a:srgbClr val="FFFF00"/>
          </a:solidFill>
        </p:spPr>
        <p:txBody>
          <a:bodyPr/>
          <a:lstStyle/>
          <a:p>
            <a:r>
              <a:rPr lang="it-IT" dirty="0" smtClean="0"/>
              <a:t>omogeneizzato di coniglio </a:t>
            </a:r>
            <a:endParaRPr lang="en-US" dirty="0"/>
          </a:p>
        </p:txBody>
      </p:sp>
      <p:sp>
        <p:nvSpPr>
          <p:cNvPr id="5" name="Segnaposto contenuto 4"/>
          <p:cNvSpPr>
            <a:spLocks noGrp="1"/>
          </p:cNvSpPr>
          <p:nvPr>
            <p:ph idx="1"/>
          </p:nvPr>
        </p:nvSpPr>
        <p:spPr/>
        <p:txBody>
          <a:bodyPr>
            <a:normAutofit fontScale="70000" lnSpcReduction="20000"/>
          </a:bodyPr>
          <a:lstStyle/>
          <a:p>
            <a:r>
              <a:rPr lang="it-IT" dirty="0" smtClean="0"/>
              <a:t>acqua di cottura, </a:t>
            </a:r>
          </a:p>
          <a:p>
            <a:r>
              <a:rPr lang="it-IT" b="1" dirty="0" smtClean="0"/>
              <a:t>carne di coniglio (40%), </a:t>
            </a:r>
          </a:p>
          <a:p>
            <a:r>
              <a:rPr lang="it-IT" dirty="0" smtClean="0"/>
              <a:t>amido di mais, </a:t>
            </a:r>
          </a:p>
          <a:p>
            <a:r>
              <a:rPr lang="it-IT" b="1" dirty="0" smtClean="0"/>
              <a:t>olio di girasole, </a:t>
            </a:r>
          </a:p>
          <a:p>
            <a:r>
              <a:rPr lang="it-IT" dirty="0" smtClean="0"/>
              <a:t>sale. </a:t>
            </a:r>
          </a:p>
          <a:p>
            <a:r>
              <a:rPr lang="it-IT" dirty="0" smtClean="0"/>
              <a:t>330 </a:t>
            </a:r>
            <a:r>
              <a:rPr lang="it-IT" dirty="0" err="1" smtClean="0"/>
              <a:t>kilojoules</a:t>
            </a:r>
            <a:r>
              <a:rPr lang="it-IT" dirty="0" smtClean="0"/>
              <a:t> (</a:t>
            </a:r>
            <a:r>
              <a:rPr lang="it-IT" dirty="0" err="1" smtClean="0"/>
              <a:t>kJ</a:t>
            </a:r>
            <a:r>
              <a:rPr lang="it-IT" dirty="0" smtClean="0"/>
              <a:t>)  o 78 kilocalorie (kcal), </a:t>
            </a:r>
          </a:p>
          <a:p>
            <a:r>
              <a:rPr lang="it-IT" dirty="0" smtClean="0"/>
              <a:t>proteine (Nx6,25): 7.8 grammi, </a:t>
            </a:r>
          </a:p>
          <a:p>
            <a:r>
              <a:rPr lang="it-IT" dirty="0" smtClean="0"/>
              <a:t>carboidrati: 5.5grammi, </a:t>
            </a:r>
          </a:p>
          <a:p>
            <a:r>
              <a:rPr lang="it-IT" dirty="0" smtClean="0"/>
              <a:t>grassi: 2.8 grammi, sodio: 120 mg. </a:t>
            </a:r>
          </a:p>
          <a:p>
            <a:r>
              <a:rPr lang="it-IT" dirty="0" smtClean="0"/>
              <a:t>Rispetto ai liofilizzati contengono solo il 40% del prodotto principale, non hanno aggiunta di vitamine e sono costituiti anche da sale ed olio di girasole; quest’ultimo comporta un aumento degli acidi grassi saturi ancora una volta non elencati in etichetta.</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Non c’è quello di coccodrillo ?</a:t>
            </a:r>
            <a:endParaRPr lang="en-US" dirty="0"/>
          </a:p>
        </p:txBody>
      </p:sp>
      <p:pic>
        <p:nvPicPr>
          <p:cNvPr id="10242" name="Picture 2" descr="http://t3.gstatic.com/images?q=tbn:ANd9GcTaaVXB-We_Mq4jydlAOqwsSI3K0pGjaV7ZV3_wl46exauZ0glguQ"/>
          <p:cNvPicPr>
            <a:picLocks noChangeAspect="1" noChangeArrowheads="1"/>
          </p:cNvPicPr>
          <p:nvPr/>
        </p:nvPicPr>
        <p:blipFill>
          <a:blip r:embed="rId2" cstate="print"/>
          <a:srcRect/>
          <a:stretch>
            <a:fillRect/>
          </a:stretch>
        </p:blipFill>
        <p:spPr bwMode="auto">
          <a:xfrm>
            <a:off x="323528" y="1556792"/>
            <a:ext cx="2143125" cy="2143126"/>
          </a:xfrm>
          <a:prstGeom prst="rect">
            <a:avLst/>
          </a:prstGeom>
          <a:noFill/>
        </p:spPr>
      </p:pic>
      <p:pic>
        <p:nvPicPr>
          <p:cNvPr id="10244" name="Picture 4" descr="http://t0.gstatic.com/images?q=tbn:ANd9GcTdIVSiaCzQQqZx_etYe_tyKrcYN_nll-QPDldkk2862Joc_kRJ"/>
          <p:cNvPicPr>
            <a:picLocks noChangeAspect="1" noChangeArrowheads="1"/>
          </p:cNvPicPr>
          <p:nvPr/>
        </p:nvPicPr>
        <p:blipFill>
          <a:blip r:embed="rId3" cstate="print"/>
          <a:srcRect/>
          <a:stretch>
            <a:fillRect/>
          </a:stretch>
        </p:blipFill>
        <p:spPr bwMode="auto">
          <a:xfrm>
            <a:off x="2771800" y="1484784"/>
            <a:ext cx="2209800" cy="2066926"/>
          </a:xfrm>
          <a:prstGeom prst="rect">
            <a:avLst/>
          </a:prstGeom>
          <a:noFill/>
        </p:spPr>
      </p:pic>
      <p:pic>
        <p:nvPicPr>
          <p:cNvPr id="10246" name="Picture 6" descr="http://t2.gstatic.com/images?q=tbn:ANd9GcRjUgFFMa7fQA34PGzKu-kC5IY-edB-DvIMG4vbAq6JuemjhKoQ5Q"/>
          <p:cNvPicPr>
            <a:picLocks noChangeAspect="1" noChangeArrowheads="1"/>
          </p:cNvPicPr>
          <p:nvPr/>
        </p:nvPicPr>
        <p:blipFill>
          <a:blip r:embed="rId4" cstate="print"/>
          <a:srcRect/>
          <a:stretch>
            <a:fillRect/>
          </a:stretch>
        </p:blipFill>
        <p:spPr bwMode="auto">
          <a:xfrm>
            <a:off x="5724128" y="1772816"/>
            <a:ext cx="2466975" cy="1847850"/>
          </a:xfrm>
          <a:prstGeom prst="rect">
            <a:avLst/>
          </a:prstGeom>
          <a:noFill/>
        </p:spPr>
      </p:pic>
      <p:pic>
        <p:nvPicPr>
          <p:cNvPr id="10248" name="Picture 8" descr="http://t0.gstatic.com/images?q=tbn:ANd9GcTVBprrcUv458Dcs3sm4iAZT6A7281F8arxlMLNCfxXDm2TQVratQ"/>
          <p:cNvPicPr>
            <a:picLocks noChangeAspect="1" noChangeArrowheads="1"/>
          </p:cNvPicPr>
          <p:nvPr/>
        </p:nvPicPr>
        <p:blipFill>
          <a:blip r:embed="rId5" cstate="print"/>
          <a:srcRect/>
          <a:stretch>
            <a:fillRect/>
          </a:stretch>
        </p:blipFill>
        <p:spPr bwMode="auto">
          <a:xfrm>
            <a:off x="323528" y="4365104"/>
            <a:ext cx="2619375" cy="17430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solidFill>
            <a:srgbClr val="FFFF00"/>
          </a:solidFill>
        </p:spPr>
        <p:txBody>
          <a:bodyPr/>
          <a:lstStyle/>
          <a:p>
            <a:r>
              <a:rPr lang="it-IT" dirty="0" smtClean="0"/>
              <a:t>Il Gusto prima della Nascita</a:t>
            </a:r>
            <a:endParaRPr lang="it-IT" dirty="0"/>
          </a:p>
        </p:txBody>
      </p:sp>
      <p:sp>
        <p:nvSpPr>
          <p:cNvPr id="4" name="Segnaposto contenuto 3"/>
          <p:cNvSpPr>
            <a:spLocks noGrp="1"/>
          </p:cNvSpPr>
          <p:nvPr>
            <p:ph idx="1"/>
          </p:nvPr>
        </p:nvSpPr>
        <p:spPr>
          <a:solidFill>
            <a:srgbClr val="92D050"/>
          </a:solidFill>
        </p:spPr>
        <p:txBody>
          <a:bodyPr/>
          <a:lstStyle/>
          <a:p>
            <a:r>
              <a:rPr lang="it-IT" dirty="0" smtClean="0"/>
              <a:t>Il feto apprende il gusto degli alimenti  preferiti dalla madre e ‘se li scrive’ </a:t>
            </a:r>
          </a:p>
          <a:p>
            <a:r>
              <a:rPr lang="it-IT" dirty="0" smtClean="0"/>
              <a:t>Se la mamma mangia aglio, o carote, in gravidanza , il bambino sarà più interessato, dopo lo svezzamento, ad accettare questi alimenti</a:t>
            </a:r>
          </a:p>
          <a:p>
            <a:r>
              <a:rPr lang="it-IT" dirty="0" smtClean="0"/>
              <a:t>La programmazione delle scelte alimentari comincia in Utero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solidFill>
            <a:srgbClr val="FFFF00"/>
          </a:solidFill>
        </p:spPr>
        <p:txBody>
          <a:bodyPr/>
          <a:lstStyle/>
          <a:p>
            <a:r>
              <a:rPr lang="it-IT" dirty="0" smtClean="0"/>
              <a:t>liofilizzato di coniglio </a:t>
            </a:r>
            <a:endParaRPr lang="en-US" dirty="0"/>
          </a:p>
        </p:txBody>
      </p:sp>
      <p:sp>
        <p:nvSpPr>
          <p:cNvPr id="5" name="Segnaposto contenuto 4"/>
          <p:cNvSpPr>
            <a:spLocks noGrp="1"/>
          </p:cNvSpPr>
          <p:nvPr>
            <p:ph idx="1"/>
          </p:nvPr>
        </p:nvSpPr>
        <p:spPr/>
        <p:txBody>
          <a:bodyPr>
            <a:noAutofit/>
          </a:bodyPr>
          <a:lstStyle/>
          <a:p>
            <a:r>
              <a:rPr lang="it-IT" sz="1600" dirty="0" smtClean="0"/>
              <a:t>carne di coniglio (85%), </a:t>
            </a:r>
          </a:p>
          <a:p>
            <a:r>
              <a:rPr lang="it-IT" sz="1600" dirty="0" smtClean="0"/>
              <a:t>farina di riso, </a:t>
            </a:r>
          </a:p>
          <a:p>
            <a:r>
              <a:rPr lang="it-IT" sz="1600" dirty="0" smtClean="0"/>
              <a:t>amido di mais, vitamina E. </a:t>
            </a:r>
          </a:p>
          <a:p>
            <a:r>
              <a:rPr lang="it-IT" sz="1600" dirty="0" smtClean="0"/>
              <a:t>1854 </a:t>
            </a:r>
            <a:r>
              <a:rPr lang="it-IT" sz="1600" dirty="0" err="1" smtClean="0"/>
              <a:t>kilojoules</a:t>
            </a:r>
            <a:r>
              <a:rPr lang="it-IT" sz="1600" dirty="0" smtClean="0"/>
              <a:t> (</a:t>
            </a:r>
            <a:r>
              <a:rPr lang="it-IT" sz="1600" dirty="0" err="1" smtClean="0"/>
              <a:t>kJ</a:t>
            </a:r>
            <a:r>
              <a:rPr lang="it-IT" sz="1600" dirty="0" smtClean="0"/>
              <a:t>) </a:t>
            </a:r>
            <a:r>
              <a:rPr lang="it-IT" sz="1600" b="1" dirty="0" smtClean="0"/>
              <a:t>o 440 kilocalorie (kcal), </a:t>
            </a:r>
          </a:p>
          <a:p>
            <a:r>
              <a:rPr lang="it-IT" sz="1600" dirty="0" smtClean="0"/>
              <a:t>proteine (Nx6,25): </a:t>
            </a:r>
            <a:r>
              <a:rPr lang="it-IT" sz="1600" b="1" dirty="0" smtClean="0"/>
              <a:t>54 grammi,  </a:t>
            </a:r>
            <a:r>
              <a:rPr lang="it-IT" sz="1800" b="1" dirty="0" smtClean="0"/>
              <a:t>10 grammi in PIU’ ???</a:t>
            </a:r>
          </a:p>
          <a:p>
            <a:r>
              <a:rPr lang="it-IT" sz="1600" b="1" dirty="0" smtClean="0"/>
              <a:t>carboidrati: 30 grammi</a:t>
            </a:r>
            <a:r>
              <a:rPr lang="it-IT" sz="1600" dirty="0" smtClean="0"/>
              <a:t>, </a:t>
            </a:r>
            <a:r>
              <a:rPr lang="it-IT" sz="1800" b="1" dirty="0" smtClean="0"/>
              <a:t>= dal Coniglio ??? </a:t>
            </a:r>
            <a:r>
              <a:rPr lang="it-IT" sz="1600" dirty="0" smtClean="0"/>
              <a:t>grassi: 11.5 grammi, </a:t>
            </a:r>
          </a:p>
          <a:p>
            <a:r>
              <a:rPr lang="it-IT" sz="1600" dirty="0" smtClean="0"/>
              <a:t>sodio: 150 milligrammi, vitamina E: 14 milligrammi. </a:t>
            </a:r>
          </a:p>
          <a:p>
            <a:r>
              <a:rPr lang="it-IT" sz="1600" dirty="0" smtClean="0"/>
              <a:t>Inoltre è scritto: “100 g di prodotto contengono l’equivalente di 220 g di carne di coniglio”. </a:t>
            </a:r>
            <a:endParaRPr lang="en-US" sz="1600" dirty="0" smtClean="0"/>
          </a:p>
          <a:p>
            <a:r>
              <a:rPr lang="it-IT" sz="1600" dirty="0" smtClean="0"/>
              <a:t>Dalle tabelle di composizione degli alimenti </a:t>
            </a:r>
            <a:r>
              <a:rPr lang="it-IT" sz="1600" b="1" dirty="0" smtClean="0"/>
              <a:t>220 grammi di carne di coniglio apportano circa 260 kilocalorie e 44 grammi di proteine, </a:t>
            </a:r>
            <a:r>
              <a:rPr lang="it-IT" sz="1600" dirty="0" smtClean="0"/>
              <a:t>evidentemente le ulteriori calorie e le ulteriori proteine del liofilizzato derivano dagli altri ingredienti, in particolare dalle farine che hanno un ruolo soprattutto per le proteine in quanto vuol dire che non sono tutte ad alto valore biologico come dovrebbe essere per un alimento come la carne. I carboidrati come per tutte le carni sono pari a zero quindi l’apporto deriva unicamente dalla farina di riso e dall’amido di mais. Per quanto riguarda i grassi l’apporto corrisponde (220 grammi di coniglio apportano circa 10 grammi di lipidi) ma non vengono specificati i saturi che dovrebbero essere 4 grammi circa. </a:t>
            </a:r>
            <a:endParaRPr lang="en-U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lstStyle/>
          <a:p>
            <a:r>
              <a:rPr lang="it-IT" dirty="0" smtClean="0"/>
              <a:t>Ma quanto costano ???</a:t>
            </a:r>
            <a:endParaRPr lang="en-US" dirty="0"/>
          </a:p>
        </p:txBody>
      </p:sp>
      <p:graphicFrame>
        <p:nvGraphicFramePr>
          <p:cNvPr id="4" name="Tabella 3"/>
          <p:cNvGraphicFramePr>
            <a:graphicFrameLocks noGrp="1"/>
          </p:cNvGraphicFramePr>
          <p:nvPr/>
        </p:nvGraphicFramePr>
        <p:xfrm>
          <a:off x="1115616" y="1412776"/>
          <a:ext cx="7272808" cy="4838940"/>
        </p:xfrm>
        <a:graphic>
          <a:graphicData uri="http://schemas.openxmlformats.org/drawingml/2006/table">
            <a:tbl>
              <a:tblPr/>
              <a:tblGrid>
                <a:gridCol w="1219099">
                  <a:extLst>
                    <a:ext uri="{9D8B030D-6E8A-4147-A177-3AD203B41FA5}">
                      <a16:colId xmlns:a16="http://schemas.microsoft.com/office/drawing/2014/main" val="20000"/>
                    </a:ext>
                  </a:extLst>
                </a:gridCol>
                <a:gridCol w="1251795">
                  <a:extLst>
                    <a:ext uri="{9D8B030D-6E8A-4147-A177-3AD203B41FA5}">
                      <a16:colId xmlns:a16="http://schemas.microsoft.com/office/drawing/2014/main" val="20001"/>
                    </a:ext>
                  </a:extLst>
                </a:gridCol>
                <a:gridCol w="1233068">
                  <a:extLst>
                    <a:ext uri="{9D8B030D-6E8A-4147-A177-3AD203B41FA5}">
                      <a16:colId xmlns:a16="http://schemas.microsoft.com/office/drawing/2014/main" val="20002"/>
                    </a:ext>
                  </a:extLst>
                </a:gridCol>
                <a:gridCol w="1624630">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tblGrid>
              <a:tr h="806490">
                <a:tc>
                  <a:txBody>
                    <a:bodyPr/>
                    <a:lstStyle/>
                    <a:p>
                      <a:pPr algn="ctr" fontAlgn="b"/>
                      <a:r>
                        <a:rPr lang="en-US" sz="2800" b="1" i="1" u="none" strike="noStrike" dirty="0" err="1">
                          <a:solidFill>
                            <a:srgbClr val="000000"/>
                          </a:solidFill>
                          <a:latin typeface="Calibri"/>
                        </a:rPr>
                        <a:t>Tipo</a:t>
                      </a:r>
                      <a:endParaRPr lang="en-US" sz="2800" b="1" i="1"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1" u="none" strike="noStrike">
                          <a:solidFill>
                            <a:srgbClr val="000000"/>
                          </a:solidFill>
                          <a:latin typeface="Calibri"/>
                        </a:rPr>
                        <a:t>Grammi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2800" b="1" i="1" u="none" strike="noStrike" dirty="0" smtClean="0">
                          <a:solidFill>
                            <a:srgbClr val="000000"/>
                          </a:solidFill>
                          <a:latin typeface="Calibri"/>
                        </a:rPr>
                        <a:t>Netto</a:t>
                      </a:r>
                      <a:endParaRPr lang="en-US" sz="2800" b="1" i="1"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1" u="none" strike="noStrike" dirty="0" smtClean="0">
                          <a:solidFill>
                            <a:srgbClr val="000000"/>
                          </a:solidFill>
                          <a:latin typeface="Calibri"/>
                        </a:rPr>
                        <a:t>Euro/conf</a:t>
                      </a:r>
                      <a:endParaRPr lang="en-US" sz="2800" b="1" i="1"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1" u="none" strike="noStrike" dirty="0" smtClean="0">
                          <a:solidFill>
                            <a:srgbClr val="000000"/>
                          </a:solidFill>
                          <a:latin typeface="Calibri"/>
                        </a:rPr>
                        <a:t>Euro al </a:t>
                      </a:r>
                      <a:r>
                        <a:rPr lang="en-US" sz="2800" b="1" i="1" u="none" strike="noStrike" dirty="0">
                          <a:solidFill>
                            <a:srgbClr val="000000"/>
                          </a:solidFill>
                          <a:latin typeface="Calibri"/>
                        </a:rPr>
                        <a:t>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6490">
                <a:tc>
                  <a:txBody>
                    <a:bodyPr/>
                    <a:lstStyle/>
                    <a:p>
                      <a:pPr algn="ctr" fontAlgn="b"/>
                      <a:r>
                        <a:rPr lang="en-US" sz="2800" b="0" i="0" u="none" strike="noStrike" dirty="0" err="1">
                          <a:solidFill>
                            <a:srgbClr val="000000"/>
                          </a:solidFill>
                          <a:latin typeface="Calibri"/>
                        </a:rPr>
                        <a:t>pollo</a:t>
                      </a:r>
                      <a:endParaRPr lang="en-US" sz="2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latin typeface="Calibri"/>
                        </a:rPr>
                        <a:t>31.25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6490">
                <a:tc>
                  <a:txBody>
                    <a:bodyPr/>
                    <a:lstStyle/>
                    <a:p>
                      <a:pPr algn="ctr" fontAlgn="b"/>
                      <a:r>
                        <a:rPr lang="en-US" sz="2800" b="0" i="0" u="none" strike="noStrike">
                          <a:solidFill>
                            <a:srgbClr val="000000"/>
                          </a:solidFill>
                          <a:latin typeface="Calibri"/>
                        </a:rPr>
                        <a:t>Manzo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latin typeface="Calibri"/>
                        </a:rPr>
                        <a:t>39.06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6490">
                <a:tc>
                  <a:txBody>
                    <a:bodyPr/>
                    <a:lstStyle/>
                    <a:p>
                      <a:pPr algn="ctr" fontAlgn="b"/>
                      <a:r>
                        <a:rPr lang="en-US" sz="2800" b="0" i="0" u="none" strike="noStrike">
                          <a:solidFill>
                            <a:srgbClr val="000000"/>
                          </a:solidFill>
                          <a:latin typeface="Calibri"/>
                        </a:rPr>
                        <a:t>Orata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latin typeface="Calibri"/>
                        </a:rPr>
                        <a:t>85.94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6490">
                <a:tc>
                  <a:txBody>
                    <a:bodyPr/>
                    <a:lstStyle/>
                    <a:p>
                      <a:pPr algn="ctr" fontAlgn="b"/>
                      <a:r>
                        <a:rPr lang="en-US" sz="2800" b="0" i="0" u="none" strike="noStrike" dirty="0" err="1">
                          <a:solidFill>
                            <a:srgbClr val="000000"/>
                          </a:solidFill>
                          <a:latin typeface="Calibri"/>
                        </a:rPr>
                        <a:t>Mela</a:t>
                      </a:r>
                      <a:endParaRPr lang="en-US" sz="2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latin typeface="Calibri"/>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latin typeface="Calibri"/>
                        </a:rPr>
                        <a:t>16.47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06490">
                <a:tc>
                  <a:txBody>
                    <a:bodyPr/>
                    <a:lstStyle/>
                    <a:p>
                      <a:pPr algn="ctr" fontAlgn="b"/>
                      <a:r>
                        <a:rPr lang="en-US" sz="2400" b="0" i="0" u="sng" strike="noStrike" dirty="0" err="1">
                          <a:solidFill>
                            <a:srgbClr val="000000"/>
                          </a:solidFill>
                          <a:latin typeface="Calibri"/>
                        </a:rPr>
                        <a:t>Liofil</a:t>
                      </a:r>
                      <a:r>
                        <a:rPr lang="en-US" sz="2400" b="0" i="0" u="sng" strike="noStrike" dirty="0">
                          <a:solidFill>
                            <a:srgbClr val="000000"/>
                          </a:solidFill>
                          <a:latin typeface="Calibri"/>
                        </a:rPr>
                        <a:t> </a:t>
                      </a:r>
                      <a:r>
                        <a:rPr lang="en-US" sz="2400" b="0" i="0" u="sng" strike="noStrike" dirty="0" err="1">
                          <a:solidFill>
                            <a:srgbClr val="000000"/>
                          </a:solidFill>
                          <a:latin typeface="Calibri"/>
                        </a:rPr>
                        <a:t>Agnello</a:t>
                      </a:r>
                      <a:endParaRPr lang="en-US" sz="2400" b="0" i="0" u="sng"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sng" strike="noStrike">
                          <a:solidFill>
                            <a:srgbClr val="000000"/>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sng" strike="noStrike" dirty="0">
                          <a:solidFill>
                            <a:srgbClr val="000000"/>
                          </a:solidFill>
                          <a:latin typeface="Calibri"/>
                        </a:rPr>
                        <a:t>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sng" strike="noStrike" dirty="0">
                          <a:solidFill>
                            <a:srgbClr val="000000"/>
                          </a:solidFill>
                          <a:latin typeface="Calibri"/>
                        </a:rPr>
                        <a:t>6.35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sng" strike="noStrike" dirty="0">
                          <a:solidFill>
                            <a:srgbClr val="000000"/>
                          </a:solidFill>
                          <a:latin typeface="Calibri"/>
                        </a:rPr>
                        <a:t>249.02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lstStyle/>
          <a:p>
            <a:r>
              <a:rPr lang="it-IT" dirty="0" smtClean="0"/>
              <a:t>Certo gli OMO sono più sicuri !</a:t>
            </a:r>
            <a:endParaRPr lang="it-IT" dirty="0"/>
          </a:p>
        </p:txBody>
      </p:sp>
      <p:sp>
        <p:nvSpPr>
          <p:cNvPr id="3" name="Segnaposto contenuto 2"/>
          <p:cNvSpPr>
            <a:spLocks noGrp="1"/>
          </p:cNvSpPr>
          <p:nvPr>
            <p:ph idx="1"/>
          </p:nvPr>
        </p:nvSpPr>
        <p:spPr/>
        <p:txBody>
          <a:bodyPr>
            <a:normAutofit fontScale="70000" lnSpcReduction="20000"/>
          </a:bodyPr>
          <a:lstStyle/>
          <a:p>
            <a:r>
              <a:rPr lang="it-IT" b="1" dirty="0" smtClean="0"/>
              <a:t>– </a:t>
            </a:r>
            <a:r>
              <a:rPr lang="it-IT" dirty="0" smtClean="0"/>
              <a:t> La </a:t>
            </a:r>
            <a:r>
              <a:rPr lang="it-IT" b="1" dirty="0" smtClean="0"/>
              <a:t>Direttiva Europea 125 del 5 dicembre 2006</a:t>
            </a:r>
            <a:r>
              <a:rPr lang="it-IT" dirty="0" smtClean="0"/>
              <a:t> dice che  la percentuale minima di carne deve essere del 40%, ma non mette limiti in alto : in Italia ci MANTENIAMO AL MINIMO!</a:t>
            </a:r>
          </a:p>
          <a:p>
            <a:r>
              <a:rPr lang="it-IT" dirty="0" smtClean="0"/>
              <a:t>Il decreto legislativo n. 111 del 27/1/92 regola i «prodotti alimentari destinati a un´alimentazione particolare»,  mediante autorizzazione del Ministero della Sanità.</a:t>
            </a:r>
          </a:p>
          <a:p>
            <a:r>
              <a:rPr lang="it-IT" dirty="0" smtClean="0"/>
              <a:t>Dal quarto mese in poi il lattante ha un apparato gastrointestinale più maturo che può accettare cibi solidi, è altrettanto vero che questi cibi devono </a:t>
            </a:r>
            <a:r>
              <a:rPr lang="it-IT" b="1" dirty="0" smtClean="0"/>
              <a:t>essere proposti nella forma più digeribile possibile.</a:t>
            </a:r>
            <a:r>
              <a:rPr lang="it-IT" dirty="0" smtClean="0"/>
              <a:t> L´importante è che la carne utilizzata sia molto magra e </a:t>
            </a:r>
            <a:r>
              <a:rPr lang="it-IT" b="1" dirty="0" smtClean="0"/>
              <a:t>omogeneizzata</a:t>
            </a:r>
            <a:r>
              <a:rPr lang="it-IT" dirty="0" smtClean="0"/>
              <a:t>. La carne magra contiene un tessuto connettivo più fine che con la omogeneizzazione si frantuma in fibre piccolissime. Più piccole sono le fibre più alta è la digeribilità. Nella preparazione casalinga, la frantumazione risulta più grossolana rispetto a quella industriale.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normAutofit fontScale="90000"/>
          </a:bodyPr>
          <a:lstStyle/>
          <a:p>
            <a:r>
              <a:rPr lang="it-IT" dirty="0" smtClean="0"/>
              <a:t> ma a due mesi l’intestino del bambino è una macchina da guerra !!!</a:t>
            </a:r>
            <a:endParaRPr lang="it-IT" dirty="0"/>
          </a:p>
        </p:txBody>
      </p:sp>
      <p:pic>
        <p:nvPicPr>
          <p:cNvPr id="1026" name="Picture 2" descr="https://encrypted-tbn1.gstatic.com/images?q=tbn:ANd9GcSZrXjrVaApsTJlCz0WhzSsh36AN_9qkQmJZCQOcBkbdHw5kRqNvJ-P9PIX"/>
          <p:cNvPicPr>
            <a:picLocks noChangeAspect="1" noChangeArrowheads="1"/>
          </p:cNvPicPr>
          <p:nvPr/>
        </p:nvPicPr>
        <p:blipFill>
          <a:blip r:embed="rId2" cstate="print"/>
          <a:srcRect/>
          <a:stretch>
            <a:fillRect/>
          </a:stretch>
        </p:blipFill>
        <p:spPr bwMode="auto">
          <a:xfrm>
            <a:off x="539552" y="1844824"/>
            <a:ext cx="2466975" cy="1847851"/>
          </a:xfrm>
          <a:prstGeom prst="rect">
            <a:avLst/>
          </a:prstGeom>
          <a:noFill/>
        </p:spPr>
      </p:pic>
      <p:pic>
        <p:nvPicPr>
          <p:cNvPr id="1036" name="Picture 12" descr="Risultati immagini per hernia diafragmatica"/>
          <p:cNvPicPr>
            <a:picLocks noChangeAspect="1" noChangeArrowheads="1"/>
          </p:cNvPicPr>
          <p:nvPr/>
        </p:nvPicPr>
        <p:blipFill>
          <a:blip r:embed="rId3" cstate="print"/>
          <a:srcRect/>
          <a:stretch>
            <a:fillRect/>
          </a:stretch>
        </p:blipFill>
        <p:spPr bwMode="auto">
          <a:xfrm>
            <a:off x="4932040" y="3789040"/>
            <a:ext cx="3810000" cy="2838450"/>
          </a:xfrm>
          <a:prstGeom prst="rect">
            <a:avLst/>
          </a:prstGeom>
          <a:noFill/>
        </p:spPr>
      </p:pic>
      <p:sp>
        <p:nvSpPr>
          <p:cNvPr id="10" name="CasellaDiTesto 9"/>
          <p:cNvSpPr txBox="1"/>
          <p:nvPr/>
        </p:nvSpPr>
        <p:spPr>
          <a:xfrm>
            <a:off x="3563888" y="1844824"/>
            <a:ext cx="4896544" cy="1938992"/>
          </a:xfrm>
          <a:prstGeom prst="rect">
            <a:avLst/>
          </a:prstGeom>
          <a:noFill/>
        </p:spPr>
        <p:txBody>
          <a:bodyPr wrap="square" rtlCol="0">
            <a:spAutoFit/>
          </a:bodyPr>
          <a:lstStyle/>
          <a:p>
            <a:r>
              <a:rPr lang="it-IT" sz="2400" dirty="0" smtClean="0"/>
              <a:t>Attive tutti gli enzimi pancreatici ‘full </a:t>
            </a:r>
            <a:r>
              <a:rPr lang="it-IT" sz="2400" dirty="0" err="1" smtClean="0"/>
              <a:t>time</a:t>
            </a:r>
            <a:r>
              <a:rPr lang="it-IT" sz="2400" dirty="0" smtClean="0"/>
              <a:t>’, le idrolasi e le peptidasi del </a:t>
            </a:r>
            <a:r>
              <a:rPr lang="it-IT" sz="2400" dirty="0" err="1" smtClean="0"/>
              <a:t>Brush</a:t>
            </a:r>
            <a:r>
              <a:rPr lang="it-IT" sz="2400" dirty="0" smtClean="0"/>
              <a:t> </a:t>
            </a:r>
            <a:r>
              <a:rPr lang="it-IT" sz="2400" dirty="0" err="1" smtClean="0"/>
              <a:t>Border</a:t>
            </a:r>
            <a:r>
              <a:rPr lang="it-IT" sz="2400" dirty="0" smtClean="0"/>
              <a:t> Intestinale. Attive le Lipasi  e gli enzimi che scindono carboidrati complessi.</a:t>
            </a:r>
            <a:endParaRPr lang="it-IT" sz="2400" dirty="0"/>
          </a:p>
        </p:txBody>
      </p:sp>
      <p:sp>
        <p:nvSpPr>
          <p:cNvPr id="11" name="CasellaDiTesto 10"/>
          <p:cNvSpPr txBox="1"/>
          <p:nvPr/>
        </p:nvSpPr>
        <p:spPr>
          <a:xfrm>
            <a:off x="395536" y="4005064"/>
            <a:ext cx="3816424" cy="1938992"/>
          </a:xfrm>
          <a:prstGeom prst="rect">
            <a:avLst/>
          </a:prstGeom>
          <a:noFill/>
        </p:spPr>
        <p:txBody>
          <a:bodyPr wrap="square" rtlCol="0">
            <a:spAutoFit/>
          </a:bodyPr>
          <a:lstStyle/>
          <a:p>
            <a:r>
              <a:rPr lang="it-IT" sz="2000" dirty="0" smtClean="0"/>
              <a:t>E’ attiva la motilità esofago-gastrica che viene ‘educata’ e stimolata dal ‘BOLO’ alimentare, passando dal liquido al semisolido al solido : significato dello SVEZZAMENTO !</a:t>
            </a:r>
            <a:endParaRPr lang="it-I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normAutofit fontScale="90000"/>
          </a:bodyPr>
          <a:lstStyle/>
          <a:p>
            <a:r>
              <a:rPr lang="it-IT" dirty="0" smtClean="0"/>
              <a:t>Da dove provengono le carni, i pesci, le verdure, la frutta ?</a:t>
            </a:r>
            <a:endParaRPr lang="it-IT" dirty="0"/>
          </a:p>
        </p:txBody>
      </p:sp>
      <p:sp>
        <p:nvSpPr>
          <p:cNvPr id="3" name="Segnaposto contenuto 2"/>
          <p:cNvSpPr>
            <a:spLocks noGrp="1"/>
          </p:cNvSpPr>
          <p:nvPr>
            <p:ph idx="1"/>
          </p:nvPr>
        </p:nvSpPr>
        <p:spPr/>
        <p:txBody>
          <a:bodyPr/>
          <a:lstStyle/>
          <a:p>
            <a:r>
              <a:rPr lang="it-IT" dirty="0" err="1" smtClean="0"/>
              <a:t>Hipp*</a:t>
            </a:r>
            <a:r>
              <a:rPr lang="it-IT" dirty="0" smtClean="0"/>
              <a:t> e Mellin non dicono nulla. La Plasmon invece : la verdura proviene dall’Italia e dall’Ungheria; i cereali dall’Italia, Francia e Spagna; la frutta è di origine europea e le banane provengono dal Brasile e dall’Ecuador</a:t>
            </a:r>
          </a:p>
          <a:p>
            <a:r>
              <a:rPr lang="it-IT" dirty="0" smtClean="0"/>
              <a:t>Le Trote ?? Solo pesci d’acqua dolce ? Polacche ? Rumene ?</a:t>
            </a:r>
          </a:p>
          <a:p>
            <a:r>
              <a:rPr lang="it-IT" dirty="0" smtClean="0"/>
              <a:t>Carni ‘italiane’ (importate ?) : Coscia di Maiale </a:t>
            </a:r>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normAutofit fontScale="90000"/>
          </a:bodyPr>
          <a:lstStyle/>
          <a:p>
            <a:r>
              <a:rPr lang="it-IT" dirty="0" smtClean="0"/>
              <a:t>E l’Aria ? Le bollicine ???? Lo Champagne ?</a:t>
            </a:r>
            <a:endParaRPr lang="it-IT" dirty="0"/>
          </a:p>
        </p:txBody>
      </p:sp>
      <p:sp>
        <p:nvSpPr>
          <p:cNvPr id="3" name="Segnaposto contenuto 2"/>
          <p:cNvSpPr>
            <a:spLocks noGrp="1"/>
          </p:cNvSpPr>
          <p:nvPr>
            <p:ph idx="1"/>
          </p:nvPr>
        </p:nvSpPr>
        <p:spPr/>
        <p:txBody>
          <a:bodyPr>
            <a:normAutofit lnSpcReduction="10000"/>
          </a:bodyPr>
          <a:lstStyle/>
          <a:p>
            <a:r>
              <a:rPr lang="it-IT" b="1" dirty="0" smtClean="0"/>
              <a:t>una delle ragioni che spinge a comprare gli omogeneizzati</a:t>
            </a:r>
            <a:r>
              <a:rPr lang="it-IT" dirty="0" smtClean="0"/>
              <a:t> (invece di prepararli a casa) </a:t>
            </a:r>
            <a:r>
              <a:rPr lang="it-IT" b="1" dirty="0" smtClean="0"/>
              <a:t>è perché questi non contengono aria</a:t>
            </a:r>
            <a:r>
              <a:rPr lang="it-IT" dirty="0" smtClean="0"/>
              <a:t>.</a:t>
            </a:r>
          </a:p>
          <a:p>
            <a:r>
              <a:rPr lang="it-IT" dirty="0" smtClean="0"/>
              <a:t> Mi sono spesso chiesto quale problema potrebbe creare in un bambino di 4-6 mesi la presenza di piccole bolle d’aria nel cibo considerando anche che di solito il “baby </a:t>
            </a:r>
            <a:r>
              <a:rPr lang="it-IT" dirty="0" err="1" smtClean="0"/>
              <a:t>food</a:t>
            </a:r>
            <a:r>
              <a:rPr lang="it-IT" dirty="0" smtClean="0"/>
              <a:t>” viene sciolto in un liquido caldo, per cui l’aria presente scompare naturalmente</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a:lstStyle/>
          <a:p>
            <a:r>
              <a:rPr lang="it-IT" dirty="0" smtClean="0"/>
              <a:t>Ed i .. Contaminanti ?</a:t>
            </a:r>
            <a:endParaRPr lang="it-IT" dirty="0"/>
          </a:p>
        </p:txBody>
      </p:sp>
      <p:sp>
        <p:nvSpPr>
          <p:cNvPr id="3" name="Segnaposto contenuto 2"/>
          <p:cNvSpPr>
            <a:spLocks noGrp="1"/>
          </p:cNvSpPr>
          <p:nvPr>
            <p:ph idx="1"/>
          </p:nvPr>
        </p:nvSpPr>
        <p:spPr/>
        <p:txBody>
          <a:bodyPr>
            <a:normAutofit fontScale="55000" lnSpcReduction="20000"/>
          </a:bodyPr>
          <a:lstStyle/>
          <a:p>
            <a:r>
              <a:rPr lang="en-US" u="sng" dirty="0" smtClean="0">
                <a:hlinkClick r:id="rId2" tooltip="Journal of chromatography. A."/>
              </a:rPr>
              <a:t>J </a:t>
            </a:r>
            <a:r>
              <a:rPr lang="en-US" u="sng" dirty="0" err="1" smtClean="0">
                <a:hlinkClick r:id="rId2" tooltip="Journal of chromatography. A."/>
              </a:rPr>
              <a:t>Chromatogr</a:t>
            </a:r>
            <a:r>
              <a:rPr lang="en-US" u="sng" dirty="0" smtClean="0">
                <a:hlinkClick r:id="rId2" tooltip="Journal of chromatography. A."/>
              </a:rPr>
              <a:t> A.</a:t>
            </a:r>
            <a:r>
              <a:rPr lang="en-US" dirty="0" smtClean="0"/>
              <a:t> 2012 Oct 12;1259:221-6. </a:t>
            </a:r>
            <a:r>
              <a:rPr lang="en-US" dirty="0" err="1" smtClean="0"/>
              <a:t>doi</a:t>
            </a:r>
            <a:r>
              <a:rPr lang="en-US" dirty="0" smtClean="0"/>
              <a:t>: 10.1016/j.chroma.2012.03.096. </a:t>
            </a:r>
            <a:r>
              <a:rPr lang="it-IT" dirty="0" err="1" smtClean="0"/>
              <a:t>Epub</a:t>
            </a:r>
            <a:r>
              <a:rPr lang="it-IT" dirty="0" smtClean="0"/>
              <a:t> 2012 </a:t>
            </a:r>
            <a:r>
              <a:rPr lang="it-IT" dirty="0" err="1" smtClean="0"/>
              <a:t>Apr</a:t>
            </a:r>
            <a:r>
              <a:rPr lang="it-IT" dirty="0" smtClean="0"/>
              <a:t> 6. OLI MINERALI NEI VASETTI</a:t>
            </a:r>
          </a:p>
          <a:p>
            <a:r>
              <a:rPr lang="en-US" b="1" dirty="0" smtClean="0"/>
              <a:t>Determination of saturated-hydrocarbon contamination in baby foods by using on-line liquid-gas chromatography and off-line liquid chromatography-comprehensive gas chromatography combined with mass spectrometry.</a:t>
            </a:r>
            <a:endParaRPr lang="it-IT" b="1" dirty="0" smtClean="0"/>
          </a:p>
          <a:p>
            <a:r>
              <a:rPr lang="en-US" u="sng" dirty="0" smtClean="0">
                <a:hlinkClick r:id="rId3" tooltip="Journal of AOAC International."/>
              </a:rPr>
              <a:t>J AOAC Int.</a:t>
            </a:r>
            <a:r>
              <a:rPr lang="en-US" dirty="0" smtClean="0"/>
              <a:t> 2006 Mar-Apr;89(2):441-6.</a:t>
            </a:r>
            <a:endParaRPr lang="it-IT" dirty="0" smtClean="0"/>
          </a:p>
          <a:p>
            <a:r>
              <a:rPr lang="en-US" b="1" dirty="0" smtClean="0"/>
              <a:t>Sterol oxidation in meat- and fish-based homogenized baby foods containing vegetable oils.  </a:t>
            </a:r>
            <a:r>
              <a:rPr lang="en-US" dirty="0" smtClean="0"/>
              <a:t>STEROLI OSSIDATI : COLESTANERIOLO</a:t>
            </a:r>
          </a:p>
          <a:p>
            <a:r>
              <a:rPr lang="it-IT" dirty="0" smtClean="0"/>
              <a:t>Ma l’allarme maggiore è quello dell’EFSA sul Furano, “</a:t>
            </a:r>
            <a:r>
              <a:rPr lang="it-IT" b="1" dirty="0" smtClean="0"/>
              <a:t>composto organico che si forma nel corso di trattamenti termici degli alimenti e che si è rivelato cancerogeno in studi di laboratorio compiuti su animali.”</a:t>
            </a:r>
            <a:r>
              <a:rPr lang="it-IT" dirty="0" smtClean="0"/>
              <a:t> L’aspetto allarmante dell’ultimo bollettino del 2011 (</a:t>
            </a:r>
            <a:r>
              <a:rPr lang="it-IT" dirty="0" smtClean="0">
                <a:hlinkClick r:id="rId4"/>
              </a:rPr>
              <a:t>leggi il bollettino</a:t>
            </a:r>
            <a:r>
              <a:rPr lang="it-IT" dirty="0" smtClean="0"/>
              <a:t>) è che ” </a:t>
            </a:r>
            <a:r>
              <a:rPr lang="it-IT" b="1" dirty="0" smtClean="0"/>
              <a:t>I risultati analitici, evidenziano che l’esposizione al furano è più elevata negli adulti e nei bambini piccoli: i principali apporti sono registrati rispettivamente nel caffè e in alimenti per l’infanzia in vasetti</a:t>
            </a:r>
          </a:p>
          <a:p>
            <a:r>
              <a:rPr lang="en-US" u="sng" dirty="0" smtClean="0">
                <a:hlinkClick r:id="rId5" tooltip="Food additives and contaminants."/>
              </a:rPr>
              <a:t>Food </a:t>
            </a:r>
            <a:r>
              <a:rPr lang="en-US" u="sng" dirty="0" err="1" smtClean="0">
                <a:hlinkClick r:id="rId5" tooltip="Food additives and contaminants."/>
              </a:rPr>
              <a:t>Addit</a:t>
            </a:r>
            <a:r>
              <a:rPr lang="en-US" u="sng" dirty="0" smtClean="0">
                <a:hlinkClick r:id="rId5" tooltip="Food additives and contaminants."/>
              </a:rPr>
              <a:t> </a:t>
            </a:r>
            <a:r>
              <a:rPr lang="en-US" u="sng" dirty="0" err="1" smtClean="0">
                <a:hlinkClick r:id="rId5" tooltip="Food additives and contaminants."/>
              </a:rPr>
              <a:t>Contam</a:t>
            </a:r>
            <a:r>
              <a:rPr lang="en-US" u="sng" dirty="0" smtClean="0">
                <a:hlinkClick r:id="rId5" tooltip="Food additives and contaminants."/>
              </a:rPr>
              <a:t>.</a:t>
            </a:r>
            <a:r>
              <a:rPr lang="en-US" dirty="0" smtClean="0"/>
              <a:t> 2003 Nov;20(11):1087-96.</a:t>
            </a:r>
          </a:p>
          <a:p>
            <a:r>
              <a:rPr lang="en-US" b="1" dirty="0" smtClean="0"/>
              <a:t>European survey of contamination of homogenized baby food by </a:t>
            </a:r>
            <a:r>
              <a:rPr lang="en-US" b="1" dirty="0" err="1" smtClean="0"/>
              <a:t>epoxidized</a:t>
            </a:r>
            <a:r>
              <a:rPr lang="en-US" b="1" dirty="0" smtClean="0"/>
              <a:t> soybean oil migration from plasticized PVC gaskets. : </a:t>
            </a:r>
            <a:r>
              <a:rPr lang="en-US" b="1" u="sng" dirty="0" smtClean="0"/>
              <a:t>15% </a:t>
            </a:r>
            <a:r>
              <a:rPr lang="en-US" b="1" u="sng" dirty="0" err="1" smtClean="0"/>
              <a:t>contaminati</a:t>
            </a:r>
            <a:endParaRPr lang="en-US" b="1" u="sng" dirty="0" smtClean="0"/>
          </a:p>
          <a:p>
            <a:endParaRPr lang="it-IT" b="1" dirty="0" smtClean="0"/>
          </a:p>
          <a:p>
            <a:endParaRPr lang="it-IT" b="1" dirty="0" smtClean="0"/>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87824" y="274638"/>
            <a:ext cx="5698976" cy="706090"/>
          </a:xfrm>
        </p:spPr>
        <p:txBody>
          <a:bodyPr>
            <a:normAutofit/>
          </a:bodyPr>
          <a:lstStyle/>
          <a:p>
            <a:r>
              <a:rPr lang="it-IT" sz="2000" dirty="0" smtClean="0"/>
              <a:t>MA .. </a:t>
            </a:r>
            <a:r>
              <a:rPr lang="it-IT" sz="2000" dirty="0" err="1" smtClean="0"/>
              <a:t>CI</a:t>
            </a:r>
            <a:r>
              <a:rPr lang="it-IT" sz="2000" dirty="0" smtClean="0"/>
              <a:t> VOGLIAMO DIVERTIRE ?</a:t>
            </a:r>
            <a:br>
              <a:rPr lang="it-IT" sz="2000" dirty="0" smtClean="0"/>
            </a:br>
            <a:r>
              <a:rPr lang="it-IT" sz="2000" dirty="0" smtClean="0"/>
              <a:t>Un bel merluzzetto : ne facciamo 6 vasetti !!!</a:t>
            </a:r>
            <a:endParaRPr lang="en-US" sz="2000" dirty="0"/>
          </a:p>
        </p:txBody>
      </p:sp>
      <p:sp>
        <p:nvSpPr>
          <p:cNvPr id="3" name="Segnaposto contenuto 2"/>
          <p:cNvSpPr>
            <a:spLocks noGrp="1"/>
          </p:cNvSpPr>
          <p:nvPr>
            <p:ph idx="1"/>
          </p:nvPr>
        </p:nvSpPr>
        <p:spPr>
          <a:xfrm>
            <a:off x="179512" y="476672"/>
            <a:ext cx="2664296" cy="3312368"/>
          </a:xfrm>
        </p:spPr>
        <p:txBody>
          <a:bodyPr>
            <a:normAutofit lnSpcReduction="10000"/>
          </a:bodyPr>
          <a:lstStyle/>
          <a:p>
            <a:pPr>
              <a:buNone/>
            </a:pPr>
            <a:r>
              <a:rPr lang="it-IT" sz="2800" b="1" dirty="0" smtClean="0"/>
              <a:t>per 6 vasetti </a:t>
            </a:r>
            <a:r>
              <a:rPr lang="it-IT" sz="2800" dirty="0" smtClean="0"/>
              <a:t/>
            </a:r>
            <a:br>
              <a:rPr lang="it-IT" sz="2800" dirty="0" smtClean="0"/>
            </a:br>
            <a:r>
              <a:rPr lang="it-IT" sz="2800" dirty="0" smtClean="0"/>
              <a:t>800g merluzzo</a:t>
            </a:r>
          </a:p>
          <a:p>
            <a:pPr>
              <a:buNone/>
            </a:pPr>
            <a:r>
              <a:rPr lang="it-IT" sz="2800" dirty="0" smtClean="0"/>
              <a:t>1 </a:t>
            </a:r>
            <a:r>
              <a:rPr lang="it-IT" sz="2800" dirty="0" err="1" smtClean="0"/>
              <a:t>carotina</a:t>
            </a:r>
            <a:r>
              <a:rPr lang="it-IT" sz="2800" dirty="0" smtClean="0"/>
              <a:t> </a:t>
            </a:r>
          </a:p>
          <a:p>
            <a:pPr>
              <a:buNone/>
            </a:pPr>
            <a:r>
              <a:rPr lang="it-IT" sz="2800" dirty="0" smtClean="0"/>
              <a:t>1 costa di sedano </a:t>
            </a:r>
          </a:p>
          <a:p>
            <a:pPr>
              <a:buNone/>
            </a:pPr>
            <a:r>
              <a:rPr lang="it-IT" sz="2800" dirty="0" smtClean="0"/>
              <a:t>1 ciuffetto di prezzemolo</a:t>
            </a:r>
          </a:p>
          <a:p>
            <a:endParaRPr lang="en-US" dirty="0"/>
          </a:p>
        </p:txBody>
      </p:sp>
      <p:pic>
        <p:nvPicPr>
          <p:cNvPr id="1026" name="Picture 2" descr="http://4.bp.blogspot.com/-KcpZ5E85Z5M/TrVMl61CSwI/AAAAAAAAJ6U/-17FwWofFbQ/s400/merluzzo.png"/>
          <p:cNvPicPr>
            <a:picLocks noChangeAspect="1" noChangeArrowheads="1"/>
          </p:cNvPicPr>
          <p:nvPr/>
        </p:nvPicPr>
        <p:blipFill>
          <a:blip r:embed="rId2" cstate="print"/>
          <a:srcRect/>
          <a:stretch>
            <a:fillRect/>
          </a:stretch>
        </p:blipFill>
        <p:spPr bwMode="auto">
          <a:xfrm>
            <a:off x="4788024" y="1124744"/>
            <a:ext cx="3810000" cy="2505075"/>
          </a:xfrm>
          <a:prstGeom prst="rect">
            <a:avLst/>
          </a:prstGeom>
          <a:noFill/>
        </p:spPr>
      </p:pic>
      <p:pic>
        <p:nvPicPr>
          <p:cNvPr id="1028" name="Picture 4" descr="http://3.bp.blogspot.com/-Gsk5qlKOdWo/TrVK7J8NtvI/AAAAAAAAJ6I/kfJFJY_LDMY/s1600/omogeneizzato+merluzzo+1.png"/>
          <p:cNvPicPr>
            <a:picLocks noChangeAspect="1" noChangeArrowheads="1"/>
          </p:cNvPicPr>
          <p:nvPr/>
        </p:nvPicPr>
        <p:blipFill>
          <a:blip r:embed="rId3" cstate="print"/>
          <a:srcRect/>
          <a:stretch>
            <a:fillRect/>
          </a:stretch>
        </p:blipFill>
        <p:spPr bwMode="auto">
          <a:xfrm>
            <a:off x="0" y="3933056"/>
            <a:ext cx="2333029" cy="2924944"/>
          </a:xfrm>
          <a:prstGeom prst="rect">
            <a:avLst/>
          </a:prstGeom>
          <a:noFill/>
        </p:spPr>
      </p:pic>
      <p:pic>
        <p:nvPicPr>
          <p:cNvPr id="1030" name="Picture 6" descr="http://3.bp.blogspot.com/-6FJyQpIAvdg/TrVRgzFIW2I/AAAAAAAAJ6g/-bMFXpIZLy4/s640/omogeneizzato+merluzzo+preparaz.png"/>
          <p:cNvPicPr>
            <a:picLocks noChangeAspect="1" noChangeArrowheads="1"/>
          </p:cNvPicPr>
          <p:nvPr/>
        </p:nvPicPr>
        <p:blipFill>
          <a:blip r:embed="rId4" cstate="print"/>
          <a:srcRect/>
          <a:stretch>
            <a:fillRect/>
          </a:stretch>
        </p:blipFill>
        <p:spPr bwMode="auto">
          <a:xfrm>
            <a:off x="2771800" y="4149080"/>
            <a:ext cx="6096000" cy="2286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brucio.com/images/writing/gut_spigot_copy.jpg"/>
          <p:cNvPicPr>
            <a:picLocks noChangeAspect="1" noChangeArrowheads="1"/>
          </p:cNvPicPr>
          <p:nvPr/>
        </p:nvPicPr>
        <p:blipFill>
          <a:blip r:embed="rId2" cstate="print"/>
          <a:srcRect/>
          <a:stretch>
            <a:fillRect/>
          </a:stretch>
        </p:blipFill>
        <p:spPr bwMode="auto">
          <a:xfrm>
            <a:off x="357188" y="2286000"/>
            <a:ext cx="3571875" cy="3571875"/>
          </a:xfrm>
          <a:prstGeom prst="rect">
            <a:avLst/>
          </a:prstGeom>
          <a:noFill/>
          <a:ln w="9525">
            <a:noFill/>
            <a:miter lim="800000"/>
            <a:headEnd/>
            <a:tailEnd/>
          </a:ln>
        </p:spPr>
      </p:pic>
      <p:sp>
        <p:nvSpPr>
          <p:cNvPr id="12292" name="Titolo 3"/>
          <p:cNvSpPr>
            <a:spLocks noGrp="1"/>
          </p:cNvSpPr>
          <p:nvPr>
            <p:ph type="title"/>
          </p:nvPr>
        </p:nvSpPr>
        <p:spPr>
          <a:solidFill>
            <a:srgbClr val="FFC000"/>
          </a:solidFill>
        </p:spPr>
        <p:txBody>
          <a:bodyPr/>
          <a:lstStyle/>
          <a:p>
            <a:r>
              <a:rPr lang="it-IT" sz="2800" dirty="0" smtClean="0"/>
              <a:t>Ma il GUT non è solo un sistema di riciclo di energia !</a:t>
            </a:r>
          </a:p>
        </p:txBody>
      </p:sp>
      <p:sp>
        <p:nvSpPr>
          <p:cNvPr id="5" name="CasellaDiTesto 4"/>
          <p:cNvSpPr txBox="1"/>
          <p:nvPr/>
        </p:nvSpPr>
        <p:spPr>
          <a:xfrm>
            <a:off x="4355976" y="2204864"/>
            <a:ext cx="3816424" cy="1754326"/>
          </a:xfrm>
          <a:prstGeom prst="rect">
            <a:avLst/>
          </a:prstGeom>
          <a:noFill/>
        </p:spPr>
        <p:txBody>
          <a:bodyPr wrap="square" rtlCol="0">
            <a:spAutoFit/>
          </a:bodyPr>
          <a:lstStyle/>
          <a:p>
            <a:r>
              <a:rPr lang="it-IT" dirty="0" smtClean="0"/>
              <a:t>Il lattante ha BISOGNO del bolo alimentare semisolido per SVEZZARSI !!! Deve sentire massa, consistenza, sapori, freschezze, piacere per sviluppare le cruciali capacità di gestione di alimenti diversi dal latte !</a:t>
            </a:r>
            <a:endParaRPr lang="en-US" dirty="0"/>
          </a:p>
        </p:txBody>
      </p:sp>
      <p:sp>
        <p:nvSpPr>
          <p:cNvPr id="6" name="CasellaDiTesto 5"/>
          <p:cNvSpPr txBox="1"/>
          <p:nvPr/>
        </p:nvSpPr>
        <p:spPr>
          <a:xfrm>
            <a:off x="4283968" y="4653136"/>
            <a:ext cx="3960440" cy="1200329"/>
          </a:xfrm>
          <a:prstGeom prst="rect">
            <a:avLst/>
          </a:prstGeom>
          <a:noFill/>
        </p:spPr>
        <p:txBody>
          <a:bodyPr wrap="square" rtlCol="0">
            <a:spAutoFit/>
          </a:bodyPr>
          <a:lstStyle/>
          <a:p>
            <a:r>
              <a:rPr lang="it-IT" dirty="0" smtClean="0"/>
              <a:t>Trasformare alimenti naturali in una </a:t>
            </a:r>
            <a:r>
              <a:rPr lang="it-IT" dirty="0" err="1" smtClean="0"/>
              <a:t>pappetta</a:t>
            </a:r>
            <a:r>
              <a:rPr lang="it-IT" dirty="0" smtClean="0"/>
              <a:t> informe è un grave inganno alla nobile funzione gastrointestinale e cognitiva del bambino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in)">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410"/>
                                        </p:tgtEl>
                                        <p:attrNameLst>
                                          <p:attrName>style.visibility</p:attrName>
                                        </p:attrNameLst>
                                      </p:cBhvr>
                                      <p:to>
                                        <p:strVal val="visible"/>
                                      </p:to>
                                    </p:set>
                                    <p:anim calcmode="lin" valueType="num">
                                      <p:cBhvr additive="base">
                                        <p:cTn id="22" dur="500" fill="hold"/>
                                        <p:tgtEl>
                                          <p:spTgt spid="17410"/>
                                        </p:tgtEl>
                                        <p:attrNameLst>
                                          <p:attrName>ppt_x</p:attrName>
                                        </p:attrNameLst>
                                      </p:cBhvr>
                                      <p:tavLst>
                                        <p:tav tm="0">
                                          <p:val>
                                            <p:strVal val="#ppt_x"/>
                                          </p:val>
                                        </p:tav>
                                        <p:tav tm="100000">
                                          <p:val>
                                            <p:strVal val="#ppt_x"/>
                                          </p:val>
                                        </p:tav>
                                      </p:tavLst>
                                    </p:anim>
                                    <p:anim calcmode="lin" valueType="num">
                                      <p:cBhvr additive="base">
                                        <p:cTn id="23"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457200" y="274638"/>
            <a:ext cx="8229600" cy="511175"/>
          </a:xfrm>
          <a:solidFill>
            <a:srgbClr val="FF0000"/>
          </a:solidFill>
        </p:spPr>
        <p:txBody>
          <a:bodyPr/>
          <a:lstStyle/>
          <a:p>
            <a:pPr eaLnBrk="1" hangingPunct="1"/>
            <a:r>
              <a:rPr lang="it-IT" sz="2400" smtClean="0"/>
              <a:t>Un complesso sistema Sensitivo nel GUT umano</a:t>
            </a:r>
          </a:p>
        </p:txBody>
      </p:sp>
      <p:pic>
        <p:nvPicPr>
          <p:cNvPr id="13315" name="Picture 2" descr="http://gut.bmj.com/content/59/01/126/F1.large.jpg"/>
          <p:cNvPicPr>
            <a:picLocks noChangeAspect="1" noChangeArrowheads="1"/>
          </p:cNvPicPr>
          <p:nvPr/>
        </p:nvPicPr>
        <p:blipFill>
          <a:blip r:embed="rId2" cstate="print"/>
          <a:srcRect/>
          <a:stretch>
            <a:fillRect/>
          </a:stretch>
        </p:blipFill>
        <p:spPr bwMode="auto">
          <a:xfrm>
            <a:off x="1000125" y="893763"/>
            <a:ext cx="7072313" cy="5964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solidFill>
            <a:srgbClr val="92D050"/>
          </a:solidFill>
        </p:spPr>
        <p:txBody>
          <a:bodyPr>
            <a:normAutofit fontScale="90000"/>
          </a:bodyPr>
          <a:lstStyle/>
          <a:p>
            <a:r>
              <a:rPr lang="it-IT" dirty="0" smtClean="0"/>
              <a:t>Il Seno Materno è un trasmettitore di sapori !</a:t>
            </a:r>
            <a:endParaRPr lang="it-IT" dirty="0"/>
          </a:p>
        </p:txBody>
      </p:sp>
      <p:pic>
        <p:nvPicPr>
          <p:cNvPr id="39938" name="Picture 2" descr="Risultati immagini per allattamento al seno"/>
          <p:cNvPicPr>
            <a:picLocks noChangeAspect="1" noChangeArrowheads="1"/>
          </p:cNvPicPr>
          <p:nvPr/>
        </p:nvPicPr>
        <p:blipFill>
          <a:blip r:embed="rId2" cstate="print"/>
          <a:srcRect/>
          <a:stretch>
            <a:fillRect/>
          </a:stretch>
        </p:blipFill>
        <p:spPr bwMode="auto">
          <a:xfrm>
            <a:off x="5940152" y="1412776"/>
            <a:ext cx="3203848" cy="2135899"/>
          </a:xfrm>
          <a:prstGeom prst="rect">
            <a:avLst/>
          </a:prstGeom>
          <a:noFill/>
        </p:spPr>
      </p:pic>
      <p:sp>
        <p:nvSpPr>
          <p:cNvPr id="6" name="CasellaDiTesto 5"/>
          <p:cNvSpPr txBox="1"/>
          <p:nvPr/>
        </p:nvSpPr>
        <p:spPr>
          <a:xfrm>
            <a:off x="755576" y="1412776"/>
            <a:ext cx="4032448" cy="2308324"/>
          </a:xfrm>
          <a:prstGeom prst="rect">
            <a:avLst/>
          </a:prstGeom>
          <a:solidFill>
            <a:srgbClr val="FFFF00"/>
          </a:solidFill>
        </p:spPr>
        <p:txBody>
          <a:bodyPr wrap="square" rtlCol="0">
            <a:spAutoFit/>
          </a:bodyPr>
          <a:lstStyle/>
          <a:p>
            <a:r>
              <a:rPr lang="it-IT" sz="2400" dirty="0" smtClean="0"/>
              <a:t>Molti ‘sapori’ sono trasmessi col latte materno: hanno studiato</a:t>
            </a:r>
          </a:p>
          <a:p>
            <a:pPr>
              <a:buFontTx/>
              <a:buChar char="-"/>
            </a:pPr>
            <a:r>
              <a:rPr lang="it-IT" sz="2400" dirty="0" smtClean="0"/>
              <a:t> Aglio, carote, cipolle, broccoli</a:t>
            </a:r>
          </a:p>
          <a:p>
            <a:pPr>
              <a:buFontTx/>
              <a:buChar char="-"/>
            </a:pPr>
            <a:r>
              <a:rPr lang="it-IT" sz="2400" dirty="0" smtClean="0"/>
              <a:t> Menta, vainiglia, anice</a:t>
            </a:r>
          </a:p>
          <a:p>
            <a:pPr>
              <a:buFontTx/>
              <a:buChar char="-"/>
            </a:pPr>
            <a:r>
              <a:rPr lang="it-IT" sz="2400" dirty="0" smtClean="0"/>
              <a:t>Formaggi di varie tipologie</a:t>
            </a:r>
            <a:endParaRPr lang="it-IT" dirty="0"/>
          </a:p>
        </p:txBody>
      </p:sp>
      <p:pic>
        <p:nvPicPr>
          <p:cNvPr id="39940" name="Picture 4" descr="Risultati immagini per agnello che succhia"/>
          <p:cNvPicPr>
            <a:picLocks noChangeAspect="1" noChangeArrowheads="1"/>
          </p:cNvPicPr>
          <p:nvPr/>
        </p:nvPicPr>
        <p:blipFill>
          <a:blip r:embed="rId3" cstate="print"/>
          <a:srcRect/>
          <a:stretch>
            <a:fillRect/>
          </a:stretch>
        </p:blipFill>
        <p:spPr bwMode="auto">
          <a:xfrm>
            <a:off x="395536" y="4005064"/>
            <a:ext cx="3488607" cy="2316089"/>
          </a:xfrm>
          <a:prstGeom prst="rect">
            <a:avLst/>
          </a:prstGeom>
          <a:noFill/>
        </p:spPr>
      </p:pic>
      <p:sp>
        <p:nvSpPr>
          <p:cNvPr id="8" name="CasellaDiTesto 7"/>
          <p:cNvSpPr txBox="1"/>
          <p:nvPr/>
        </p:nvSpPr>
        <p:spPr>
          <a:xfrm>
            <a:off x="4067944" y="4149080"/>
            <a:ext cx="4824536" cy="2308324"/>
          </a:xfrm>
          <a:prstGeom prst="rect">
            <a:avLst/>
          </a:prstGeom>
          <a:solidFill>
            <a:srgbClr val="FFC000"/>
          </a:solidFill>
        </p:spPr>
        <p:txBody>
          <a:bodyPr wrap="square" rtlCol="0">
            <a:spAutoFit/>
          </a:bodyPr>
          <a:lstStyle/>
          <a:p>
            <a:r>
              <a:rPr lang="it-IT" sz="2400" dirty="0" smtClean="0"/>
              <a:t>In tutti i Mammiferi il neonato apprende progressivamente il sapore dei cibi, che mangerà allo svezzamento, attraverso il training fornito dal latte materno, modulato dalle scelte alimentari della madre</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FF00"/>
          </a:solidFill>
        </p:spPr>
        <p:txBody>
          <a:bodyPr rtlCol="0">
            <a:normAutofit fontScale="90000"/>
          </a:bodyPr>
          <a:lstStyle/>
          <a:p>
            <a:pPr eaLnBrk="1" fontAlgn="auto" hangingPunct="1">
              <a:spcAft>
                <a:spcPts val="0"/>
              </a:spcAft>
              <a:defRPr/>
            </a:pPr>
            <a:r>
              <a:rPr lang="it-IT" dirty="0" smtClean="0"/>
              <a:t>E = Erbe Aromatiche : che ci danno ?</a:t>
            </a:r>
            <a:endParaRPr lang="it-IT" dirty="0"/>
          </a:p>
        </p:txBody>
      </p:sp>
      <p:pic>
        <p:nvPicPr>
          <p:cNvPr id="31747" name="Picture 4" descr="http://it.geniuscook.com/wp-content/uploads/2009/09/for-sal-pom.jpg"/>
          <p:cNvPicPr>
            <a:picLocks noChangeAspect="1" noChangeArrowheads="1"/>
          </p:cNvPicPr>
          <p:nvPr/>
        </p:nvPicPr>
        <p:blipFill>
          <a:blip r:embed="rId2" cstate="print"/>
          <a:srcRect/>
          <a:stretch>
            <a:fillRect/>
          </a:stretch>
        </p:blipFill>
        <p:spPr bwMode="auto">
          <a:xfrm>
            <a:off x="285750" y="2214563"/>
            <a:ext cx="4286250" cy="3400425"/>
          </a:xfrm>
          <a:prstGeom prst="rect">
            <a:avLst/>
          </a:prstGeom>
          <a:noFill/>
          <a:ln w="9525">
            <a:noFill/>
            <a:miter lim="800000"/>
            <a:headEnd/>
            <a:tailEnd/>
          </a:ln>
        </p:spPr>
      </p:pic>
      <p:pic>
        <p:nvPicPr>
          <p:cNvPr id="5" name="Picture 4" descr="http://t0.gstatic.com/images?q=tbn:VoJY6nCuCcd2AM:http://www.alberghiera.it/img/news_immagini/4220093792705_timo.jpg">
            <a:hlinkClick r:id="rId3"/>
          </p:cNvPr>
          <p:cNvPicPr>
            <a:picLocks noChangeAspect="1" noChangeArrowheads="1"/>
          </p:cNvPicPr>
          <p:nvPr/>
        </p:nvPicPr>
        <p:blipFill>
          <a:blip r:embed="rId4" cstate="print"/>
          <a:srcRect/>
          <a:stretch>
            <a:fillRect/>
          </a:stretch>
        </p:blipFill>
        <p:spPr bwMode="auto">
          <a:xfrm>
            <a:off x="5143500" y="4071938"/>
            <a:ext cx="1657350" cy="1246187"/>
          </a:xfrm>
          <a:prstGeom prst="rect">
            <a:avLst/>
          </a:prstGeom>
          <a:noFill/>
          <a:ln w="9525">
            <a:noFill/>
            <a:miter lim="800000"/>
            <a:headEnd/>
            <a:tailEnd/>
          </a:ln>
        </p:spPr>
      </p:pic>
      <p:sp>
        <p:nvSpPr>
          <p:cNvPr id="6" name="CasellaDiTesto 5"/>
          <p:cNvSpPr txBox="1">
            <a:spLocks noChangeArrowheads="1"/>
          </p:cNvSpPr>
          <p:nvPr/>
        </p:nvSpPr>
        <p:spPr bwMode="auto">
          <a:xfrm>
            <a:off x="5072063" y="2286000"/>
            <a:ext cx="2857500" cy="646113"/>
          </a:xfrm>
          <a:prstGeom prst="rect">
            <a:avLst/>
          </a:prstGeom>
          <a:solidFill>
            <a:srgbClr val="FF0000"/>
          </a:solidFill>
          <a:ln w="9525">
            <a:noFill/>
            <a:miter lim="800000"/>
            <a:headEnd/>
            <a:tailEnd/>
          </a:ln>
        </p:spPr>
        <p:txBody>
          <a:bodyPr>
            <a:spAutoFit/>
          </a:bodyPr>
          <a:lstStyle/>
          <a:p>
            <a:pPr algn="ctr"/>
            <a:r>
              <a:rPr lang="it-IT">
                <a:latin typeface="Calibri" pitchFamily="34" charset="0"/>
              </a:rPr>
              <a:t>Che ci  danno Basilico ed Origano ?</a:t>
            </a:r>
          </a:p>
        </p:txBody>
      </p:sp>
      <p:pic>
        <p:nvPicPr>
          <p:cNvPr id="7" name="Picture 2" descr="http://t0.gstatic.com/images?q=tbn:PJGI2joUWOXXuM:http://blog.leiweb.it/marinaterragni/files/2008/11/basilico.jpg">
            <a:hlinkClick r:id="rId5"/>
          </p:cNvPr>
          <p:cNvPicPr>
            <a:picLocks noChangeAspect="1" noChangeArrowheads="1"/>
          </p:cNvPicPr>
          <p:nvPr/>
        </p:nvPicPr>
        <p:blipFill>
          <a:blip r:embed="rId6" cstate="print"/>
          <a:srcRect/>
          <a:stretch>
            <a:fillRect/>
          </a:stretch>
        </p:blipFill>
        <p:spPr bwMode="auto">
          <a:xfrm>
            <a:off x="6858000" y="4000500"/>
            <a:ext cx="1714500" cy="1289050"/>
          </a:xfrm>
          <a:prstGeom prst="rect">
            <a:avLst/>
          </a:prstGeom>
          <a:noFill/>
          <a:ln w="9525">
            <a:noFill/>
            <a:miter lim="800000"/>
            <a:headEnd/>
            <a:tailEnd/>
          </a:ln>
        </p:spPr>
      </p:pic>
    </p:spTree>
    <p:extLst>
      <p:ext uri="{BB962C8B-B14F-4D97-AF65-F5344CB8AC3E}">
        <p14:creationId xmlns:p14="http://schemas.microsoft.com/office/powerpoint/2010/main" val="400944201"/>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UT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765175"/>
            <a:ext cx="522605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AutoShape 6"/>
          <p:cNvSpPr>
            <a:spLocks noChangeArrowheads="1"/>
          </p:cNvSpPr>
          <p:nvPr/>
        </p:nvSpPr>
        <p:spPr bwMode="auto">
          <a:xfrm>
            <a:off x="976313" y="117475"/>
            <a:ext cx="6507162" cy="661988"/>
          </a:xfrm>
          <a:prstGeom prst="horizontalScroll">
            <a:avLst>
              <a:gd name="adj" fmla="val 12500"/>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it-IT" sz="2800">
                <a:latin typeface="Lucida Handwriting" panose="03010101010101010101" pitchFamily="66" charset="0"/>
              </a:rPr>
              <a:t>Elogio della Capa d’aglio</a:t>
            </a:r>
          </a:p>
        </p:txBody>
      </p:sp>
    </p:spTree>
    <p:extLst>
      <p:ext uri="{BB962C8B-B14F-4D97-AF65-F5344CB8AC3E}">
        <p14:creationId xmlns:p14="http://schemas.microsoft.com/office/powerpoint/2010/main" val="3303322225"/>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75" y="0"/>
            <a:ext cx="8543925" cy="1500188"/>
          </a:xfrm>
          <a:solidFill>
            <a:srgbClr val="FFFF00"/>
          </a:solidFill>
        </p:spPr>
        <p:txBody>
          <a:bodyPr rtlCol="0">
            <a:normAutofit fontScale="90000"/>
          </a:bodyPr>
          <a:lstStyle/>
          <a:p>
            <a:pPr eaLnBrk="1" fontAlgn="auto" hangingPunct="1">
              <a:spcAft>
                <a:spcPts val="0"/>
              </a:spcAft>
              <a:defRPr/>
            </a:pPr>
            <a:r>
              <a:rPr lang="en-US" sz="1800" dirty="0" smtClean="0"/>
              <a:t/>
            </a:r>
            <a:br>
              <a:rPr lang="en-US" sz="1800" dirty="0" smtClean="0"/>
            </a:br>
            <a:r>
              <a:rPr lang="en-US" sz="1800" dirty="0" smtClean="0"/>
              <a:t>Nat </a:t>
            </a:r>
            <a:r>
              <a:rPr lang="en-US" sz="1800" dirty="0" err="1" smtClean="0"/>
              <a:t>Neurosci</a:t>
            </a:r>
            <a:r>
              <a:rPr lang="en-US" sz="1800" dirty="0" smtClean="0"/>
              <a:t>. 2008 Mar;11(3):255-61. </a:t>
            </a:r>
            <a:r>
              <a:rPr lang="en-US" sz="1800" dirty="0" err="1" smtClean="0"/>
              <a:t>Epub</a:t>
            </a:r>
            <a:r>
              <a:rPr lang="en-US" sz="1800" dirty="0" smtClean="0"/>
              <a:t> 2008 Feb 24.</a:t>
            </a:r>
            <a:r>
              <a:rPr lang="it-IT" sz="1800" dirty="0" smtClean="0">
                <a:hlinkClick r:id="rId2"/>
              </a:rPr>
              <a:t> </a:t>
            </a:r>
            <a:r>
              <a:rPr lang="it-IT" sz="1800" dirty="0" smtClean="0"/>
              <a:t/>
            </a:r>
            <a:br>
              <a:rPr lang="it-IT" sz="1800" dirty="0" smtClean="0"/>
            </a:br>
            <a:r>
              <a:rPr lang="en-US" sz="2700" b="1" dirty="0" smtClean="0"/>
              <a:t>A single N-terminal </a:t>
            </a:r>
            <a:r>
              <a:rPr lang="en-US" sz="2700" b="1" dirty="0" err="1" smtClean="0"/>
              <a:t>cysteine</a:t>
            </a:r>
            <a:r>
              <a:rPr lang="en-US" sz="2700" b="1" dirty="0" smtClean="0"/>
              <a:t> in TRPV1 determines activation by pungent compounds from onion and garlic.</a:t>
            </a:r>
            <a:r>
              <a:rPr lang="it-IT" sz="2700" dirty="0" smtClean="0"/>
              <a:t/>
            </a:r>
            <a:br>
              <a:rPr lang="it-IT" sz="2700" dirty="0" smtClean="0"/>
            </a:br>
            <a:r>
              <a:rPr lang="it-IT" sz="1300" b="1" dirty="0" smtClean="0">
                <a:hlinkClick r:id="rId3"/>
              </a:rPr>
              <a:t>Salazar H</a:t>
            </a:r>
            <a:r>
              <a:rPr lang="it-IT" sz="1300" dirty="0" smtClean="0"/>
              <a:t>, </a:t>
            </a:r>
            <a:r>
              <a:rPr lang="it-IT" sz="1300" b="1" dirty="0" err="1" smtClean="0">
                <a:hlinkClick r:id="rId4"/>
              </a:rPr>
              <a:t>Llorente</a:t>
            </a:r>
            <a:r>
              <a:rPr lang="it-IT" sz="1300" b="1" dirty="0" smtClean="0">
                <a:hlinkClick r:id="rId4"/>
              </a:rPr>
              <a:t> I</a:t>
            </a:r>
            <a:r>
              <a:rPr lang="it-IT" sz="1300" dirty="0" smtClean="0"/>
              <a:t>, </a:t>
            </a:r>
            <a:r>
              <a:rPr lang="it-IT" sz="1300" b="1" dirty="0" err="1" smtClean="0">
                <a:hlinkClick r:id="rId5"/>
              </a:rPr>
              <a:t>Jara-Oseguera</a:t>
            </a:r>
            <a:r>
              <a:rPr lang="it-IT" sz="1300" b="1" dirty="0" smtClean="0">
                <a:hlinkClick r:id="rId5"/>
              </a:rPr>
              <a:t> A</a:t>
            </a:r>
            <a:r>
              <a:rPr lang="it-IT" sz="1300" dirty="0" smtClean="0"/>
              <a:t>, </a:t>
            </a:r>
            <a:r>
              <a:rPr lang="it-IT" sz="1300" b="1" dirty="0" err="1" smtClean="0">
                <a:hlinkClick r:id="rId6"/>
              </a:rPr>
              <a:t>García-Villegas</a:t>
            </a:r>
            <a:r>
              <a:rPr lang="it-IT" sz="1300" b="1" dirty="0" smtClean="0">
                <a:hlinkClick r:id="rId6"/>
              </a:rPr>
              <a:t> R</a:t>
            </a:r>
            <a:r>
              <a:rPr lang="it-IT" sz="1300" dirty="0" smtClean="0"/>
              <a:t>, </a:t>
            </a:r>
            <a:r>
              <a:rPr lang="it-IT" sz="1300" b="1" dirty="0" smtClean="0">
                <a:hlinkClick r:id="rId7"/>
              </a:rPr>
              <a:t>Munari M</a:t>
            </a:r>
            <a:r>
              <a:rPr lang="it-IT" sz="1300" dirty="0" smtClean="0"/>
              <a:t>, </a:t>
            </a:r>
            <a:r>
              <a:rPr lang="it-IT" sz="1300" b="1" dirty="0" smtClean="0">
                <a:hlinkClick r:id="rId8"/>
              </a:rPr>
              <a:t>Gordon SE</a:t>
            </a:r>
            <a:r>
              <a:rPr lang="it-IT" sz="1300" dirty="0" smtClean="0"/>
              <a:t>, </a:t>
            </a:r>
            <a:r>
              <a:rPr lang="it-IT" sz="1300" b="1" dirty="0" err="1" smtClean="0">
                <a:hlinkClick r:id="rId9"/>
              </a:rPr>
              <a:t>Islas</a:t>
            </a:r>
            <a:r>
              <a:rPr lang="it-IT" sz="1300" b="1" dirty="0" smtClean="0">
                <a:hlinkClick r:id="rId9"/>
              </a:rPr>
              <a:t> LD</a:t>
            </a:r>
            <a:r>
              <a:rPr lang="it-IT" sz="1300" dirty="0" smtClean="0"/>
              <a:t>, </a:t>
            </a:r>
            <a:r>
              <a:rPr lang="it-IT" sz="1300" b="1" dirty="0" err="1" smtClean="0"/>
              <a:t>Rosenbaum</a:t>
            </a:r>
            <a:r>
              <a:rPr lang="it-IT" sz="1300" b="1" dirty="0" smtClean="0"/>
              <a:t> </a:t>
            </a:r>
            <a:endParaRPr lang="it-IT" dirty="0"/>
          </a:p>
        </p:txBody>
      </p:sp>
      <p:sp>
        <p:nvSpPr>
          <p:cNvPr id="3" name="Segnaposto contenuto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I </a:t>
            </a:r>
            <a:r>
              <a:rPr lang="en-US" dirty="0" err="1" smtClean="0"/>
              <a:t>canali</a:t>
            </a:r>
            <a:r>
              <a:rPr lang="en-US" dirty="0" smtClean="0"/>
              <a:t> TRPA1 </a:t>
            </a:r>
            <a:r>
              <a:rPr lang="en-US" dirty="0" err="1" smtClean="0"/>
              <a:t>sono</a:t>
            </a:r>
            <a:r>
              <a:rPr lang="en-US" dirty="0" smtClean="0"/>
              <a:t> </a:t>
            </a:r>
            <a:r>
              <a:rPr lang="en-US" dirty="0" err="1" smtClean="0"/>
              <a:t>attivati</a:t>
            </a:r>
            <a:r>
              <a:rPr lang="en-US" dirty="0" smtClean="0"/>
              <a:t> </a:t>
            </a:r>
            <a:r>
              <a:rPr lang="en-US" dirty="0" err="1" smtClean="0"/>
              <a:t>da</a:t>
            </a:r>
            <a:r>
              <a:rPr lang="en-US" dirty="0" smtClean="0"/>
              <a:t> </a:t>
            </a:r>
            <a:r>
              <a:rPr lang="en-US" dirty="0" err="1" smtClean="0"/>
              <a:t>composti</a:t>
            </a:r>
            <a:r>
              <a:rPr lang="en-US" dirty="0" smtClean="0"/>
              <a:t>  </a:t>
            </a:r>
            <a:r>
              <a:rPr lang="en-US" dirty="0" err="1" smtClean="0"/>
              <a:t>piccanti</a:t>
            </a:r>
            <a:r>
              <a:rPr lang="en-US" dirty="0" smtClean="0"/>
              <a:t> </a:t>
            </a:r>
            <a:r>
              <a:rPr lang="en-US" dirty="0" err="1" smtClean="0"/>
              <a:t>dell’aglio</a:t>
            </a:r>
            <a:r>
              <a:rPr lang="en-US" dirty="0" smtClean="0"/>
              <a:t>, </a:t>
            </a:r>
            <a:r>
              <a:rPr lang="en-US" dirty="0" err="1" smtClean="0"/>
              <a:t>cipolle</a:t>
            </a:r>
            <a:r>
              <a:rPr lang="en-US" dirty="0" smtClean="0"/>
              <a:t>, </a:t>
            </a:r>
            <a:r>
              <a:rPr lang="en-US" dirty="0" err="1" smtClean="0"/>
              <a:t>mostarda</a:t>
            </a:r>
            <a:r>
              <a:rPr lang="en-US" dirty="0" smtClean="0"/>
              <a:t> e </a:t>
            </a:r>
            <a:r>
              <a:rPr lang="en-US" dirty="0" err="1" smtClean="0"/>
              <a:t>cannella</a:t>
            </a:r>
            <a:r>
              <a:rPr lang="en-US" dirty="0" smtClean="0"/>
              <a:t>.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Il TRPV1  è </a:t>
            </a:r>
            <a:r>
              <a:rPr lang="en-US" dirty="0" err="1" smtClean="0"/>
              <a:t>anche</a:t>
            </a:r>
            <a:r>
              <a:rPr lang="en-US" dirty="0" smtClean="0"/>
              <a:t> </a:t>
            </a:r>
            <a:r>
              <a:rPr lang="en-US" dirty="0" err="1" smtClean="0"/>
              <a:t>attivato</a:t>
            </a:r>
            <a:r>
              <a:rPr lang="en-US" dirty="0" smtClean="0"/>
              <a:t> </a:t>
            </a:r>
            <a:r>
              <a:rPr lang="en-US" dirty="0" err="1" smtClean="0"/>
              <a:t>dall’allicina</a:t>
            </a:r>
            <a:r>
              <a:rPr lang="en-US" dirty="0" smtClean="0"/>
              <a:t> , la </a:t>
            </a:r>
            <a:r>
              <a:rPr lang="en-US" dirty="0" err="1" smtClean="0"/>
              <a:t>molecola</a:t>
            </a:r>
            <a:r>
              <a:rPr lang="en-US" dirty="0" smtClean="0"/>
              <a:t> </a:t>
            </a:r>
            <a:r>
              <a:rPr lang="en-US" dirty="0" err="1" smtClean="0"/>
              <a:t>attiva</a:t>
            </a:r>
            <a:r>
              <a:rPr lang="en-US" dirty="0" smtClean="0"/>
              <a:t> </a:t>
            </a:r>
            <a:r>
              <a:rPr lang="en-US" dirty="0" err="1" smtClean="0"/>
              <a:t>dell’aglio</a:t>
            </a:r>
            <a:r>
              <a:rPr lang="en-US" dirty="0" smtClean="0"/>
              <a:t> , e  </a:t>
            </a:r>
            <a:r>
              <a:rPr lang="en-US" dirty="0" err="1" smtClean="0"/>
              <a:t>partecipa</a:t>
            </a:r>
            <a:r>
              <a:rPr lang="en-US" dirty="0" smtClean="0"/>
              <a:t> </a:t>
            </a:r>
            <a:r>
              <a:rPr lang="en-US" dirty="0" err="1" smtClean="0"/>
              <a:t>insieme</a:t>
            </a:r>
            <a:r>
              <a:rPr lang="en-US" dirty="0" smtClean="0"/>
              <a:t> con </a:t>
            </a:r>
            <a:r>
              <a:rPr lang="en-US" dirty="0" err="1" smtClean="0"/>
              <a:t>il</a:t>
            </a:r>
            <a:r>
              <a:rPr lang="en-US" dirty="0" smtClean="0"/>
              <a:t> TRPA1 </a:t>
            </a:r>
            <a:r>
              <a:rPr lang="en-US" dirty="0" err="1" smtClean="0"/>
              <a:t>nella</a:t>
            </a:r>
            <a:r>
              <a:rPr lang="en-US" dirty="0" smtClean="0"/>
              <a:t> </a:t>
            </a:r>
            <a:r>
              <a:rPr lang="en-US" dirty="0" err="1" smtClean="0"/>
              <a:t>sensazione</a:t>
            </a:r>
            <a:r>
              <a:rPr lang="en-US" dirty="0" smtClean="0"/>
              <a:t> </a:t>
            </a:r>
            <a:r>
              <a:rPr lang="en-US" dirty="0" err="1" smtClean="0"/>
              <a:t>di</a:t>
            </a:r>
            <a:r>
              <a:rPr lang="en-US" dirty="0" smtClean="0"/>
              <a:t> </a:t>
            </a:r>
            <a:r>
              <a:rPr lang="en-US" dirty="0" err="1" smtClean="0"/>
              <a:t>dolore</a:t>
            </a:r>
            <a:r>
              <a:rPr lang="en-US" dirty="0" smtClean="0"/>
              <a:t>/</a:t>
            </a:r>
            <a:r>
              <a:rPr lang="en-US" dirty="0" err="1" smtClean="0"/>
              <a:t>malessere</a:t>
            </a:r>
            <a:r>
              <a:rPr lang="en-US" dirty="0" smtClean="0"/>
              <a:t> </a:t>
            </a:r>
            <a:r>
              <a:rPr lang="en-US" dirty="0" err="1" smtClean="0"/>
              <a:t>associati</a:t>
            </a:r>
            <a:r>
              <a:rPr lang="en-US" dirty="0" smtClean="0"/>
              <a:t> a </a:t>
            </a:r>
            <a:r>
              <a:rPr lang="en-US" dirty="0" err="1" smtClean="0"/>
              <a:t>questi</a:t>
            </a:r>
            <a:r>
              <a:rPr lang="en-US" dirty="0" smtClean="0"/>
              <a:t> </a:t>
            </a:r>
            <a:r>
              <a:rPr lang="en-US" dirty="0" err="1" smtClean="0"/>
              <a:t>composti</a:t>
            </a:r>
            <a:r>
              <a:rPr lang="en-US" dirty="0" smtClean="0"/>
              <a: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err="1" smtClean="0"/>
              <a:t>Nel</a:t>
            </a:r>
            <a:r>
              <a:rPr lang="en-US" dirty="0" smtClean="0"/>
              <a:t> TRPV1 </a:t>
            </a:r>
            <a:r>
              <a:rPr lang="en-US" dirty="0" err="1" smtClean="0"/>
              <a:t>queste</a:t>
            </a:r>
            <a:r>
              <a:rPr lang="en-US" dirty="0" smtClean="0"/>
              <a:t> </a:t>
            </a:r>
            <a:r>
              <a:rPr lang="en-US" dirty="0" err="1" smtClean="0"/>
              <a:t>molecole</a:t>
            </a:r>
            <a:r>
              <a:rPr lang="en-US" dirty="0" smtClean="0"/>
              <a:t>  </a:t>
            </a:r>
            <a:r>
              <a:rPr lang="en-US" dirty="0" err="1" smtClean="0"/>
              <a:t>agiscono</a:t>
            </a:r>
            <a:r>
              <a:rPr lang="en-US" dirty="0" smtClean="0"/>
              <a:t> </a:t>
            </a:r>
            <a:r>
              <a:rPr lang="en-US" dirty="0" err="1" smtClean="0"/>
              <a:t>mediante</a:t>
            </a:r>
            <a:r>
              <a:rPr lang="en-US" dirty="0" smtClean="0"/>
              <a:t> </a:t>
            </a:r>
            <a:r>
              <a:rPr lang="en-US" dirty="0" err="1" smtClean="0"/>
              <a:t>modifiche</a:t>
            </a:r>
            <a:r>
              <a:rPr lang="en-US" dirty="0" smtClean="0"/>
              <a:t> </a:t>
            </a:r>
            <a:r>
              <a:rPr lang="en-US" dirty="0" err="1" smtClean="0"/>
              <a:t>covalenti</a:t>
            </a:r>
            <a:r>
              <a:rPr lang="en-US" dirty="0" smtClean="0"/>
              <a:t> </a:t>
            </a:r>
            <a:r>
              <a:rPr lang="en-US" dirty="0" err="1" smtClean="0"/>
              <a:t>di</a:t>
            </a:r>
            <a:r>
              <a:rPr lang="en-US" dirty="0" smtClean="0"/>
              <a:t> </a:t>
            </a:r>
            <a:r>
              <a:rPr lang="en-US" dirty="0" err="1" smtClean="0"/>
              <a:t>residui</a:t>
            </a:r>
            <a:r>
              <a:rPr lang="en-US" dirty="0" smtClean="0"/>
              <a:t> </a:t>
            </a:r>
            <a:r>
              <a:rPr lang="en-US" dirty="0" err="1" smtClean="0"/>
              <a:t>di</a:t>
            </a:r>
            <a:r>
              <a:rPr lang="en-US" dirty="0" smtClean="0"/>
              <a:t> </a:t>
            </a:r>
            <a:r>
              <a:rPr lang="en-US" dirty="0" err="1" smtClean="0"/>
              <a:t>cisteina</a:t>
            </a:r>
            <a:r>
              <a:rPr lang="en-US" dirty="0" smtClean="0"/>
              <a: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err="1" smtClean="0"/>
              <a:t>Questi</a:t>
            </a:r>
            <a:r>
              <a:rPr lang="en-US" dirty="0" smtClean="0"/>
              <a:t> </a:t>
            </a:r>
            <a:r>
              <a:rPr lang="en-US" dirty="0" err="1" smtClean="0"/>
              <a:t>dati</a:t>
            </a:r>
            <a:r>
              <a:rPr lang="en-US" dirty="0" smtClean="0"/>
              <a:t> </a:t>
            </a:r>
            <a:r>
              <a:rPr lang="en-US" dirty="0" err="1" smtClean="0"/>
              <a:t>documentano</a:t>
            </a:r>
            <a:r>
              <a:rPr lang="en-US" dirty="0" smtClean="0"/>
              <a:t> </a:t>
            </a:r>
            <a:r>
              <a:rPr lang="en-US" dirty="0" err="1" smtClean="0"/>
              <a:t>che</a:t>
            </a:r>
            <a:r>
              <a:rPr lang="en-US" dirty="0" smtClean="0"/>
              <a:t> </a:t>
            </a:r>
            <a:r>
              <a:rPr lang="en-US" dirty="0" err="1" smtClean="0"/>
              <a:t>esiste</a:t>
            </a:r>
            <a:r>
              <a:rPr lang="en-US" dirty="0" smtClean="0"/>
              <a:t> un </a:t>
            </a:r>
            <a:r>
              <a:rPr lang="en-US" dirty="0" err="1" smtClean="0"/>
              <a:t>meccanismo</a:t>
            </a:r>
            <a:r>
              <a:rPr lang="en-US" dirty="0" smtClean="0"/>
              <a:t> </a:t>
            </a:r>
            <a:r>
              <a:rPr lang="en-US" dirty="0" err="1" smtClean="0"/>
              <a:t>ben</a:t>
            </a:r>
            <a:r>
              <a:rPr lang="en-US" dirty="0" smtClean="0"/>
              <a:t> </a:t>
            </a:r>
            <a:r>
              <a:rPr lang="en-US" dirty="0" err="1" smtClean="0"/>
              <a:t>conservato</a:t>
            </a:r>
            <a:r>
              <a:rPr lang="en-US" dirty="0" smtClean="0"/>
              <a:t> </a:t>
            </a:r>
            <a:r>
              <a:rPr lang="en-US" dirty="0" err="1" smtClean="0"/>
              <a:t>che</a:t>
            </a:r>
            <a:r>
              <a:rPr lang="en-US" dirty="0" smtClean="0"/>
              <a:t> </a:t>
            </a:r>
            <a:r>
              <a:rPr lang="en-US" dirty="0" err="1" smtClean="0"/>
              <a:t>fornisce</a:t>
            </a:r>
            <a:r>
              <a:rPr lang="en-US" dirty="0" smtClean="0"/>
              <a:t> </a:t>
            </a:r>
            <a:r>
              <a:rPr lang="en-US" dirty="0" err="1" smtClean="0"/>
              <a:t>nuovi</a:t>
            </a:r>
            <a:r>
              <a:rPr lang="en-US" dirty="0" smtClean="0"/>
              <a:t>  </a:t>
            </a:r>
            <a:r>
              <a:rPr lang="en-US" dirty="0" err="1" smtClean="0"/>
              <a:t>approcci</a:t>
            </a:r>
            <a:r>
              <a:rPr lang="en-US" dirty="0" smtClean="0"/>
              <a:t> </a:t>
            </a:r>
            <a:r>
              <a:rPr lang="en-US" dirty="0" err="1" smtClean="0"/>
              <a:t>alla</a:t>
            </a:r>
            <a:r>
              <a:rPr lang="en-US" dirty="0" smtClean="0"/>
              <a:t> </a:t>
            </a:r>
            <a:r>
              <a:rPr lang="en-US" dirty="0" err="1" smtClean="0"/>
              <a:t>identificazione</a:t>
            </a:r>
            <a:r>
              <a:rPr lang="en-US" dirty="0" smtClean="0"/>
              <a:t> </a:t>
            </a:r>
            <a:r>
              <a:rPr lang="en-US" dirty="0" err="1" smtClean="0"/>
              <a:t>delle</a:t>
            </a:r>
            <a:r>
              <a:rPr lang="en-US" dirty="0" smtClean="0"/>
              <a:t> </a:t>
            </a:r>
            <a:r>
              <a:rPr lang="en-US" dirty="0" err="1" smtClean="0"/>
              <a:t>basi</a:t>
            </a:r>
            <a:r>
              <a:rPr lang="en-US" dirty="0" smtClean="0"/>
              <a:t> </a:t>
            </a:r>
            <a:r>
              <a:rPr lang="en-US" dirty="0" err="1" smtClean="0"/>
              <a:t>molecolari</a:t>
            </a:r>
            <a:r>
              <a:rPr lang="en-US" dirty="0" smtClean="0"/>
              <a:t> </a:t>
            </a:r>
            <a:r>
              <a:rPr lang="en-US" dirty="0" err="1" smtClean="0"/>
              <a:t>di</a:t>
            </a:r>
            <a:r>
              <a:rPr lang="en-US" dirty="0" smtClean="0"/>
              <a:t> </a:t>
            </a:r>
            <a:r>
              <a:rPr lang="en-US" dirty="0" err="1" smtClean="0"/>
              <a:t>stimoli</a:t>
            </a:r>
            <a:r>
              <a:rPr lang="en-US" dirty="0" smtClean="0"/>
              <a:t> </a:t>
            </a:r>
            <a:r>
              <a:rPr lang="en-US" dirty="0" err="1" smtClean="0"/>
              <a:t>piacevoli</a:t>
            </a:r>
            <a:r>
              <a:rPr lang="en-US" dirty="0" smtClean="0"/>
              <a:t> o </a:t>
            </a:r>
            <a:r>
              <a:rPr lang="en-US" dirty="0" err="1" smtClean="0"/>
              <a:t>nocivi</a:t>
            </a:r>
            <a:r>
              <a:rPr lang="en-US" dirty="0" smtClean="0"/>
              <a:t>.</a:t>
            </a:r>
            <a:endParaRPr lang="it-IT" dirty="0"/>
          </a:p>
        </p:txBody>
      </p:sp>
    </p:spTree>
    <p:extLst>
      <p:ext uri="{BB962C8B-B14F-4D97-AF65-F5344CB8AC3E}">
        <p14:creationId xmlns:p14="http://schemas.microsoft.com/office/powerpoint/2010/main" val="3412145228"/>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a:solidFill>
            <a:schemeClr val="accent6"/>
          </a:solidFill>
        </p:spPr>
        <p:txBody>
          <a:bodyPr>
            <a:normAutofit fontScale="90000"/>
          </a:bodyPr>
          <a:lstStyle/>
          <a:p>
            <a:r>
              <a:rPr lang="it-IT" dirty="0" smtClean="0"/>
              <a:t>Abituiamo i bambini ad aglio e cipolle !</a:t>
            </a:r>
            <a:endParaRPr lang="it-IT" dirty="0"/>
          </a:p>
        </p:txBody>
      </p:sp>
      <p:sp>
        <p:nvSpPr>
          <p:cNvPr id="3" name="Rettangolo 2"/>
          <p:cNvSpPr/>
          <p:nvPr/>
        </p:nvSpPr>
        <p:spPr>
          <a:xfrm>
            <a:off x="457200" y="2420888"/>
            <a:ext cx="6832848" cy="4059060"/>
          </a:xfrm>
          <a:prstGeom prst="rect">
            <a:avLst/>
          </a:prstGeom>
        </p:spPr>
        <p:txBody>
          <a:bodyPr wrap="square">
            <a:spAutoFit/>
          </a:bodyPr>
          <a:lstStyle/>
          <a:p>
            <a:pPr>
              <a:lnSpc>
                <a:spcPct val="107000"/>
              </a:lnSpc>
              <a:spcAft>
                <a:spcPts val="800"/>
              </a:spcAft>
            </a:pPr>
            <a:r>
              <a:rPr lang="en-GB" dirty="0">
                <a:solidFill>
                  <a:srgbClr val="0E0E0E"/>
                </a:solidFill>
                <a:latin typeface="Helvetica" panose="020B0504020202030204" pitchFamily="34" charset="0"/>
                <a:ea typeface="Calibri" panose="020F0502020204030204" pitchFamily="34" charset="0"/>
                <a:cs typeface="Times New Roman" panose="02020603050405020304" pitchFamily="18" charset="0"/>
              </a:rPr>
              <a:t> </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solidFill>
                  <a:srgbClr val="0E0E0E"/>
                </a:solidFill>
                <a:latin typeface="Helvetica" panose="020B0504020202030204" pitchFamily="34" charset="0"/>
                <a:ea typeface="Calibri" panose="020F0502020204030204" pitchFamily="34" charset="0"/>
                <a:cs typeface="Times New Roman" panose="02020603050405020304" pitchFamily="18" charset="0"/>
              </a:rPr>
              <a:t>L’azione antitumorale è dovuta ai composti solforati, che distruggono le cellule cancerose, sopprimono la crescita tumorale e impediscono alle cellule cancerogene di raggiungere il loro target. </a:t>
            </a:r>
            <a:endParaRPr lang="it-IT" dirty="0" smtClean="0">
              <a:solidFill>
                <a:srgbClr val="0E0E0E"/>
              </a:solidFill>
              <a:latin typeface="Helvetica" panose="020B0504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smtClean="0">
                <a:solidFill>
                  <a:srgbClr val="0E0E0E"/>
                </a:solidFill>
                <a:latin typeface="Helvetica" panose="020B0504020202030204" pitchFamily="34" charset="0"/>
                <a:ea typeface="Calibri" panose="020F0502020204030204" pitchFamily="34" charset="0"/>
                <a:cs typeface="Times New Roman" panose="02020603050405020304" pitchFamily="18" charset="0"/>
              </a:rPr>
              <a:t>Consumati </a:t>
            </a:r>
            <a:r>
              <a:rPr lang="it-IT" dirty="0">
                <a:solidFill>
                  <a:srgbClr val="0E0E0E"/>
                </a:solidFill>
                <a:latin typeface="Helvetica" panose="020B0504020202030204" pitchFamily="34" charset="0"/>
                <a:ea typeface="Calibri" panose="020F0502020204030204" pitchFamily="34" charset="0"/>
                <a:cs typeface="Times New Roman" panose="02020603050405020304" pitchFamily="18" charset="0"/>
              </a:rPr>
              <a:t>in modo regolare, l’aglio e la cipolla riducono il rischio di tumore allo stomaco e al colon del 50-60%.  </a:t>
            </a:r>
            <a:endParaRPr lang="it-IT" dirty="0" smtClean="0">
              <a:solidFill>
                <a:srgbClr val="0E0E0E"/>
              </a:solidFill>
              <a:latin typeface="Helvetica" panose="020B0504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smtClean="0">
                <a:solidFill>
                  <a:srgbClr val="0E0E0E"/>
                </a:solidFill>
                <a:latin typeface="Helvetica" panose="020B0504020202030204" pitchFamily="34" charset="0"/>
                <a:ea typeface="Calibri" panose="020F0502020204030204" pitchFamily="34" charset="0"/>
                <a:cs typeface="Times New Roman" panose="02020603050405020304" pitchFamily="18" charset="0"/>
              </a:rPr>
              <a:t> </a:t>
            </a:r>
            <a:r>
              <a:rPr lang="it-IT" dirty="0">
                <a:solidFill>
                  <a:srgbClr val="0E0E0E"/>
                </a:solidFill>
                <a:latin typeface="Helvetica" panose="020B0504020202030204" pitchFamily="34" charset="0"/>
                <a:ea typeface="Calibri" panose="020F0502020204030204" pitchFamily="34" charset="0"/>
                <a:cs typeface="Times New Roman" panose="02020603050405020304" pitchFamily="18" charset="0"/>
              </a:rPr>
              <a:t>il rischio di tumore alla prostata era inferiore del 44% tra coloro che consumavano aglio almeno una volta a settimana. </a:t>
            </a:r>
            <a:endParaRPr lang="it-IT" dirty="0" smtClean="0">
              <a:solidFill>
                <a:srgbClr val="0E0E0E"/>
              </a:solidFill>
              <a:latin typeface="Helvetica" panose="020B0504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smtClean="0">
                <a:solidFill>
                  <a:srgbClr val="0E0E0E"/>
                </a:solidFill>
                <a:latin typeface="Helvetica" panose="020B0504020202030204" pitchFamily="34" charset="0"/>
                <a:ea typeface="Calibri" panose="020F0502020204030204" pitchFamily="34" charset="0"/>
                <a:cs typeface="Times New Roman" panose="02020603050405020304" pitchFamily="18" charset="0"/>
              </a:rPr>
              <a:t>tra cinesi che </a:t>
            </a:r>
            <a:r>
              <a:rPr lang="it-IT" dirty="0">
                <a:solidFill>
                  <a:srgbClr val="0E0E0E"/>
                </a:solidFill>
                <a:latin typeface="Helvetica" panose="020B0504020202030204" pitchFamily="34" charset="0"/>
                <a:ea typeface="Calibri" panose="020F0502020204030204" pitchFamily="34" charset="0"/>
                <a:cs typeface="Times New Roman" panose="02020603050405020304" pitchFamily="18" charset="0"/>
              </a:rPr>
              <a:t>consumano più aglio, cipolle e porri, l’incidenza del tumore allo stomaco è del 40% in meno rispetto a quelle che ne consumano di meno. </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https://www.smp1993.it/wp-content/uploads/2007/11/Aglio-e-cipolla-620x2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350" y="1124744"/>
            <a:ext cx="4225379" cy="179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328284"/>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a:solidFill>
            <a:srgbClr val="99FF66"/>
          </a:solidFill>
        </p:spPr>
        <p:txBody>
          <a:bodyPr/>
          <a:lstStyle/>
          <a:p>
            <a:pPr eaLnBrk="1" hangingPunct="1"/>
            <a:r>
              <a:rPr lang="it-IT" sz="2000" smtClean="0"/>
              <a:t>Parasitol Res. 2007 Jul;101(2):443-52. Epub 2007 Mar 7.</a:t>
            </a:r>
            <a:r>
              <a:rPr lang="it-IT" sz="2000" smtClean="0">
                <a:hlinkClick r:id="rId2"/>
              </a:rPr>
              <a:t> </a:t>
            </a:r>
            <a:r>
              <a:rPr lang="it-IT" sz="2000" smtClean="0"/>
              <a:t>Links</a:t>
            </a:r>
            <a:br>
              <a:rPr lang="it-IT" sz="2000" smtClean="0"/>
            </a:br>
            <a:r>
              <a:rPr lang="it-IT" sz="2000" b="1" smtClean="0"/>
              <a:t>Antigiardial activity of Ocimum basilicum essential oil.</a:t>
            </a:r>
            <a:r>
              <a:rPr lang="it-IT" sz="2000" smtClean="0"/>
              <a:t/>
            </a:r>
            <a:br>
              <a:rPr lang="it-IT" sz="2000" smtClean="0"/>
            </a:br>
            <a:r>
              <a:rPr lang="it-IT" sz="1000" b="1" smtClean="0">
                <a:hlinkClick r:id="rId3"/>
              </a:rPr>
              <a:t>de Almeida I</a:t>
            </a:r>
            <a:r>
              <a:rPr lang="it-IT" sz="1000" smtClean="0"/>
              <a:t>, </a:t>
            </a:r>
            <a:r>
              <a:rPr lang="it-IT" sz="1000" b="1" smtClean="0">
                <a:hlinkClick r:id="rId4"/>
              </a:rPr>
              <a:t>Alviano DS</a:t>
            </a:r>
            <a:r>
              <a:rPr lang="it-IT" sz="1000" smtClean="0"/>
              <a:t>, </a:t>
            </a:r>
            <a:r>
              <a:rPr lang="it-IT" sz="1000" b="1" smtClean="0">
                <a:hlinkClick r:id="rId5"/>
              </a:rPr>
              <a:t>Vieira DP</a:t>
            </a:r>
            <a:r>
              <a:rPr lang="it-IT" sz="1000" smtClean="0"/>
              <a:t>, </a:t>
            </a:r>
            <a:r>
              <a:rPr lang="it-IT" sz="1000" b="1" smtClean="0">
                <a:hlinkClick r:id="rId6"/>
              </a:rPr>
              <a:t>Alves PB</a:t>
            </a:r>
            <a:r>
              <a:rPr lang="it-IT" sz="1000" smtClean="0"/>
              <a:t>, </a:t>
            </a:r>
            <a:r>
              <a:rPr lang="it-IT" sz="1000" b="1" smtClean="0">
                <a:hlinkClick r:id="rId7"/>
              </a:rPr>
              <a:t>Blank AF</a:t>
            </a:r>
            <a:r>
              <a:rPr lang="it-IT" sz="1000" smtClean="0"/>
              <a:t>, </a:t>
            </a:r>
            <a:r>
              <a:rPr lang="it-IT" sz="1000" b="1" smtClean="0">
                <a:hlinkClick r:id="rId8"/>
              </a:rPr>
              <a:t>Lopes AH</a:t>
            </a:r>
            <a:r>
              <a:rPr lang="it-IT" sz="1000" smtClean="0"/>
              <a:t>, </a:t>
            </a:r>
            <a:r>
              <a:rPr lang="it-IT" sz="1000" b="1" smtClean="0">
                <a:hlinkClick r:id="rId9"/>
              </a:rPr>
              <a:t>Alviano CS</a:t>
            </a:r>
            <a:r>
              <a:rPr lang="it-IT" sz="1000" smtClean="0"/>
              <a:t>, </a:t>
            </a:r>
            <a:r>
              <a:rPr lang="it-IT" sz="1000" b="1" smtClean="0">
                <a:hlinkClick r:id="rId10"/>
              </a:rPr>
              <a:t>Rosa Mdo S</a:t>
            </a:r>
            <a:r>
              <a:rPr lang="it-IT" sz="1000" smtClean="0"/>
              <a:t>.</a:t>
            </a:r>
            <a:br>
              <a:rPr lang="it-IT" sz="1000" smtClean="0"/>
            </a:br>
            <a:endParaRPr lang="it-IT" sz="1000" smtClean="0"/>
          </a:p>
        </p:txBody>
      </p:sp>
      <p:sp>
        <p:nvSpPr>
          <p:cNvPr id="28675" name="Segnaposto contenuto 2"/>
          <p:cNvSpPr>
            <a:spLocks noGrp="1"/>
          </p:cNvSpPr>
          <p:nvPr>
            <p:ph idx="1"/>
          </p:nvPr>
        </p:nvSpPr>
        <p:spPr>
          <a:xfrm>
            <a:off x="457200" y="1428750"/>
            <a:ext cx="8229600" cy="4697413"/>
          </a:xfrm>
        </p:spPr>
        <p:txBody>
          <a:bodyPr/>
          <a:lstStyle/>
          <a:p>
            <a:pPr eaLnBrk="1" hangingPunct="1"/>
            <a:endParaRPr lang="en-GB" sz="2000" dirty="0" smtClean="0"/>
          </a:p>
          <a:p>
            <a:pPr eaLnBrk="1" hangingPunct="1"/>
            <a:endParaRPr lang="en-GB" sz="2000" dirty="0" smtClean="0"/>
          </a:p>
          <a:p>
            <a:pPr eaLnBrk="1" hangingPunct="1"/>
            <a:endParaRPr lang="en-GB" sz="2000" dirty="0" smtClean="0"/>
          </a:p>
          <a:p>
            <a:pPr eaLnBrk="1" hangingPunct="1"/>
            <a:endParaRPr lang="en-GB" sz="2000" dirty="0" smtClean="0"/>
          </a:p>
          <a:p>
            <a:pPr eaLnBrk="1" hangingPunct="1"/>
            <a:r>
              <a:rPr lang="en-GB" sz="1400" dirty="0" err="1" smtClean="0"/>
              <a:t>Nahrung</a:t>
            </a:r>
            <a:r>
              <a:rPr lang="en-GB" sz="1400" dirty="0" smtClean="0"/>
              <a:t>. 2003 Apr;47(2):117-21. Links</a:t>
            </a:r>
            <a:endParaRPr lang="it-IT" sz="1400" dirty="0" smtClean="0"/>
          </a:p>
          <a:p>
            <a:pPr eaLnBrk="1" hangingPunct="1"/>
            <a:r>
              <a:rPr lang="en-GB" sz="2000" b="1" dirty="0" smtClean="0"/>
              <a:t>Antifungal activity of peppermint and sweet basil essential oils and their major aroma constituents on some plant pathogenic fungi from the </a:t>
            </a:r>
            <a:r>
              <a:rPr lang="en-GB" sz="2000" b="1" dirty="0" err="1" smtClean="0"/>
              <a:t>vapor</a:t>
            </a:r>
            <a:r>
              <a:rPr lang="en-GB" sz="2000" b="1" dirty="0" smtClean="0"/>
              <a:t> phase.  </a:t>
            </a:r>
            <a:r>
              <a:rPr lang="en-GB" sz="1000" b="1" dirty="0" err="1" smtClean="0">
                <a:hlinkClick r:id="rId11"/>
              </a:rPr>
              <a:t>Edris</a:t>
            </a:r>
            <a:r>
              <a:rPr lang="en-GB" sz="1000" b="1" dirty="0" smtClean="0">
                <a:hlinkClick r:id="rId11"/>
              </a:rPr>
              <a:t> AE</a:t>
            </a:r>
            <a:r>
              <a:rPr lang="en-GB" sz="1000" dirty="0" smtClean="0"/>
              <a:t>, </a:t>
            </a:r>
            <a:r>
              <a:rPr lang="en-GB" sz="1000" b="1" dirty="0" err="1" smtClean="0">
                <a:hlinkClick r:id="rId12"/>
              </a:rPr>
              <a:t>Farrag</a:t>
            </a:r>
            <a:r>
              <a:rPr lang="en-GB" sz="1000" b="1" dirty="0" smtClean="0">
                <a:hlinkClick r:id="rId12"/>
              </a:rPr>
              <a:t> ES</a:t>
            </a:r>
            <a:r>
              <a:rPr lang="en-GB" sz="1000" dirty="0" smtClean="0"/>
              <a:t>.</a:t>
            </a:r>
            <a:endParaRPr lang="it-IT" sz="1000" dirty="0" smtClean="0"/>
          </a:p>
          <a:p>
            <a:pPr eaLnBrk="1" hangingPunct="1"/>
            <a:r>
              <a:rPr lang="it-IT" sz="1600" dirty="0" err="1" smtClean="0"/>
              <a:t>Microbiol</a:t>
            </a:r>
            <a:r>
              <a:rPr lang="it-IT" sz="1600" dirty="0" smtClean="0"/>
              <a:t> </a:t>
            </a:r>
            <a:r>
              <a:rPr lang="it-IT" sz="1600" dirty="0" err="1" smtClean="0"/>
              <a:t>Res</a:t>
            </a:r>
            <a:r>
              <a:rPr lang="it-IT" sz="1600" dirty="0" smtClean="0"/>
              <a:t>. 1999 </a:t>
            </a:r>
            <a:r>
              <a:rPr lang="it-IT" sz="1600" dirty="0" err="1" smtClean="0"/>
              <a:t>Dec</a:t>
            </a:r>
            <a:r>
              <a:rPr lang="it-IT" sz="1600" dirty="0" smtClean="0"/>
              <a:t>;154(3):267-73. </a:t>
            </a:r>
            <a:r>
              <a:rPr lang="it-IT" sz="1600" dirty="0" err="1" smtClean="0"/>
              <a:t>Links</a:t>
            </a:r>
            <a:endParaRPr lang="it-IT" sz="1600" dirty="0" smtClean="0"/>
          </a:p>
          <a:p>
            <a:pPr eaLnBrk="1" hangingPunct="1"/>
            <a:r>
              <a:rPr lang="en-GB" sz="2000" b="1" dirty="0" smtClean="0"/>
              <a:t>Bactericidal activities of essential oils of basil and sage against a range of bacteria and the effect of these essential oils on </a:t>
            </a:r>
            <a:r>
              <a:rPr lang="en-GB" sz="2000" b="1" dirty="0" err="1" smtClean="0"/>
              <a:t>Vibrio</a:t>
            </a:r>
            <a:r>
              <a:rPr lang="en-GB" sz="2000" b="1" dirty="0" smtClean="0"/>
              <a:t> </a:t>
            </a:r>
            <a:r>
              <a:rPr lang="en-GB" sz="2000" b="1" dirty="0" err="1" smtClean="0"/>
              <a:t>parahaemolyticus</a:t>
            </a:r>
            <a:r>
              <a:rPr lang="en-GB" sz="2000" b="1" dirty="0" smtClean="0"/>
              <a:t>. </a:t>
            </a:r>
            <a:r>
              <a:rPr lang="it-IT" sz="1000" b="1" dirty="0" err="1" smtClean="0">
                <a:hlinkClick r:id="rId13"/>
              </a:rPr>
              <a:t>Koga</a:t>
            </a:r>
            <a:r>
              <a:rPr lang="it-IT" sz="1000" b="1" dirty="0" smtClean="0">
                <a:hlinkClick r:id="rId13"/>
              </a:rPr>
              <a:t> T</a:t>
            </a:r>
            <a:r>
              <a:rPr lang="it-IT" sz="1000" dirty="0" smtClean="0"/>
              <a:t>, </a:t>
            </a:r>
            <a:r>
              <a:rPr lang="it-IT" sz="1000" b="1" dirty="0" err="1" smtClean="0">
                <a:hlinkClick r:id="rId14"/>
              </a:rPr>
              <a:t>Hirota</a:t>
            </a:r>
            <a:r>
              <a:rPr lang="it-IT" sz="1000" b="1" dirty="0" smtClean="0">
                <a:hlinkClick r:id="rId14"/>
              </a:rPr>
              <a:t> N</a:t>
            </a:r>
            <a:r>
              <a:rPr lang="it-IT" sz="1000" dirty="0" smtClean="0"/>
              <a:t>, </a:t>
            </a:r>
            <a:r>
              <a:rPr lang="it-IT" sz="1000" b="1" dirty="0" err="1" smtClean="0">
                <a:hlinkClick r:id="rId15"/>
              </a:rPr>
              <a:t>Takumi</a:t>
            </a:r>
            <a:r>
              <a:rPr lang="it-IT" sz="1000" b="1" dirty="0" smtClean="0">
                <a:hlinkClick r:id="rId15"/>
              </a:rPr>
              <a:t> K</a:t>
            </a:r>
            <a:r>
              <a:rPr lang="it-IT" sz="1000" dirty="0" smtClean="0"/>
              <a:t>.</a:t>
            </a:r>
          </a:p>
          <a:p>
            <a:pPr eaLnBrk="1" hangingPunct="1"/>
            <a:r>
              <a:rPr lang="it-IT" dirty="0" smtClean="0"/>
              <a:t>Insalata di pomodori con ANTIBIOTICI ??</a:t>
            </a:r>
          </a:p>
        </p:txBody>
      </p:sp>
      <p:sp>
        <p:nvSpPr>
          <p:cNvPr id="35844" name="Segnaposto piè di pagina 3"/>
          <p:cNvSpPr>
            <a:spLocks noGrp="1"/>
          </p:cNvSpPr>
          <p:nvPr>
            <p:ph type="ftr" sz="quarter" idx="11"/>
          </p:nvPr>
        </p:nvSpPr>
        <p:spPr>
          <a:noFill/>
        </p:spPr>
        <p:txBody>
          <a:bodyPr/>
          <a:lstStyle/>
          <a:p>
            <a:r>
              <a:rPr lang="en-GB" smtClean="0">
                <a:latin typeface="Arial" pitchFamily="34" charset="0"/>
              </a:rPr>
              <a:t>ELFID -UNINA Federico II</a:t>
            </a:r>
          </a:p>
        </p:txBody>
      </p:sp>
      <p:pic>
        <p:nvPicPr>
          <p:cNvPr id="28677" name="Picture 2" descr="http://t0.gstatic.com/images?q=tbn:PJGI2joUWOXXuM:http://blog.leiweb.it/marinaterragni/files/2008/11/basilico.jpg">
            <a:hlinkClick r:id="rId16"/>
          </p:cNvPr>
          <p:cNvPicPr>
            <a:picLocks noChangeAspect="1" noChangeArrowheads="1"/>
          </p:cNvPicPr>
          <p:nvPr/>
        </p:nvPicPr>
        <p:blipFill>
          <a:blip r:embed="rId17" cstate="print"/>
          <a:srcRect/>
          <a:stretch>
            <a:fillRect/>
          </a:stretch>
        </p:blipFill>
        <p:spPr bwMode="auto">
          <a:xfrm>
            <a:off x="642938" y="1571625"/>
            <a:ext cx="1714500" cy="1289050"/>
          </a:xfrm>
          <a:prstGeom prst="rect">
            <a:avLst/>
          </a:prstGeom>
          <a:noFill/>
          <a:ln w="9525">
            <a:noFill/>
            <a:miter lim="800000"/>
            <a:headEnd/>
            <a:tailEnd/>
          </a:ln>
        </p:spPr>
      </p:pic>
      <p:pic>
        <p:nvPicPr>
          <p:cNvPr id="28678" name="Picture 4" descr="http://t0.gstatic.com/images?q=tbn:VoJY6nCuCcd2AM:http://www.alberghiera.it/img/news_immagini/4220093792705_timo.jpg">
            <a:hlinkClick r:id="rId18"/>
          </p:cNvPr>
          <p:cNvPicPr>
            <a:picLocks noChangeAspect="1" noChangeArrowheads="1"/>
          </p:cNvPicPr>
          <p:nvPr/>
        </p:nvPicPr>
        <p:blipFill>
          <a:blip r:embed="rId19" cstate="print"/>
          <a:srcRect/>
          <a:stretch>
            <a:fillRect/>
          </a:stretch>
        </p:blipFill>
        <p:spPr bwMode="auto">
          <a:xfrm>
            <a:off x="2571750" y="1571625"/>
            <a:ext cx="1657350" cy="1246188"/>
          </a:xfrm>
          <a:prstGeom prst="rect">
            <a:avLst/>
          </a:prstGeom>
          <a:noFill/>
          <a:ln w="9525">
            <a:noFill/>
            <a:miter lim="800000"/>
            <a:headEnd/>
            <a:tailEnd/>
          </a:ln>
        </p:spPr>
      </p:pic>
      <p:pic>
        <p:nvPicPr>
          <p:cNvPr id="28679" name="Picture 6" descr="http://t0.gstatic.com/images?q=tbn:4M24wJ6wOPH_TM:http://www.elicriso.it/it/piante_allucinogene/salvia_divinorum/1Salvia_Divinorum.jpg">
            <a:hlinkClick r:id="rId20"/>
          </p:cNvPr>
          <p:cNvPicPr>
            <a:picLocks noChangeAspect="1" noChangeArrowheads="1"/>
          </p:cNvPicPr>
          <p:nvPr/>
        </p:nvPicPr>
        <p:blipFill>
          <a:blip r:embed="rId21" cstate="print"/>
          <a:srcRect/>
          <a:stretch>
            <a:fillRect/>
          </a:stretch>
        </p:blipFill>
        <p:spPr bwMode="auto">
          <a:xfrm>
            <a:off x="4643438" y="1500188"/>
            <a:ext cx="1285875" cy="1390650"/>
          </a:xfrm>
          <a:prstGeom prst="rect">
            <a:avLst/>
          </a:prstGeom>
          <a:noFill/>
          <a:ln w="9525">
            <a:noFill/>
            <a:miter lim="800000"/>
            <a:headEnd/>
            <a:tailEnd/>
          </a:ln>
        </p:spPr>
      </p:pic>
      <p:pic>
        <p:nvPicPr>
          <p:cNvPr id="28680" name="Picture 8" descr="http://t2.gstatic.com/images?q=tbn:UZcqKSp3eywr5M:http://www.cosmeticinaturali.biz/wp-content/uploads/2009/07/menta-thumb5318674.jpg">
            <a:hlinkClick r:id="rId22"/>
          </p:cNvPr>
          <p:cNvPicPr>
            <a:picLocks noChangeAspect="1" noChangeArrowheads="1"/>
          </p:cNvPicPr>
          <p:nvPr/>
        </p:nvPicPr>
        <p:blipFill>
          <a:blip r:embed="rId23" cstate="print"/>
          <a:srcRect/>
          <a:stretch>
            <a:fillRect/>
          </a:stretch>
        </p:blipFill>
        <p:spPr bwMode="auto">
          <a:xfrm>
            <a:off x="6715125" y="1571625"/>
            <a:ext cx="1500188" cy="1371600"/>
          </a:xfrm>
          <a:prstGeom prst="rect">
            <a:avLst/>
          </a:prstGeom>
          <a:noFill/>
          <a:ln w="9525">
            <a:noFill/>
            <a:miter lim="800000"/>
            <a:headEnd/>
            <a:tailEnd/>
          </a:ln>
        </p:spPr>
      </p:pic>
    </p:spTree>
    <p:extLst>
      <p:ext uri="{BB962C8B-B14F-4D97-AF65-F5344CB8AC3E}">
        <p14:creationId xmlns:p14="http://schemas.microsoft.com/office/powerpoint/2010/main" val="1582321300"/>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675">
                                            <p:txEl>
                                              <p:pRg st="4" end="4"/>
                                            </p:txEl>
                                          </p:spTgt>
                                        </p:tgtEl>
                                        <p:attrNameLst>
                                          <p:attrName>style.visibility</p:attrName>
                                        </p:attrNameLst>
                                      </p:cBhvr>
                                      <p:to>
                                        <p:strVal val="visible"/>
                                      </p:to>
                                    </p:set>
                                    <p:animEffect transition="in" filter="diamond(in)">
                                      <p:cBhvr>
                                        <p:cTn id="7" dur="500"/>
                                        <p:tgtEl>
                                          <p:spTgt spid="2867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675">
                                            <p:txEl>
                                              <p:pRg st="5" end="5"/>
                                            </p:txEl>
                                          </p:spTgt>
                                        </p:tgtEl>
                                        <p:attrNameLst>
                                          <p:attrName>style.visibility</p:attrName>
                                        </p:attrNameLst>
                                      </p:cBhvr>
                                      <p:to>
                                        <p:strVal val="visible"/>
                                      </p:to>
                                    </p:set>
                                    <p:animEffect transition="in" filter="diamond(in)">
                                      <p:cBhvr>
                                        <p:cTn id="12" dur="500"/>
                                        <p:tgtEl>
                                          <p:spTgt spid="2867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animEffect transition="in" filter="diamond(in)">
                                      <p:cBhvr>
                                        <p:cTn id="17" dur="500"/>
                                        <p:tgtEl>
                                          <p:spTgt spid="2867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8675">
                                            <p:txEl>
                                              <p:pRg st="7" end="7"/>
                                            </p:txEl>
                                          </p:spTgt>
                                        </p:tgtEl>
                                        <p:attrNameLst>
                                          <p:attrName>style.visibility</p:attrName>
                                        </p:attrNameLst>
                                      </p:cBhvr>
                                      <p:to>
                                        <p:strVal val="visible"/>
                                      </p:to>
                                    </p:set>
                                    <p:animEffect transition="in" filter="diamond(in)">
                                      <p:cBhvr>
                                        <p:cTn id="22" dur="500"/>
                                        <p:tgtEl>
                                          <p:spTgt spid="2867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8675">
                                            <p:txEl>
                                              <p:pRg st="8" end="8"/>
                                            </p:txEl>
                                          </p:spTgt>
                                        </p:tgtEl>
                                        <p:attrNameLst>
                                          <p:attrName>style.visibility</p:attrName>
                                        </p:attrNameLst>
                                      </p:cBhvr>
                                      <p:to>
                                        <p:strVal val="visible"/>
                                      </p:to>
                                    </p:set>
                                    <p:animEffect transition="in" filter="diamond(in)">
                                      <p:cBhvr>
                                        <p:cTn id="27" dur="5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92D050"/>
          </a:solidFill>
        </p:spPr>
        <p:txBody>
          <a:bodyPr>
            <a:normAutofit/>
          </a:bodyPr>
          <a:lstStyle/>
          <a:p>
            <a:r>
              <a:rPr lang="it-IT" dirty="0" smtClean="0"/>
              <a:t>Molecole-Farmaci a dose minima!</a:t>
            </a:r>
            <a:endParaRPr lang="it-IT" dirty="0"/>
          </a:p>
        </p:txBody>
      </p:sp>
      <p:sp>
        <p:nvSpPr>
          <p:cNvPr id="3" name="Segnaposto contenuto 2"/>
          <p:cNvSpPr>
            <a:spLocks noGrp="1"/>
          </p:cNvSpPr>
          <p:nvPr>
            <p:ph idx="1"/>
          </p:nvPr>
        </p:nvSpPr>
        <p:spPr/>
        <p:txBody>
          <a:bodyPr>
            <a:normAutofit lnSpcReduction="10000"/>
          </a:bodyPr>
          <a:lstStyle/>
          <a:p>
            <a:r>
              <a:rPr lang="it-IT" dirty="0"/>
              <a:t>il </a:t>
            </a:r>
            <a:r>
              <a:rPr lang="it-IT" dirty="0" err="1"/>
              <a:t>carvacrolo</a:t>
            </a:r>
            <a:r>
              <a:rPr lang="it-IT" dirty="0"/>
              <a:t> e il timolo </a:t>
            </a:r>
            <a:r>
              <a:rPr lang="it-IT" dirty="0" smtClean="0"/>
              <a:t>ostacolano </a:t>
            </a:r>
            <a:r>
              <a:rPr lang="it-IT" dirty="0"/>
              <a:t>la crescita delle cellule tumorali </a:t>
            </a:r>
            <a:r>
              <a:rPr lang="it-IT" dirty="0" smtClean="0"/>
              <a:t>e ne provocano la morte</a:t>
            </a:r>
          </a:p>
          <a:p>
            <a:r>
              <a:rPr lang="it-IT" dirty="0" smtClean="0"/>
              <a:t>il </a:t>
            </a:r>
            <a:r>
              <a:rPr lang="it-IT" dirty="0" err="1" smtClean="0"/>
              <a:t>carnosolo</a:t>
            </a:r>
            <a:r>
              <a:rPr lang="it-IT" dirty="0" smtClean="0"/>
              <a:t> del rosmarino inibisce </a:t>
            </a:r>
            <a:r>
              <a:rPr lang="it-IT" dirty="0"/>
              <a:t>lo sviluppo di tumori della pelle e della mammella negli animali da </a:t>
            </a:r>
            <a:r>
              <a:rPr lang="it-IT" dirty="0" smtClean="0"/>
              <a:t>laboratorio la </a:t>
            </a:r>
            <a:r>
              <a:rPr lang="it-IT" dirty="0"/>
              <a:t>riduzione è stata del 78</a:t>
            </a:r>
            <a:r>
              <a:rPr lang="it-IT" dirty="0" smtClean="0"/>
              <a:t>%.</a:t>
            </a:r>
          </a:p>
          <a:p>
            <a:r>
              <a:rPr lang="it-IT" dirty="0" smtClean="0"/>
              <a:t>L’</a:t>
            </a:r>
            <a:r>
              <a:rPr lang="it-IT" dirty="0" err="1" smtClean="0"/>
              <a:t>apigenina</a:t>
            </a:r>
            <a:r>
              <a:rPr lang="it-IT" dirty="0" smtClean="0"/>
              <a:t> inibisce </a:t>
            </a:r>
            <a:r>
              <a:rPr lang="it-IT" dirty="0"/>
              <a:t>la proliferazione </a:t>
            </a:r>
            <a:r>
              <a:rPr lang="it-IT" dirty="0" smtClean="0"/>
              <a:t>di tumori del </a:t>
            </a:r>
            <a:r>
              <a:rPr lang="it-IT" dirty="0"/>
              <a:t>seno, del colon, del polmone e della prostata</a:t>
            </a:r>
          </a:p>
        </p:txBody>
      </p:sp>
    </p:spTree>
    <p:extLst>
      <p:ext uri="{BB962C8B-B14F-4D97-AF65-F5344CB8AC3E}">
        <p14:creationId xmlns:p14="http://schemas.microsoft.com/office/powerpoint/2010/main" val="3668840751"/>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a:solidFill>
            <a:srgbClr val="FFFF00"/>
          </a:solidFill>
        </p:spPr>
        <p:txBody>
          <a:bodyPr/>
          <a:lstStyle/>
          <a:p>
            <a:pPr eaLnBrk="1" hangingPunct="1"/>
            <a:r>
              <a:rPr lang="it-IT" smtClean="0"/>
              <a:t>Erbe, sapori e … farmaci !</a:t>
            </a:r>
          </a:p>
        </p:txBody>
      </p:sp>
      <p:sp>
        <p:nvSpPr>
          <p:cNvPr id="3" name="Segnaposto contenuto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it-IT" b="1" dirty="0" smtClean="0"/>
              <a:t>il basilico </a:t>
            </a:r>
            <a:r>
              <a:rPr lang="it-IT" dirty="0" smtClean="0"/>
              <a:t>inibisce l'aggregazione piastrinica indotta da ADP e da trombina, con effetto antitrombotico in vivo: è superiore all’ </a:t>
            </a:r>
            <a:r>
              <a:rPr lang="it-IT" dirty="0" err="1" smtClean="0"/>
              <a:t>aspirinetta</a:t>
            </a:r>
            <a:r>
              <a:rPr lang="it-IT" dirty="0" smtClean="0"/>
              <a:t>, utilizzata attualmente</a:t>
            </a:r>
          </a:p>
          <a:p>
            <a:pPr eaLnBrk="1" fontAlgn="auto" hangingPunct="1">
              <a:spcAft>
                <a:spcPts val="0"/>
              </a:spcAft>
              <a:buFont typeface="Arial" pitchFamily="34" charset="0"/>
              <a:buChar char="•"/>
              <a:defRPr/>
            </a:pPr>
            <a:r>
              <a:rPr lang="it-IT" dirty="0" smtClean="0"/>
              <a:t>gli </a:t>
            </a:r>
            <a:r>
              <a:rPr lang="it-IT" b="1" dirty="0" smtClean="0"/>
              <a:t>oli del basilico e della menta </a:t>
            </a:r>
            <a:r>
              <a:rPr lang="it-IT" dirty="0" smtClean="0"/>
              <a:t>hanno una attività antifungina contro i principali funghi responsabili di deterioramento della frutta durante le fasi di trasporto e immagazzinamento</a:t>
            </a:r>
          </a:p>
          <a:p>
            <a:pPr eaLnBrk="1" fontAlgn="auto" hangingPunct="1">
              <a:spcAft>
                <a:spcPts val="0"/>
              </a:spcAft>
              <a:buFont typeface="Arial" pitchFamily="34" charset="0"/>
              <a:buChar char="•"/>
              <a:defRPr/>
            </a:pPr>
            <a:r>
              <a:rPr lang="it-IT" b="1" dirty="0" smtClean="0"/>
              <a:t>basilico, origano, salvia, timo e menta </a:t>
            </a:r>
            <a:r>
              <a:rPr lang="it-IT" dirty="0" smtClean="0"/>
              <a:t>hanno un’efficace attività antiossidante come additivi alimentari, per ridurre il deterioramento ossidativo degli alimenti e migliorarne, quindi, la qualità </a:t>
            </a:r>
          </a:p>
          <a:p>
            <a:pPr eaLnBrk="1" fontAlgn="auto" hangingPunct="1">
              <a:spcAft>
                <a:spcPts val="0"/>
              </a:spcAft>
              <a:buFont typeface="Arial" pitchFamily="34" charset="0"/>
              <a:buChar char="•"/>
              <a:defRPr/>
            </a:pPr>
            <a:endParaRPr lang="it-IT" dirty="0"/>
          </a:p>
        </p:txBody>
      </p:sp>
    </p:spTree>
    <p:extLst>
      <p:ext uri="{BB962C8B-B14F-4D97-AF65-F5344CB8AC3E}">
        <p14:creationId xmlns:p14="http://schemas.microsoft.com/office/powerpoint/2010/main" val="1871536682"/>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3"/>
          <p:cNvSpPr>
            <a:spLocks noGrp="1"/>
          </p:cNvSpPr>
          <p:nvPr>
            <p:ph type="title"/>
          </p:nvPr>
        </p:nvSpPr>
        <p:spPr>
          <a:xfrm>
            <a:off x="428625" y="142875"/>
            <a:ext cx="8229600" cy="1785938"/>
          </a:xfrm>
          <a:solidFill>
            <a:srgbClr val="FFFF00"/>
          </a:solidFill>
        </p:spPr>
        <p:txBody>
          <a:bodyPr rtlCol="0">
            <a:normAutofit fontScale="90000"/>
          </a:bodyPr>
          <a:lstStyle/>
          <a:p>
            <a:pPr eaLnBrk="1" fontAlgn="auto" hangingPunct="1">
              <a:spcAft>
                <a:spcPts val="0"/>
              </a:spcAft>
              <a:defRPr/>
            </a:pPr>
            <a:r>
              <a:rPr lang="it-IT" sz="2000" dirty="0" smtClean="0"/>
              <a:t/>
            </a:r>
            <a:br>
              <a:rPr lang="it-IT" sz="2000" dirty="0" smtClean="0"/>
            </a:br>
            <a:r>
              <a:rPr lang="it-IT" sz="2700" dirty="0" smtClean="0"/>
              <a:t>Il TRPV1 è un recettore canale che appartiene alla </a:t>
            </a:r>
            <a:br>
              <a:rPr lang="it-IT" sz="2700" dirty="0" smtClean="0"/>
            </a:br>
            <a:r>
              <a:rPr lang="it-IT" sz="2700" b="1" dirty="0" smtClean="0"/>
              <a:t>superfamiglia dei </a:t>
            </a:r>
            <a:br>
              <a:rPr lang="it-IT" sz="2700" b="1" dirty="0" smtClean="0"/>
            </a:br>
            <a:r>
              <a:rPr lang="it-IT" sz="2700" b="1" dirty="0" err="1" smtClean="0"/>
              <a:t>Transient</a:t>
            </a:r>
            <a:r>
              <a:rPr lang="it-IT" sz="2700" b="1" dirty="0" smtClean="0"/>
              <a:t> </a:t>
            </a:r>
            <a:r>
              <a:rPr lang="it-IT" sz="2700" b="1" dirty="0" err="1" smtClean="0"/>
              <a:t>Receptor</a:t>
            </a:r>
            <a:r>
              <a:rPr lang="it-IT" sz="2700" b="1" dirty="0" smtClean="0"/>
              <a:t>  </a:t>
            </a:r>
            <a:r>
              <a:rPr lang="it-IT" sz="2700" b="1" dirty="0" err="1" smtClean="0"/>
              <a:t>Potential</a:t>
            </a:r>
            <a:r>
              <a:rPr lang="it-IT" sz="2700" b="1" dirty="0" smtClean="0"/>
              <a:t> </a:t>
            </a:r>
            <a:r>
              <a:rPr lang="it-IT" sz="2700" b="1" dirty="0" err="1" smtClean="0"/>
              <a:t>ion</a:t>
            </a:r>
            <a:r>
              <a:rPr lang="it-IT" sz="2700" b="1" dirty="0" smtClean="0"/>
              <a:t> </a:t>
            </a:r>
            <a:r>
              <a:rPr lang="it-IT" sz="2700" b="1" dirty="0" err="1" smtClean="0"/>
              <a:t>channel</a:t>
            </a:r>
            <a:r>
              <a:rPr lang="it-IT" sz="2700" b="1" dirty="0" smtClean="0"/>
              <a:t> </a:t>
            </a:r>
            <a:r>
              <a:rPr lang="it-IT" sz="2700" dirty="0" smtClean="0"/>
              <a:t> </a:t>
            </a:r>
            <a:br>
              <a:rPr lang="it-IT" sz="2700" dirty="0" smtClean="0"/>
            </a:br>
            <a:r>
              <a:rPr lang="it-IT" sz="2700" dirty="0" smtClean="0"/>
              <a:t>sono attivati da :</a:t>
            </a:r>
            <a:br>
              <a:rPr lang="it-IT" sz="2700" dirty="0" smtClean="0"/>
            </a:br>
            <a:endParaRPr lang="it-IT" sz="2700" dirty="0" smtClean="0"/>
          </a:p>
        </p:txBody>
      </p:sp>
      <p:pic>
        <p:nvPicPr>
          <p:cNvPr id="18435" name="Picture 2" descr="http://www.nature.com/emboj/journal/v24/n24/images/7600893f7.jpg"/>
          <p:cNvPicPr>
            <a:picLocks noChangeAspect="1" noChangeArrowheads="1"/>
          </p:cNvPicPr>
          <p:nvPr/>
        </p:nvPicPr>
        <p:blipFill>
          <a:blip r:embed="rId2" cstate="print"/>
          <a:srcRect/>
          <a:stretch>
            <a:fillRect/>
          </a:stretch>
        </p:blipFill>
        <p:spPr bwMode="auto">
          <a:xfrm>
            <a:off x="3059113" y="1928813"/>
            <a:ext cx="5248275" cy="4929187"/>
          </a:xfrm>
          <a:prstGeom prst="rect">
            <a:avLst/>
          </a:prstGeom>
          <a:noFill/>
          <a:ln w="9525">
            <a:noFill/>
            <a:miter lim="800000"/>
            <a:headEnd/>
            <a:tailEnd/>
          </a:ln>
        </p:spPr>
      </p:pic>
      <p:pic>
        <p:nvPicPr>
          <p:cNvPr id="18436" name="Picture 4" descr="http://scienze-como.uninsubria.it/bressanini/divulgazione/images/pepero1"/>
          <p:cNvPicPr>
            <a:picLocks noChangeAspect="1" noChangeArrowheads="1"/>
          </p:cNvPicPr>
          <p:nvPr/>
        </p:nvPicPr>
        <p:blipFill>
          <a:blip r:embed="rId3" cstate="print"/>
          <a:srcRect/>
          <a:stretch>
            <a:fillRect/>
          </a:stretch>
        </p:blipFill>
        <p:spPr bwMode="auto">
          <a:xfrm>
            <a:off x="642938" y="2214563"/>
            <a:ext cx="1876425" cy="1543050"/>
          </a:xfrm>
          <a:prstGeom prst="rect">
            <a:avLst/>
          </a:prstGeom>
          <a:noFill/>
          <a:ln w="9525">
            <a:noFill/>
            <a:miter lim="800000"/>
            <a:headEnd/>
            <a:tailEnd/>
          </a:ln>
        </p:spPr>
      </p:pic>
      <p:sp>
        <p:nvSpPr>
          <p:cNvPr id="6" name="CasellaDiTesto 5"/>
          <p:cNvSpPr txBox="1">
            <a:spLocks noChangeArrowheads="1"/>
          </p:cNvSpPr>
          <p:nvPr/>
        </p:nvSpPr>
        <p:spPr bwMode="auto">
          <a:xfrm>
            <a:off x="250825" y="3860800"/>
            <a:ext cx="2555875" cy="2031325"/>
          </a:xfrm>
          <a:prstGeom prst="rect">
            <a:avLst/>
          </a:prstGeom>
          <a:noFill/>
          <a:ln w="9525">
            <a:noFill/>
            <a:miter lim="800000"/>
            <a:headEnd/>
            <a:tailEnd/>
          </a:ln>
        </p:spPr>
        <p:txBody>
          <a:bodyPr>
            <a:spAutoFit/>
          </a:bodyPr>
          <a:lstStyle/>
          <a:p>
            <a:r>
              <a:rPr lang="it-IT" dirty="0"/>
              <a:t>la </a:t>
            </a:r>
            <a:r>
              <a:rPr lang="it-IT" dirty="0" err="1"/>
              <a:t>capsaicina</a:t>
            </a:r>
            <a:r>
              <a:rPr lang="it-IT" dirty="0"/>
              <a:t> </a:t>
            </a:r>
            <a:r>
              <a:rPr lang="it-IT" dirty="0" smtClean="0"/>
              <a:t>inibisce il </a:t>
            </a:r>
            <a:r>
              <a:rPr lang="it-IT" dirty="0"/>
              <a:t>tumore del pancreas nei topi </a:t>
            </a:r>
            <a:r>
              <a:rPr lang="it-IT" dirty="0" smtClean="0"/>
              <a:t>ed il tumore </a:t>
            </a:r>
            <a:r>
              <a:rPr lang="it-IT" dirty="0"/>
              <a:t>della </a:t>
            </a:r>
            <a:r>
              <a:rPr lang="it-IT" dirty="0" smtClean="0"/>
              <a:t>prostata. </a:t>
            </a:r>
            <a:r>
              <a:rPr lang="en-GB" dirty="0" err="1"/>
              <a:t>A</a:t>
            </a:r>
            <a:r>
              <a:rPr lang="en-GB" dirty="0" err="1" smtClean="0"/>
              <a:t>gisce</a:t>
            </a:r>
            <a:r>
              <a:rPr lang="en-GB" dirty="0" smtClean="0"/>
              <a:t> </a:t>
            </a:r>
            <a:r>
              <a:rPr lang="en-GB" dirty="0" err="1"/>
              <a:t>inducendo</a:t>
            </a:r>
            <a:r>
              <a:rPr lang="en-GB" dirty="0"/>
              <a:t> </a:t>
            </a:r>
            <a:r>
              <a:rPr lang="en-GB" dirty="0" err="1"/>
              <a:t>l’apoptosi</a:t>
            </a:r>
            <a:r>
              <a:rPr lang="en-GB" dirty="0"/>
              <a:t>, </a:t>
            </a:r>
            <a:r>
              <a:rPr lang="en-GB" dirty="0" err="1"/>
              <a:t>cioè</a:t>
            </a:r>
            <a:r>
              <a:rPr lang="en-GB" dirty="0"/>
              <a:t> </a:t>
            </a:r>
            <a:r>
              <a:rPr lang="en-GB" dirty="0" err="1"/>
              <a:t>l’autodistruzione</a:t>
            </a:r>
            <a:r>
              <a:rPr lang="en-GB" dirty="0"/>
              <a:t> </a:t>
            </a:r>
            <a:r>
              <a:rPr lang="en-GB" dirty="0" err="1"/>
              <a:t>cellulare</a:t>
            </a:r>
            <a:r>
              <a:rPr lang="en-GB" dirty="0"/>
              <a:t>.</a:t>
            </a:r>
            <a:endParaRPr lang="it-IT" dirty="0">
              <a:latin typeface="Calibri" pitchFamily="34" charset="0"/>
            </a:endParaRPr>
          </a:p>
        </p:txBody>
      </p:sp>
    </p:spTree>
    <p:extLst>
      <p:ext uri="{BB962C8B-B14F-4D97-AF65-F5344CB8AC3E}">
        <p14:creationId xmlns:p14="http://schemas.microsoft.com/office/powerpoint/2010/main" val="804284432"/>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14313"/>
            <a:ext cx="8229600" cy="1285875"/>
          </a:xfrm>
          <a:solidFill>
            <a:srgbClr val="FFFF00"/>
          </a:solidFill>
        </p:spPr>
        <p:txBody>
          <a:bodyPr rtlCol="0">
            <a:normAutofit fontScale="90000"/>
          </a:bodyPr>
          <a:lstStyle/>
          <a:p>
            <a:pPr algn="just" eaLnBrk="1" fontAlgn="auto" hangingPunct="1">
              <a:spcAft>
                <a:spcPts val="0"/>
              </a:spcAft>
              <a:defRPr/>
            </a:pPr>
            <a:r>
              <a:rPr lang="it-IT" sz="2000" dirty="0" smtClean="0"/>
              <a:t> </a:t>
            </a:r>
            <a:r>
              <a:rPr lang="it-IT" sz="2000" b="1" dirty="0" smtClean="0"/>
              <a:t>I </a:t>
            </a:r>
            <a:r>
              <a:rPr lang="it-IT" sz="2000" b="1" dirty="0" err="1" smtClean="0"/>
              <a:t>Transient</a:t>
            </a:r>
            <a:r>
              <a:rPr lang="it-IT" sz="2000" b="1" dirty="0" smtClean="0"/>
              <a:t> </a:t>
            </a:r>
            <a:r>
              <a:rPr lang="it-IT" sz="2000" b="1" dirty="0" err="1" smtClean="0"/>
              <a:t>Receptor</a:t>
            </a:r>
            <a:r>
              <a:rPr lang="it-IT" sz="2000" b="1" dirty="0" smtClean="0"/>
              <a:t> </a:t>
            </a:r>
            <a:r>
              <a:rPr lang="it-IT" sz="2000" b="1" dirty="0" err="1" smtClean="0"/>
              <a:t>Potential</a:t>
            </a:r>
            <a:r>
              <a:rPr lang="it-IT" sz="2000" b="1" dirty="0" smtClean="0"/>
              <a:t> (TRP) sono una superfamiglia di  proteine </a:t>
            </a:r>
            <a:r>
              <a:rPr lang="it-IT" sz="2000" b="1" dirty="0" err="1" smtClean="0"/>
              <a:t>transmembrana</a:t>
            </a:r>
            <a:r>
              <a:rPr lang="it-IT" sz="2000" b="1" dirty="0" smtClean="0"/>
              <a:t>  </a:t>
            </a:r>
            <a:r>
              <a:rPr lang="it-IT" sz="2000" dirty="0" smtClean="0"/>
              <a:t>che agiscono da </a:t>
            </a:r>
            <a:r>
              <a:rPr lang="it-IT" sz="2000" b="1" dirty="0" smtClean="0"/>
              <a:t>sensori molecolari </a:t>
            </a:r>
            <a:r>
              <a:rPr lang="it-IT" sz="2000" dirty="0" smtClean="0"/>
              <a:t>per una serie di funzioni fisiologiche e patologiche. Controllano la </a:t>
            </a:r>
            <a:r>
              <a:rPr lang="it-IT" sz="2000" dirty="0" err="1" smtClean="0"/>
              <a:t>vasodilazione</a:t>
            </a:r>
            <a:r>
              <a:rPr lang="it-IT" sz="2000" dirty="0" smtClean="0"/>
              <a:t>, la sensazione termica, meccanica, chimica (</a:t>
            </a:r>
            <a:r>
              <a:rPr lang="it-IT" sz="2000" dirty="0" err="1" smtClean="0"/>
              <a:t>chemoesthesi</a:t>
            </a:r>
            <a:r>
              <a:rPr lang="it-IT" sz="2000" dirty="0" smtClean="0"/>
              <a:t>), dolorosa, gustativa</a:t>
            </a:r>
            <a:endParaRPr lang="it-IT" sz="2000" dirty="0"/>
          </a:p>
        </p:txBody>
      </p:sp>
      <p:pic>
        <p:nvPicPr>
          <p:cNvPr id="31747" name="Picture 2" descr="http://www.mcdb.lsa.umich.edu/labs/haoxingx/Research_files/TRPt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0188"/>
            <a:ext cx="8858250"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426489"/>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18058"/>
          </a:xfrm>
          <a:solidFill>
            <a:schemeClr val="accent6"/>
          </a:solidFill>
        </p:spPr>
        <p:txBody>
          <a:bodyPr>
            <a:normAutofit fontScale="90000"/>
          </a:bodyPr>
          <a:lstStyle/>
          <a:p>
            <a:r>
              <a:rPr lang="it-IT" sz="3600" dirty="0" smtClean="0"/>
              <a:t>La dieta modula l’Epigenetica del Cancro</a:t>
            </a:r>
            <a:endParaRPr lang="it-IT" sz="3600" dirty="0"/>
          </a:p>
        </p:txBody>
      </p:sp>
      <p:pic>
        <p:nvPicPr>
          <p:cNvPr id="56322" name="Picture 2" descr="https://www.ncbi.nlm.nih.gov/pmc/articles/instance/6855955/bin/nmz046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00" y="1268759"/>
            <a:ext cx="8015063" cy="525968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827584" y="836712"/>
            <a:ext cx="2376264" cy="369332"/>
          </a:xfrm>
          <a:prstGeom prst="rect">
            <a:avLst/>
          </a:prstGeom>
          <a:solidFill>
            <a:srgbClr val="FFFF00"/>
          </a:solidFill>
        </p:spPr>
        <p:txBody>
          <a:bodyPr wrap="square" rtlCol="0">
            <a:spAutoFit/>
          </a:bodyPr>
          <a:lstStyle/>
          <a:p>
            <a:r>
              <a:rPr lang="it-IT" dirty="0" smtClean="0"/>
              <a:t>DNA </a:t>
            </a:r>
            <a:r>
              <a:rPr lang="it-IT" dirty="0" err="1" smtClean="0"/>
              <a:t>Metil</a:t>
            </a:r>
            <a:r>
              <a:rPr lang="it-IT" dirty="0" smtClean="0"/>
              <a:t> </a:t>
            </a:r>
            <a:r>
              <a:rPr lang="it-IT" dirty="0" err="1" smtClean="0"/>
              <a:t>Tranferasi</a:t>
            </a:r>
            <a:endParaRPr lang="it-IT" dirty="0"/>
          </a:p>
        </p:txBody>
      </p:sp>
      <p:sp>
        <p:nvSpPr>
          <p:cNvPr id="5" name="CasellaDiTesto 4"/>
          <p:cNvSpPr txBox="1"/>
          <p:nvPr/>
        </p:nvSpPr>
        <p:spPr>
          <a:xfrm>
            <a:off x="4283832" y="683404"/>
            <a:ext cx="2808448" cy="369332"/>
          </a:xfrm>
          <a:prstGeom prst="rect">
            <a:avLst/>
          </a:prstGeom>
          <a:solidFill>
            <a:srgbClr val="FFFF00"/>
          </a:solidFill>
        </p:spPr>
        <p:txBody>
          <a:bodyPr wrap="square" rtlCol="0">
            <a:spAutoFit/>
          </a:bodyPr>
          <a:lstStyle/>
          <a:p>
            <a:r>
              <a:rPr lang="it-IT" dirty="0" smtClean="0"/>
              <a:t>Regolatori dei </a:t>
            </a:r>
            <a:r>
              <a:rPr lang="it-IT" dirty="0" err="1" smtClean="0"/>
              <a:t>microRNA</a:t>
            </a:r>
            <a:endParaRPr lang="it-IT" dirty="0"/>
          </a:p>
        </p:txBody>
      </p:sp>
      <p:sp>
        <p:nvSpPr>
          <p:cNvPr id="6" name="CasellaDiTesto 5"/>
          <p:cNvSpPr txBox="1"/>
          <p:nvPr/>
        </p:nvSpPr>
        <p:spPr>
          <a:xfrm>
            <a:off x="6983078" y="1458147"/>
            <a:ext cx="1477082" cy="923330"/>
          </a:xfrm>
          <a:prstGeom prst="rect">
            <a:avLst/>
          </a:prstGeom>
          <a:solidFill>
            <a:srgbClr val="FFFF00"/>
          </a:solidFill>
        </p:spPr>
        <p:txBody>
          <a:bodyPr wrap="square" rtlCol="0">
            <a:spAutoFit/>
          </a:bodyPr>
          <a:lstStyle/>
          <a:p>
            <a:r>
              <a:rPr lang="it-IT" dirty="0" smtClean="0"/>
              <a:t>Inibitori della Acetilazione degli Istoni</a:t>
            </a:r>
            <a:endParaRPr lang="it-IT" dirty="0"/>
          </a:p>
        </p:txBody>
      </p:sp>
      <p:sp>
        <p:nvSpPr>
          <p:cNvPr id="7" name="CasellaDiTesto 6"/>
          <p:cNvSpPr txBox="1"/>
          <p:nvPr/>
        </p:nvSpPr>
        <p:spPr>
          <a:xfrm>
            <a:off x="107504" y="3713936"/>
            <a:ext cx="2376264" cy="646331"/>
          </a:xfrm>
          <a:prstGeom prst="rect">
            <a:avLst/>
          </a:prstGeom>
          <a:solidFill>
            <a:srgbClr val="FFFF00"/>
          </a:solidFill>
        </p:spPr>
        <p:txBody>
          <a:bodyPr wrap="square" rtlCol="0">
            <a:spAutoFit/>
          </a:bodyPr>
          <a:lstStyle/>
          <a:p>
            <a:r>
              <a:rPr lang="it-IT" dirty="0" smtClean="0"/>
              <a:t>Regolatori dei long non </a:t>
            </a:r>
            <a:r>
              <a:rPr lang="it-IT" dirty="0" err="1" smtClean="0"/>
              <a:t>cod</a:t>
            </a:r>
            <a:r>
              <a:rPr lang="it-IT" dirty="0" smtClean="0"/>
              <a:t> RNA</a:t>
            </a:r>
            <a:endParaRPr lang="it-IT" dirty="0"/>
          </a:p>
        </p:txBody>
      </p:sp>
    </p:spTree>
    <p:extLst>
      <p:ext uri="{BB962C8B-B14F-4D97-AF65-F5344CB8AC3E}">
        <p14:creationId xmlns:p14="http://schemas.microsoft.com/office/powerpoint/2010/main" val="1484223636"/>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solidFill>
            <a:srgbClr val="FFFF00"/>
          </a:solidFill>
        </p:spPr>
        <p:txBody>
          <a:bodyPr/>
          <a:lstStyle/>
          <a:p>
            <a:r>
              <a:rPr lang="it-IT" sz="3600" dirty="0" smtClean="0"/>
              <a:t>Il lattante non è una ‘</a:t>
            </a:r>
            <a:r>
              <a:rPr lang="it-IT" sz="3600" b="1" i="1" dirty="0" smtClean="0"/>
              <a:t>tabula rasa</a:t>
            </a:r>
            <a:r>
              <a:rPr lang="it-IT" sz="3600" dirty="0" smtClean="0"/>
              <a:t>’ sul gusto </a:t>
            </a:r>
            <a:endParaRPr lang="en-GB" sz="3600" dirty="0" smtClean="0"/>
          </a:p>
        </p:txBody>
      </p:sp>
      <p:sp>
        <p:nvSpPr>
          <p:cNvPr id="3" name="Segnaposto contenuto 2"/>
          <p:cNvSpPr>
            <a:spLocks noGrp="1"/>
          </p:cNvSpPr>
          <p:nvPr>
            <p:ph idx="1"/>
          </p:nvPr>
        </p:nvSpPr>
        <p:spPr>
          <a:xfrm>
            <a:off x="457200" y="1600200"/>
            <a:ext cx="5972175" cy="4900613"/>
          </a:xfrm>
        </p:spPr>
        <p:txBody>
          <a:bodyPr/>
          <a:lstStyle/>
          <a:p>
            <a:r>
              <a:rPr lang="it-IT" sz="2800" b="1" dirty="0" smtClean="0"/>
              <a:t>ha già attivi i recettori dei gusti</a:t>
            </a:r>
            <a:r>
              <a:rPr lang="it-IT" sz="2800" dirty="0" smtClean="0"/>
              <a:t>, geneticamente determinati nei loro specifici polimorfismi (ricombinati tra padre e madre) </a:t>
            </a:r>
            <a:r>
              <a:rPr lang="it-IT" dirty="0" smtClean="0"/>
              <a:t>. </a:t>
            </a:r>
          </a:p>
          <a:p>
            <a:r>
              <a:rPr lang="it-IT" sz="2800" dirty="0" smtClean="0"/>
              <a:t>Ha l’esperienza della alimentazione </a:t>
            </a:r>
            <a:r>
              <a:rPr lang="it-IT" sz="2800" b="1" dirty="0" smtClean="0"/>
              <a:t>prenatale e post natale della madre </a:t>
            </a:r>
            <a:r>
              <a:rPr lang="it-IT" sz="2800" dirty="0" smtClean="0"/>
              <a:t>nutrice.</a:t>
            </a:r>
          </a:p>
          <a:p>
            <a:r>
              <a:rPr lang="it-IT" sz="2800" dirty="0" smtClean="0"/>
              <a:t>Preferisce dolce e salato, evita amaro ed acido, </a:t>
            </a:r>
            <a:r>
              <a:rPr lang="it-IT" sz="2800" b="1" dirty="0" smtClean="0"/>
              <a:t>diverso dall’adulto</a:t>
            </a:r>
          </a:p>
          <a:p>
            <a:r>
              <a:rPr lang="it-IT" sz="2800" dirty="0" smtClean="0"/>
              <a:t>Gradisce l’</a:t>
            </a:r>
            <a:r>
              <a:rPr lang="it-IT" sz="2800" dirty="0" err="1" smtClean="0"/>
              <a:t>Umami</a:t>
            </a:r>
            <a:endParaRPr lang="en-GB" sz="2800" dirty="0" smtClean="0"/>
          </a:p>
          <a:p>
            <a:endParaRPr lang="en-GB" dirty="0" smtClean="0"/>
          </a:p>
        </p:txBody>
      </p:sp>
      <p:sp>
        <p:nvSpPr>
          <p:cNvPr id="4" name="Segnaposto piè di pagina 3"/>
          <p:cNvSpPr>
            <a:spLocks noGrp="1"/>
          </p:cNvSpPr>
          <p:nvPr>
            <p:ph type="ftr" sz="quarter" idx="11"/>
          </p:nvPr>
        </p:nvSpPr>
        <p:spPr/>
        <p:txBody>
          <a:bodyPr/>
          <a:lstStyle/>
          <a:p>
            <a:pPr>
              <a:defRPr/>
            </a:pPr>
            <a:r>
              <a:rPr lang="en-GB" dirty="0" smtClean="0"/>
              <a:t>ELFID -UNINA Federico II</a:t>
            </a:r>
            <a:endParaRPr lang="en-GB" dirty="0"/>
          </a:p>
        </p:txBody>
      </p:sp>
      <p:pic>
        <p:nvPicPr>
          <p:cNvPr id="29698" name="Picture 2"/>
          <p:cNvPicPr>
            <a:picLocks noChangeAspect="1" noChangeArrowheads="1"/>
          </p:cNvPicPr>
          <p:nvPr/>
        </p:nvPicPr>
        <p:blipFill>
          <a:blip r:embed="rId2" cstate="print"/>
          <a:srcRect/>
          <a:stretch>
            <a:fillRect/>
          </a:stretch>
        </p:blipFill>
        <p:spPr bwMode="auto">
          <a:xfrm>
            <a:off x="6715125" y="4572000"/>
            <a:ext cx="1928813" cy="1741488"/>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6357938" y="2000250"/>
            <a:ext cx="2786062" cy="1857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699"/>
                                        </p:tgtEl>
                                        <p:attrNameLst>
                                          <p:attrName>style.visibility</p:attrName>
                                        </p:attrNameLst>
                                      </p:cBhvr>
                                      <p:to>
                                        <p:strVal val="visible"/>
                                      </p:to>
                                    </p:set>
                                    <p:animEffect transition="in" filter="wipe(down)">
                                      <p:cBhvr>
                                        <p:cTn id="27" dur="500"/>
                                        <p:tgtEl>
                                          <p:spTgt spid="29699"/>
                                        </p:tgtEl>
                                      </p:cBhvr>
                                    </p:animEffect>
                                  </p:childTnLst>
                                </p:cTn>
                              </p:par>
                              <p:par>
                                <p:cTn id="28" presetID="22" presetClass="entr" presetSubtype="4" fill="hold" nodeType="withEffect">
                                  <p:stCondLst>
                                    <p:cond delay="0"/>
                                  </p:stCondLst>
                                  <p:childTnLst>
                                    <p:set>
                                      <p:cBhvr>
                                        <p:cTn id="29" dur="1" fill="hold">
                                          <p:stCondLst>
                                            <p:cond delay="0"/>
                                          </p:stCondLst>
                                        </p:cTn>
                                        <p:tgtEl>
                                          <p:spTgt spid="29698"/>
                                        </p:tgtEl>
                                        <p:attrNameLst>
                                          <p:attrName>style.visibility</p:attrName>
                                        </p:attrNameLst>
                                      </p:cBhvr>
                                      <p:to>
                                        <p:strVal val="visible"/>
                                      </p:to>
                                    </p:set>
                                    <p:animEffect transition="in" filter="wipe(down)">
                                      <p:cBhvr>
                                        <p:cTn id="30"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a:solidFill>
            <a:schemeClr val="accent6"/>
          </a:solidFill>
        </p:spPr>
        <p:txBody>
          <a:bodyPr>
            <a:normAutofit fontScale="90000"/>
          </a:bodyPr>
          <a:lstStyle/>
          <a:p>
            <a:r>
              <a:rPr lang="it-IT" dirty="0" smtClean="0"/>
              <a:t>Come agiscono gli alimenti sul cancro</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A. Componenti bioattivi alterano la Metilazione del DNA e sono donatori di Metili</a:t>
            </a:r>
          </a:p>
          <a:p>
            <a:r>
              <a:rPr lang="it-IT" dirty="0" smtClean="0"/>
              <a:t>B. Possono anche inibire la DNA </a:t>
            </a:r>
            <a:r>
              <a:rPr lang="it-IT" dirty="0" err="1" smtClean="0"/>
              <a:t>Metil</a:t>
            </a:r>
            <a:r>
              <a:rPr lang="it-IT" dirty="0" smtClean="0"/>
              <a:t> </a:t>
            </a:r>
            <a:r>
              <a:rPr lang="it-IT" dirty="0" err="1" smtClean="0"/>
              <a:t>Trasferasi</a:t>
            </a:r>
            <a:r>
              <a:rPr lang="it-IT" dirty="0" smtClean="0"/>
              <a:t> (DNMT) riducendo la metilazione ed amplificando la espressione di geni protettivi</a:t>
            </a:r>
          </a:p>
          <a:p>
            <a:endParaRPr lang="it-IT" dirty="0" smtClean="0"/>
          </a:p>
          <a:p>
            <a:r>
              <a:rPr lang="it-IT" dirty="0" smtClean="0"/>
              <a:t> C. </a:t>
            </a:r>
            <a:r>
              <a:rPr lang="it-IT" dirty="0"/>
              <a:t>I modulatori </a:t>
            </a:r>
            <a:r>
              <a:rPr lang="it-IT" dirty="0" smtClean="0"/>
              <a:t> di </a:t>
            </a:r>
            <a:r>
              <a:rPr lang="it-IT" dirty="0" err="1" smtClean="0"/>
              <a:t>miRNA</a:t>
            </a:r>
            <a:r>
              <a:rPr lang="it-IT" dirty="0" smtClean="0"/>
              <a:t>  regolano  </a:t>
            </a:r>
            <a:r>
              <a:rPr lang="it-IT" dirty="0"/>
              <a:t>la </a:t>
            </a:r>
            <a:r>
              <a:rPr lang="it-IT" dirty="0" smtClean="0"/>
              <a:t>espressione di </a:t>
            </a:r>
            <a:r>
              <a:rPr lang="it-IT" dirty="0" err="1" smtClean="0"/>
              <a:t>miRNA</a:t>
            </a:r>
            <a:r>
              <a:rPr lang="it-IT" dirty="0"/>
              <a:t>. </a:t>
            </a:r>
            <a:endParaRPr lang="it-IT" dirty="0" smtClean="0"/>
          </a:p>
          <a:p>
            <a:r>
              <a:rPr lang="it-IT" dirty="0" smtClean="0"/>
              <a:t>Controllano la espressione di </a:t>
            </a:r>
            <a:r>
              <a:rPr lang="it-IT" dirty="0" err="1" smtClean="0"/>
              <a:t>genimediante</a:t>
            </a:r>
            <a:r>
              <a:rPr lang="it-IT" dirty="0" smtClean="0"/>
              <a:t> repressione della </a:t>
            </a:r>
            <a:r>
              <a:rPr lang="it-IT" dirty="0" err="1" smtClean="0"/>
              <a:t>trslazione</a:t>
            </a:r>
            <a:r>
              <a:rPr lang="it-IT" dirty="0" smtClean="0"/>
              <a:t> del messaggero o la sua degradazione</a:t>
            </a:r>
          </a:p>
          <a:p>
            <a:endParaRPr lang="it-IT" dirty="0" smtClean="0"/>
          </a:p>
          <a:p>
            <a:r>
              <a:rPr lang="it-IT" dirty="0" smtClean="0"/>
              <a:t>(</a:t>
            </a:r>
            <a:r>
              <a:rPr lang="it-IT" dirty="0"/>
              <a:t>D) </a:t>
            </a:r>
            <a:r>
              <a:rPr lang="it-IT" dirty="0" smtClean="0"/>
              <a:t>Gli inibitori della </a:t>
            </a:r>
            <a:r>
              <a:rPr lang="it-IT" dirty="0" err="1" smtClean="0"/>
              <a:t>Deacetilazione</a:t>
            </a:r>
            <a:r>
              <a:rPr lang="it-IT" dirty="0" smtClean="0"/>
              <a:t> degli Istoni (HDAC) possono promuovere la acetilazione degli istoni e lo svolgimento della cromatina, aprendo il DNA ai fattori di trascrizione</a:t>
            </a:r>
          </a:p>
          <a:p>
            <a:r>
              <a:rPr lang="it-IT" dirty="0" smtClean="0"/>
              <a:t> </a:t>
            </a:r>
          </a:p>
          <a:p>
            <a:r>
              <a:rPr lang="it-IT" dirty="0" smtClean="0"/>
              <a:t>(</a:t>
            </a:r>
            <a:r>
              <a:rPr lang="it-IT" dirty="0"/>
              <a:t>E) </a:t>
            </a:r>
            <a:r>
              <a:rPr lang="it-IT" dirty="0" smtClean="0"/>
              <a:t>Componenti della dieta possono modulare la trascrizione di </a:t>
            </a:r>
            <a:r>
              <a:rPr lang="it-IT" dirty="0" err="1" smtClean="0"/>
              <a:t>lncRNAs</a:t>
            </a:r>
            <a:r>
              <a:rPr lang="it-IT" dirty="0" smtClean="0"/>
              <a:t>, che influenzano la espressione genica agendo come incastri per </a:t>
            </a:r>
            <a:r>
              <a:rPr lang="it-IT" dirty="0" err="1" smtClean="0"/>
              <a:t>miRNA</a:t>
            </a:r>
            <a:r>
              <a:rPr lang="it-IT" dirty="0" smtClean="0"/>
              <a:t> e fattori di trascrizione</a:t>
            </a:r>
            <a:endParaRPr lang="it-IT" dirty="0"/>
          </a:p>
        </p:txBody>
      </p:sp>
    </p:spTree>
    <p:extLst>
      <p:ext uri="{BB962C8B-B14F-4D97-AF65-F5344CB8AC3E}">
        <p14:creationId xmlns:p14="http://schemas.microsoft.com/office/powerpoint/2010/main" val="2594876455"/>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a:solidFill>
            <a:schemeClr val="accent6"/>
          </a:solidFill>
        </p:spPr>
        <p:txBody>
          <a:bodyPr>
            <a:normAutofit/>
          </a:bodyPr>
          <a:lstStyle/>
          <a:p>
            <a:r>
              <a:rPr lang="it-IT" sz="2400" dirty="0" smtClean="0"/>
              <a:t>Inibitori della DNA </a:t>
            </a:r>
            <a:r>
              <a:rPr lang="it-IT" sz="2400" dirty="0" err="1" smtClean="0"/>
              <a:t>Metil</a:t>
            </a:r>
            <a:r>
              <a:rPr lang="it-IT" sz="2400" dirty="0" smtClean="0"/>
              <a:t> Transferasi</a:t>
            </a:r>
            <a:br>
              <a:rPr lang="it-IT" sz="2400" dirty="0" smtClean="0"/>
            </a:br>
            <a:r>
              <a:rPr lang="it-IT" sz="2400" dirty="0" smtClean="0"/>
              <a:t>che regolano l’espressione genica</a:t>
            </a:r>
            <a:endParaRPr lang="it-IT" sz="2400" dirty="0"/>
          </a:p>
        </p:txBody>
      </p:sp>
      <p:graphicFrame>
        <p:nvGraphicFramePr>
          <p:cNvPr id="4" name="Segnaposto contenuto 3"/>
          <p:cNvGraphicFramePr>
            <a:graphicFrameLocks noGrp="1"/>
          </p:cNvGraphicFramePr>
          <p:nvPr>
            <p:ph idx="1"/>
            <p:extLst/>
          </p:nvPr>
        </p:nvGraphicFramePr>
        <p:xfrm>
          <a:off x="457200" y="1600200"/>
          <a:ext cx="8229600" cy="3962994"/>
        </p:xfrm>
        <a:graphic>
          <a:graphicData uri="http://schemas.openxmlformats.org/drawingml/2006/table">
            <a:tbl>
              <a:tblPr firstRow="1" bandRow="1">
                <a:tableStyleId>{5C22544A-7EE6-4342-B048-85BDC9FD1C3A}</a:tableStyleId>
              </a:tblPr>
              <a:tblGrid>
                <a:gridCol w="1306488">
                  <a:extLst>
                    <a:ext uri="{9D8B030D-6E8A-4147-A177-3AD203B41FA5}">
                      <a16:colId xmlns:a16="http://schemas.microsoft.com/office/drawing/2014/main" val="3802906011"/>
                    </a:ext>
                  </a:extLst>
                </a:gridCol>
                <a:gridCol w="1656184">
                  <a:extLst>
                    <a:ext uri="{9D8B030D-6E8A-4147-A177-3AD203B41FA5}">
                      <a16:colId xmlns:a16="http://schemas.microsoft.com/office/drawing/2014/main" val="2288692377"/>
                    </a:ext>
                  </a:extLst>
                </a:gridCol>
                <a:gridCol w="1872208">
                  <a:extLst>
                    <a:ext uri="{9D8B030D-6E8A-4147-A177-3AD203B41FA5}">
                      <a16:colId xmlns:a16="http://schemas.microsoft.com/office/drawing/2014/main" val="3997242005"/>
                    </a:ext>
                  </a:extLst>
                </a:gridCol>
                <a:gridCol w="2016224">
                  <a:extLst>
                    <a:ext uri="{9D8B030D-6E8A-4147-A177-3AD203B41FA5}">
                      <a16:colId xmlns:a16="http://schemas.microsoft.com/office/drawing/2014/main" val="1032455188"/>
                    </a:ext>
                  </a:extLst>
                </a:gridCol>
                <a:gridCol w="1378496">
                  <a:extLst>
                    <a:ext uri="{9D8B030D-6E8A-4147-A177-3AD203B41FA5}">
                      <a16:colId xmlns:a16="http://schemas.microsoft.com/office/drawing/2014/main" val="2604572540"/>
                    </a:ext>
                  </a:extLst>
                </a:gridCol>
              </a:tblGrid>
              <a:tr h="711398">
                <a:tc>
                  <a:txBody>
                    <a:bodyPr/>
                    <a:lstStyle/>
                    <a:p>
                      <a:r>
                        <a:rPr lang="it-IT" dirty="0" smtClean="0"/>
                        <a:t>MOLECOLA</a:t>
                      </a:r>
                      <a:endParaRPr lang="it-IT" dirty="0"/>
                    </a:p>
                  </a:txBody>
                  <a:tcPr/>
                </a:tc>
                <a:tc>
                  <a:txBody>
                    <a:bodyPr/>
                    <a:lstStyle/>
                    <a:p>
                      <a:r>
                        <a:rPr lang="it-IT" dirty="0" smtClean="0"/>
                        <a:t>DOVE SI</a:t>
                      </a:r>
                      <a:r>
                        <a:rPr lang="it-IT" baseline="0" dirty="0" smtClean="0"/>
                        <a:t> TROVA</a:t>
                      </a:r>
                      <a:endParaRPr lang="it-IT" dirty="0"/>
                    </a:p>
                  </a:txBody>
                  <a:tcPr/>
                </a:tc>
                <a:tc>
                  <a:txBody>
                    <a:bodyPr/>
                    <a:lstStyle/>
                    <a:p>
                      <a:r>
                        <a:rPr lang="it-IT" dirty="0" smtClean="0"/>
                        <a:t>GENE TARGET</a:t>
                      </a:r>
                      <a:endParaRPr lang="it-IT" dirty="0"/>
                    </a:p>
                  </a:txBody>
                  <a:tcPr/>
                </a:tc>
                <a:tc>
                  <a:txBody>
                    <a:bodyPr/>
                    <a:lstStyle/>
                    <a:p>
                      <a:r>
                        <a:rPr lang="it-IT" dirty="0" smtClean="0"/>
                        <a:t>EFFETTO ANTICANCRO</a:t>
                      </a:r>
                      <a:endParaRPr lang="it-IT" dirty="0"/>
                    </a:p>
                  </a:txBody>
                  <a:tcPr/>
                </a:tc>
                <a:tc>
                  <a:txBody>
                    <a:bodyPr/>
                    <a:lstStyle/>
                    <a:p>
                      <a:r>
                        <a:rPr lang="it-IT" dirty="0" smtClean="0"/>
                        <a:t>TIPO DI CANCRO</a:t>
                      </a:r>
                      <a:endParaRPr lang="it-IT" dirty="0"/>
                    </a:p>
                  </a:txBody>
                  <a:tcPr/>
                </a:tc>
                <a:extLst>
                  <a:ext uri="{0D108BD9-81ED-4DB2-BD59-A6C34878D82A}">
                    <a16:rowId xmlns:a16="http://schemas.microsoft.com/office/drawing/2014/main" val="1093711680"/>
                  </a:ext>
                </a:extLst>
              </a:tr>
              <a:tr h="711398">
                <a:tc>
                  <a:txBody>
                    <a:bodyPr/>
                    <a:lstStyle/>
                    <a:p>
                      <a:r>
                        <a:rPr lang="it-IT" dirty="0" err="1" smtClean="0"/>
                        <a:t>Apigenina</a:t>
                      </a:r>
                      <a:endParaRPr lang="it-IT" dirty="0"/>
                    </a:p>
                  </a:txBody>
                  <a:tcPr/>
                </a:tc>
                <a:tc>
                  <a:txBody>
                    <a:bodyPr/>
                    <a:lstStyle/>
                    <a:p>
                      <a:r>
                        <a:rPr lang="it-IT" dirty="0" smtClean="0"/>
                        <a:t>Prezzemolo, frutta, verdura</a:t>
                      </a:r>
                      <a:endParaRPr lang="it-IT" dirty="0"/>
                    </a:p>
                  </a:txBody>
                  <a:tcPr/>
                </a:tc>
                <a:tc>
                  <a:txBody>
                    <a:bodyPr/>
                    <a:lstStyle/>
                    <a:p>
                      <a:r>
                        <a:rPr lang="it-IT" dirty="0" smtClean="0"/>
                        <a:t>DNA</a:t>
                      </a:r>
                      <a:r>
                        <a:rPr lang="it-IT" baseline="0" dirty="0" smtClean="0"/>
                        <a:t> </a:t>
                      </a:r>
                      <a:r>
                        <a:rPr lang="it-IT" baseline="0" dirty="0" err="1" smtClean="0"/>
                        <a:t>Metil</a:t>
                      </a:r>
                      <a:r>
                        <a:rPr lang="it-IT" baseline="0" dirty="0" smtClean="0"/>
                        <a:t> Transferasi 1-3A</a:t>
                      </a:r>
                      <a:endParaRPr lang="it-IT" dirty="0"/>
                    </a:p>
                  </a:txBody>
                  <a:tcPr/>
                </a:tc>
                <a:tc>
                  <a:txBody>
                    <a:bodyPr/>
                    <a:lstStyle/>
                    <a:p>
                      <a:r>
                        <a:rPr lang="it-IT" dirty="0" err="1" smtClean="0"/>
                        <a:t>Viability</a:t>
                      </a:r>
                      <a:endParaRPr lang="it-IT" dirty="0"/>
                    </a:p>
                  </a:txBody>
                  <a:tcPr/>
                </a:tc>
                <a:tc>
                  <a:txBody>
                    <a:bodyPr/>
                    <a:lstStyle/>
                    <a:p>
                      <a:r>
                        <a:rPr lang="it-IT" dirty="0" smtClean="0"/>
                        <a:t>Cute</a:t>
                      </a:r>
                      <a:endParaRPr lang="it-IT" dirty="0"/>
                    </a:p>
                  </a:txBody>
                  <a:tcPr/>
                </a:tc>
                <a:extLst>
                  <a:ext uri="{0D108BD9-81ED-4DB2-BD59-A6C34878D82A}">
                    <a16:rowId xmlns:a16="http://schemas.microsoft.com/office/drawing/2014/main" val="4118742386"/>
                  </a:ext>
                </a:extLst>
              </a:tr>
              <a:tr h="711398">
                <a:tc>
                  <a:txBody>
                    <a:bodyPr/>
                    <a:lstStyle/>
                    <a:p>
                      <a:r>
                        <a:rPr lang="it-IT" dirty="0" smtClean="0"/>
                        <a:t>Licopene</a:t>
                      </a:r>
                      <a:endParaRPr lang="it-IT" dirty="0"/>
                    </a:p>
                  </a:txBody>
                  <a:tcPr/>
                </a:tc>
                <a:tc>
                  <a:txBody>
                    <a:bodyPr/>
                    <a:lstStyle/>
                    <a:p>
                      <a:r>
                        <a:rPr lang="it-IT" dirty="0" smtClean="0"/>
                        <a:t>Pomodori</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DNA</a:t>
                      </a:r>
                      <a:r>
                        <a:rPr lang="it-IT" baseline="0" dirty="0" smtClean="0"/>
                        <a:t> </a:t>
                      </a:r>
                      <a:r>
                        <a:rPr lang="it-IT" baseline="0" dirty="0" err="1" smtClean="0"/>
                        <a:t>Metil</a:t>
                      </a:r>
                      <a:r>
                        <a:rPr lang="it-IT" baseline="0" dirty="0" smtClean="0"/>
                        <a:t> Transferasi3B, PTEN</a:t>
                      </a:r>
                      <a:endParaRPr lang="it-IT" dirty="0"/>
                    </a:p>
                  </a:txBody>
                  <a:tcPr/>
                </a:tc>
                <a:tc>
                  <a:txBody>
                    <a:bodyPr/>
                    <a:lstStyle/>
                    <a:p>
                      <a:r>
                        <a:rPr lang="it-IT" dirty="0" smtClean="0"/>
                        <a:t>Proliferazione</a:t>
                      </a:r>
                      <a:endParaRPr lang="it-IT" dirty="0"/>
                    </a:p>
                  </a:txBody>
                  <a:tcPr/>
                </a:tc>
                <a:tc>
                  <a:txBody>
                    <a:bodyPr/>
                    <a:lstStyle/>
                    <a:p>
                      <a:r>
                        <a:rPr lang="it-IT" dirty="0" smtClean="0"/>
                        <a:t>Seno</a:t>
                      </a:r>
                      <a:endParaRPr lang="it-IT" dirty="0"/>
                    </a:p>
                  </a:txBody>
                  <a:tcPr/>
                </a:tc>
                <a:extLst>
                  <a:ext uri="{0D108BD9-81ED-4DB2-BD59-A6C34878D82A}">
                    <a16:rowId xmlns:a16="http://schemas.microsoft.com/office/drawing/2014/main" val="218566188"/>
                  </a:ext>
                </a:extLst>
              </a:tr>
              <a:tr h="711398">
                <a:tc>
                  <a:txBody>
                    <a:bodyPr/>
                    <a:lstStyle/>
                    <a:p>
                      <a:r>
                        <a:rPr lang="it-IT" dirty="0" err="1" smtClean="0"/>
                        <a:t>Sulforafano</a:t>
                      </a:r>
                      <a:endParaRPr lang="it-IT" dirty="0"/>
                    </a:p>
                  </a:txBody>
                  <a:tcPr/>
                </a:tc>
                <a:tc>
                  <a:txBody>
                    <a:bodyPr/>
                    <a:lstStyle/>
                    <a:p>
                      <a:r>
                        <a:rPr lang="it-IT" dirty="0" smtClean="0"/>
                        <a:t>Broccoli Cavoli brassicacee</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DNA</a:t>
                      </a:r>
                      <a:r>
                        <a:rPr lang="it-IT" baseline="0" dirty="0" smtClean="0"/>
                        <a:t> </a:t>
                      </a:r>
                      <a:r>
                        <a:rPr lang="it-IT" baseline="0" dirty="0" err="1" smtClean="0"/>
                        <a:t>Metil</a:t>
                      </a:r>
                      <a:r>
                        <a:rPr lang="it-IT" baseline="0" dirty="0" smtClean="0"/>
                        <a:t> Transferasi 2 </a:t>
                      </a:r>
                      <a:endParaRPr lang="it-IT" dirty="0" smtClean="0"/>
                    </a:p>
                    <a:p>
                      <a:endParaRPr lang="it-IT" dirty="0"/>
                    </a:p>
                  </a:txBody>
                  <a:tcPr/>
                </a:tc>
                <a:tc>
                  <a:txBody>
                    <a:bodyPr/>
                    <a:lstStyle/>
                    <a:p>
                      <a:r>
                        <a:rPr lang="it-IT" dirty="0" smtClean="0"/>
                        <a:t>Proliferazione Apoptosi</a:t>
                      </a:r>
                      <a:endParaRPr lang="it-IT" dirty="0"/>
                    </a:p>
                  </a:txBody>
                  <a:tcPr/>
                </a:tc>
                <a:tc>
                  <a:txBody>
                    <a:bodyPr/>
                    <a:lstStyle/>
                    <a:p>
                      <a:r>
                        <a:rPr lang="it-IT" dirty="0" smtClean="0"/>
                        <a:t>Prostata</a:t>
                      </a:r>
                      <a:r>
                        <a:rPr lang="it-IT" baseline="0" dirty="0" smtClean="0"/>
                        <a:t>  </a:t>
                      </a:r>
                    </a:p>
                    <a:p>
                      <a:r>
                        <a:rPr lang="it-IT" baseline="0" dirty="0" smtClean="0"/>
                        <a:t>Seno</a:t>
                      </a:r>
                      <a:endParaRPr lang="it-IT" dirty="0"/>
                    </a:p>
                  </a:txBody>
                  <a:tcPr/>
                </a:tc>
                <a:extLst>
                  <a:ext uri="{0D108BD9-81ED-4DB2-BD59-A6C34878D82A}">
                    <a16:rowId xmlns:a16="http://schemas.microsoft.com/office/drawing/2014/main" val="367526329"/>
                  </a:ext>
                </a:extLst>
              </a:tr>
              <a:tr h="711398">
                <a:tc>
                  <a:txBody>
                    <a:bodyPr/>
                    <a:lstStyle/>
                    <a:p>
                      <a:endParaRPr lang="it-IT"/>
                    </a:p>
                  </a:txBody>
                  <a:tcPr/>
                </a:tc>
                <a:tc>
                  <a:txBody>
                    <a:bodyPr/>
                    <a:lstStyle/>
                    <a:p>
                      <a:endParaRPr lang="it-IT" dirty="0"/>
                    </a:p>
                  </a:txBody>
                  <a:tcPr/>
                </a:tc>
                <a:tc>
                  <a:txBody>
                    <a:bodyPr/>
                    <a:lstStyle/>
                    <a:p>
                      <a:endParaRPr lang="it-IT"/>
                    </a:p>
                  </a:txBody>
                  <a:tcPr/>
                </a:tc>
                <a:tc>
                  <a:txBody>
                    <a:bodyPr/>
                    <a:lstStyle/>
                    <a:p>
                      <a:endParaRPr lang="it-IT"/>
                    </a:p>
                  </a:txBody>
                  <a:tcPr/>
                </a:tc>
                <a:tc>
                  <a:txBody>
                    <a:bodyPr/>
                    <a:lstStyle/>
                    <a:p>
                      <a:endParaRPr lang="it-IT" dirty="0"/>
                    </a:p>
                  </a:txBody>
                  <a:tcPr/>
                </a:tc>
                <a:extLst>
                  <a:ext uri="{0D108BD9-81ED-4DB2-BD59-A6C34878D82A}">
                    <a16:rowId xmlns:a16="http://schemas.microsoft.com/office/drawing/2014/main" val="530802408"/>
                  </a:ext>
                </a:extLst>
              </a:tr>
            </a:tbl>
          </a:graphicData>
        </a:graphic>
      </p:graphicFrame>
    </p:spTree>
    <p:extLst>
      <p:ext uri="{BB962C8B-B14F-4D97-AF65-F5344CB8AC3E}">
        <p14:creationId xmlns:p14="http://schemas.microsoft.com/office/powerpoint/2010/main" val="989105298"/>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850106"/>
          </a:xfrm>
          <a:solidFill>
            <a:schemeClr val="accent6"/>
          </a:solidFill>
        </p:spPr>
        <p:txBody>
          <a:bodyPr>
            <a:normAutofit/>
          </a:bodyPr>
          <a:lstStyle/>
          <a:p>
            <a:r>
              <a:rPr lang="it-IT" sz="2400" dirty="0" smtClean="0"/>
              <a:t>Inibitori della  </a:t>
            </a:r>
            <a:r>
              <a:rPr lang="it-IT" sz="2400" dirty="0" err="1" smtClean="0"/>
              <a:t>Acetilasi</a:t>
            </a:r>
            <a:r>
              <a:rPr lang="it-IT" sz="2400" dirty="0" smtClean="0"/>
              <a:t> degli Istoni</a:t>
            </a:r>
            <a:br>
              <a:rPr lang="it-IT" sz="2400" dirty="0" smtClean="0"/>
            </a:br>
            <a:r>
              <a:rPr lang="it-IT" sz="2400" dirty="0" smtClean="0"/>
              <a:t>che regolano lo svolgimento del DNA</a:t>
            </a:r>
            <a:endParaRPr lang="it-IT" sz="2400" dirty="0"/>
          </a:p>
        </p:txBody>
      </p:sp>
      <p:graphicFrame>
        <p:nvGraphicFramePr>
          <p:cNvPr id="4" name="Segnaposto contenuto 3"/>
          <p:cNvGraphicFramePr>
            <a:graphicFrameLocks noGrp="1"/>
          </p:cNvGraphicFramePr>
          <p:nvPr>
            <p:ph idx="1"/>
            <p:extLst/>
          </p:nvPr>
        </p:nvGraphicFramePr>
        <p:xfrm>
          <a:off x="457200" y="1600200"/>
          <a:ext cx="8229600" cy="3759992"/>
        </p:xfrm>
        <a:graphic>
          <a:graphicData uri="http://schemas.openxmlformats.org/drawingml/2006/table">
            <a:tbl>
              <a:tblPr firstRow="1" bandRow="1">
                <a:tableStyleId>{5C22544A-7EE6-4342-B048-85BDC9FD1C3A}</a:tableStyleId>
              </a:tblPr>
              <a:tblGrid>
                <a:gridCol w="1306488">
                  <a:extLst>
                    <a:ext uri="{9D8B030D-6E8A-4147-A177-3AD203B41FA5}">
                      <a16:colId xmlns:a16="http://schemas.microsoft.com/office/drawing/2014/main" val="3802906011"/>
                    </a:ext>
                  </a:extLst>
                </a:gridCol>
                <a:gridCol w="1656184">
                  <a:extLst>
                    <a:ext uri="{9D8B030D-6E8A-4147-A177-3AD203B41FA5}">
                      <a16:colId xmlns:a16="http://schemas.microsoft.com/office/drawing/2014/main" val="2288692377"/>
                    </a:ext>
                  </a:extLst>
                </a:gridCol>
                <a:gridCol w="1872208">
                  <a:extLst>
                    <a:ext uri="{9D8B030D-6E8A-4147-A177-3AD203B41FA5}">
                      <a16:colId xmlns:a16="http://schemas.microsoft.com/office/drawing/2014/main" val="3997242005"/>
                    </a:ext>
                  </a:extLst>
                </a:gridCol>
                <a:gridCol w="2016224">
                  <a:extLst>
                    <a:ext uri="{9D8B030D-6E8A-4147-A177-3AD203B41FA5}">
                      <a16:colId xmlns:a16="http://schemas.microsoft.com/office/drawing/2014/main" val="1032455188"/>
                    </a:ext>
                  </a:extLst>
                </a:gridCol>
                <a:gridCol w="1378496">
                  <a:extLst>
                    <a:ext uri="{9D8B030D-6E8A-4147-A177-3AD203B41FA5}">
                      <a16:colId xmlns:a16="http://schemas.microsoft.com/office/drawing/2014/main" val="2604572540"/>
                    </a:ext>
                  </a:extLst>
                </a:gridCol>
              </a:tblGrid>
              <a:tr h="711398">
                <a:tc>
                  <a:txBody>
                    <a:bodyPr/>
                    <a:lstStyle/>
                    <a:p>
                      <a:r>
                        <a:rPr lang="it-IT" dirty="0" smtClean="0"/>
                        <a:t>MOLECOLA</a:t>
                      </a:r>
                      <a:endParaRPr lang="it-IT" dirty="0"/>
                    </a:p>
                  </a:txBody>
                  <a:tcPr/>
                </a:tc>
                <a:tc>
                  <a:txBody>
                    <a:bodyPr/>
                    <a:lstStyle/>
                    <a:p>
                      <a:r>
                        <a:rPr lang="it-IT" dirty="0" smtClean="0"/>
                        <a:t>DOVE SI</a:t>
                      </a:r>
                      <a:r>
                        <a:rPr lang="it-IT" baseline="0" dirty="0" smtClean="0"/>
                        <a:t> TROVA</a:t>
                      </a:r>
                      <a:endParaRPr lang="it-IT" dirty="0"/>
                    </a:p>
                  </a:txBody>
                  <a:tcPr/>
                </a:tc>
                <a:tc>
                  <a:txBody>
                    <a:bodyPr/>
                    <a:lstStyle/>
                    <a:p>
                      <a:r>
                        <a:rPr lang="it-IT" dirty="0" smtClean="0"/>
                        <a:t>GENE TARGET</a:t>
                      </a:r>
                      <a:endParaRPr lang="it-IT" dirty="0"/>
                    </a:p>
                  </a:txBody>
                  <a:tcPr/>
                </a:tc>
                <a:tc>
                  <a:txBody>
                    <a:bodyPr/>
                    <a:lstStyle/>
                    <a:p>
                      <a:r>
                        <a:rPr lang="it-IT" dirty="0" smtClean="0"/>
                        <a:t>EFFETTO ANTICANCRO</a:t>
                      </a:r>
                      <a:endParaRPr lang="it-IT" dirty="0"/>
                    </a:p>
                  </a:txBody>
                  <a:tcPr/>
                </a:tc>
                <a:tc>
                  <a:txBody>
                    <a:bodyPr/>
                    <a:lstStyle/>
                    <a:p>
                      <a:r>
                        <a:rPr lang="it-IT" dirty="0" smtClean="0"/>
                        <a:t>TIPO DI CANCRO</a:t>
                      </a:r>
                      <a:endParaRPr lang="it-IT" dirty="0"/>
                    </a:p>
                  </a:txBody>
                  <a:tcPr/>
                </a:tc>
                <a:extLst>
                  <a:ext uri="{0D108BD9-81ED-4DB2-BD59-A6C34878D82A}">
                    <a16:rowId xmlns:a16="http://schemas.microsoft.com/office/drawing/2014/main" val="1093711680"/>
                  </a:ext>
                </a:extLst>
              </a:tr>
              <a:tr h="711398">
                <a:tc>
                  <a:txBody>
                    <a:bodyPr/>
                    <a:lstStyle/>
                    <a:p>
                      <a:r>
                        <a:rPr lang="it-IT" dirty="0" err="1" smtClean="0"/>
                        <a:t>Apigenina</a:t>
                      </a:r>
                      <a:endParaRPr lang="it-IT" dirty="0"/>
                    </a:p>
                  </a:txBody>
                  <a:tcPr/>
                </a:tc>
                <a:tc>
                  <a:txBody>
                    <a:bodyPr/>
                    <a:lstStyle/>
                    <a:p>
                      <a:r>
                        <a:rPr lang="it-IT" dirty="0" smtClean="0"/>
                        <a:t>Prezzemolo, frutta, verdura</a:t>
                      </a:r>
                      <a:endParaRPr lang="it-IT" dirty="0"/>
                    </a:p>
                  </a:txBody>
                  <a:tcPr/>
                </a:tc>
                <a:tc>
                  <a:txBody>
                    <a:bodyPr/>
                    <a:lstStyle/>
                    <a:p>
                      <a:r>
                        <a:rPr lang="it-IT" dirty="0" smtClean="0"/>
                        <a:t>CDKN1A</a:t>
                      </a:r>
                      <a:endParaRPr lang="it-IT" dirty="0"/>
                    </a:p>
                  </a:txBody>
                  <a:tcPr/>
                </a:tc>
                <a:tc>
                  <a:txBody>
                    <a:bodyPr/>
                    <a:lstStyle/>
                    <a:p>
                      <a:r>
                        <a:rPr lang="it-IT" dirty="0" smtClean="0"/>
                        <a:t>Apoptosi Proliferazione</a:t>
                      </a:r>
                      <a:endParaRPr lang="it-IT" dirty="0"/>
                    </a:p>
                  </a:txBody>
                  <a:tcPr/>
                </a:tc>
                <a:tc>
                  <a:txBody>
                    <a:bodyPr/>
                    <a:lstStyle/>
                    <a:p>
                      <a:r>
                        <a:rPr lang="it-IT" dirty="0" smtClean="0"/>
                        <a:t>Prostata</a:t>
                      </a:r>
                      <a:endParaRPr lang="it-IT" dirty="0"/>
                    </a:p>
                  </a:txBody>
                  <a:tcPr/>
                </a:tc>
                <a:extLst>
                  <a:ext uri="{0D108BD9-81ED-4DB2-BD59-A6C34878D82A}">
                    <a16:rowId xmlns:a16="http://schemas.microsoft.com/office/drawing/2014/main" val="4118742386"/>
                  </a:ext>
                </a:extLst>
              </a:tr>
              <a:tr h="711398">
                <a:tc>
                  <a:txBody>
                    <a:bodyPr/>
                    <a:lstStyle/>
                    <a:p>
                      <a:r>
                        <a:rPr lang="it-IT" dirty="0" smtClean="0"/>
                        <a:t>Allicina</a:t>
                      </a:r>
                      <a:endParaRPr lang="it-IT" dirty="0"/>
                    </a:p>
                  </a:txBody>
                  <a:tcPr/>
                </a:tc>
                <a:tc>
                  <a:txBody>
                    <a:bodyPr/>
                    <a:lstStyle/>
                    <a:p>
                      <a:r>
                        <a:rPr lang="it-IT" dirty="0" smtClean="0"/>
                        <a:t>Aglio</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CDKN1A</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Proliferazione Angiogenesi</a:t>
                      </a:r>
                    </a:p>
                  </a:txBody>
                  <a:tcPr/>
                </a:tc>
                <a:tc>
                  <a:txBody>
                    <a:bodyPr/>
                    <a:lstStyle/>
                    <a:p>
                      <a:r>
                        <a:rPr lang="it-IT" dirty="0" smtClean="0"/>
                        <a:t>Colon, Leucemia, </a:t>
                      </a:r>
                      <a:r>
                        <a:rPr lang="it-IT" dirty="0" err="1" smtClean="0"/>
                        <a:t>Fagato</a:t>
                      </a:r>
                      <a:endParaRPr lang="it-IT" dirty="0"/>
                    </a:p>
                  </a:txBody>
                  <a:tcPr/>
                </a:tc>
                <a:extLst>
                  <a:ext uri="{0D108BD9-81ED-4DB2-BD59-A6C34878D82A}">
                    <a16:rowId xmlns:a16="http://schemas.microsoft.com/office/drawing/2014/main" val="218566188"/>
                  </a:ext>
                </a:extLst>
              </a:tr>
              <a:tr h="711398">
                <a:tc>
                  <a:txBody>
                    <a:bodyPr/>
                    <a:lstStyle/>
                    <a:p>
                      <a:r>
                        <a:rPr lang="it-IT" dirty="0" err="1" smtClean="0"/>
                        <a:t>Sulforafano</a:t>
                      </a:r>
                      <a:endParaRPr lang="it-IT" dirty="0"/>
                    </a:p>
                  </a:txBody>
                  <a:tcPr/>
                </a:tc>
                <a:tc>
                  <a:txBody>
                    <a:bodyPr/>
                    <a:lstStyle/>
                    <a:p>
                      <a:r>
                        <a:rPr lang="it-IT" dirty="0" smtClean="0"/>
                        <a:t>Broccoli Cavoli brassicacee</a:t>
                      </a:r>
                      <a:endParaRPr lang="it-IT" dirty="0"/>
                    </a:p>
                  </a:txBody>
                  <a:tcPr/>
                </a:tc>
                <a:tc>
                  <a:txBody>
                    <a:bodyPr/>
                    <a:lstStyle/>
                    <a:p>
                      <a:r>
                        <a:rPr lang="it-IT" dirty="0" smtClean="0"/>
                        <a:t>CDKN1A, TERT, DEFB4A</a:t>
                      </a:r>
                      <a:endParaRPr lang="it-IT" dirty="0"/>
                    </a:p>
                  </a:txBody>
                  <a:tcPr/>
                </a:tc>
                <a:tc>
                  <a:txBody>
                    <a:bodyPr/>
                    <a:lstStyle/>
                    <a:p>
                      <a:r>
                        <a:rPr lang="it-IT" dirty="0" smtClean="0"/>
                        <a:t>Apoptosi Proliferazione</a:t>
                      </a:r>
                      <a:endParaRPr lang="it-IT" dirty="0"/>
                    </a:p>
                  </a:txBody>
                  <a:tcPr/>
                </a:tc>
                <a:tc>
                  <a:txBody>
                    <a:bodyPr/>
                    <a:lstStyle/>
                    <a:p>
                      <a:r>
                        <a:rPr lang="it-IT" dirty="0" smtClean="0"/>
                        <a:t>Colon, Seno, prostata</a:t>
                      </a:r>
                      <a:endParaRPr lang="it-IT" dirty="0"/>
                    </a:p>
                  </a:txBody>
                  <a:tcPr/>
                </a:tc>
                <a:extLst>
                  <a:ext uri="{0D108BD9-81ED-4DB2-BD59-A6C34878D82A}">
                    <a16:rowId xmlns:a16="http://schemas.microsoft.com/office/drawing/2014/main" val="367526329"/>
                  </a:ext>
                </a:extLst>
              </a:tr>
              <a:tr h="711398">
                <a:tc>
                  <a:txBody>
                    <a:bodyPr/>
                    <a:lstStyle/>
                    <a:p>
                      <a:r>
                        <a:rPr lang="it-IT" dirty="0" err="1" smtClean="0"/>
                        <a:t>Indol</a:t>
                      </a:r>
                      <a:r>
                        <a:rPr lang="it-IT" dirty="0" smtClean="0"/>
                        <a:t>-Carbinolo</a:t>
                      </a:r>
                      <a:endParaRPr lang="it-IT" dirty="0"/>
                    </a:p>
                  </a:txBody>
                  <a:tcPr/>
                </a:tc>
                <a:tc>
                  <a:txBody>
                    <a:bodyPr/>
                    <a:lstStyle/>
                    <a:p>
                      <a:r>
                        <a:rPr lang="it-IT" dirty="0" smtClean="0"/>
                        <a:t>Verdure Crucifere</a:t>
                      </a:r>
                      <a:endParaRPr lang="it-IT" dirty="0"/>
                    </a:p>
                  </a:txBody>
                  <a:tcPr/>
                </a:tc>
                <a:tc>
                  <a:txBody>
                    <a:bodyPr/>
                    <a:lstStyle/>
                    <a:p>
                      <a:r>
                        <a:rPr lang="it-IT" dirty="0" smtClean="0"/>
                        <a:t>CDKN1-N1B</a:t>
                      </a:r>
                      <a:endParaRPr lang="it-IT" dirty="0"/>
                    </a:p>
                  </a:txBody>
                  <a:tcPr/>
                </a:tc>
                <a:tc>
                  <a:txBody>
                    <a:bodyPr/>
                    <a:lstStyle/>
                    <a:p>
                      <a:r>
                        <a:rPr lang="it-IT" dirty="0" smtClean="0"/>
                        <a:t>Infiammazione Apoptosi</a:t>
                      </a:r>
                      <a:endParaRPr lang="it-IT" dirty="0"/>
                    </a:p>
                  </a:txBody>
                  <a:tcPr/>
                </a:tc>
                <a:tc>
                  <a:txBody>
                    <a:bodyPr/>
                    <a:lstStyle/>
                    <a:p>
                      <a:r>
                        <a:rPr lang="it-IT" dirty="0" smtClean="0"/>
                        <a:t>Colon, Seno, Prostata</a:t>
                      </a:r>
                      <a:endParaRPr lang="it-IT" dirty="0"/>
                    </a:p>
                  </a:txBody>
                  <a:tcPr/>
                </a:tc>
                <a:extLst>
                  <a:ext uri="{0D108BD9-81ED-4DB2-BD59-A6C34878D82A}">
                    <a16:rowId xmlns:a16="http://schemas.microsoft.com/office/drawing/2014/main" val="530802408"/>
                  </a:ext>
                </a:extLst>
              </a:tr>
            </a:tbl>
          </a:graphicData>
        </a:graphic>
      </p:graphicFrame>
    </p:spTree>
    <p:extLst>
      <p:ext uri="{BB962C8B-B14F-4D97-AF65-F5344CB8AC3E}">
        <p14:creationId xmlns:p14="http://schemas.microsoft.com/office/powerpoint/2010/main" val="3604127403"/>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850106"/>
          </a:xfrm>
          <a:solidFill>
            <a:schemeClr val="accent6"/>
          </a:solidFill>
        </p:spPr>
        <p:txBody>
          <a:bodyPr>
            <a:normAutofit/>
          </a:bodyPr>
          <a:lstStyle/>
          <a:p>
            <a:r>
              <a:rPr lang="it-IT" sz="2400" dirty="0" smtClean="0"/>
              <a:t>Regolatori dei </a:t>
            </a:r>
            <a:r>
              <a:rPr lang="it-IT" sz="2400" dirty="0" err="1" smtClean="0"/>
              <a:t>microRNA</a:t>
            </a:r>
            <a:r>
              <a:rPr lang="it-IT" sz="2400" dirty="0" smtClean="0"/>
              <a:t> che controllano la </a:t>
            </a:r>
            <a:r>
              <a:rPr lang="it-IT" sz="2400" dirty="0" err="1" smtClean="0"/>
              <a:t>trscrizione</a:t>
            </a:r>
            <a:r>
              <a:rPr lang="it-IT" sz="2400" dirty="0" smtClean="0"/>
              <a:t> del RNA messaggero</a:t>
            </a:r>
            <a:endParaRPr lang="it-IT" sz="2400" dirty="0"/>
          </a:p>
        </p:txBody>
      </p:sp>
      <p:graphicFrame>
        <p:nvGraphicFramePr>
          <p:cNvPr id="4" name="Segnaposto contenuto 3"/>
          <p:cNvGraphicFramePr>
            <a:graphicFrameLocks noGrp="1"/>
          </p:cNvGraphicFramePr>
          <p:nvPr>
            <p:ph idx="1"/>
            <p:extLst/>
          </p:nvPr>
        </p:nvGraphicFramePr>
        <p:xfrm>
          <a:off x="457200" y="1600200"/>
          <a:ext cx="8229600" cy="3556990"/>
        </p:xfrm>
        <a:graphic>
          <a:graphicData uri="http://schemas.openxmlformats.org/drawingml/2006/table">
            <a:tbl>
              <a:tblPr firstRow="1" bandRow="1">
                <a:tableStyleId>{5C22544A-7EE6-4342-B048-85BDC9FD1C3A}</a:tableStyleId>
              </a:tblPr>
              <a:tblGrid>
                <a:gridCol w="1306488">
                  <a:extLst>
                    <a:ext uri="{9D8B030D-6E8A-4147-A177-3AD203B41FA5}">
                      <a16:colId xmlns:a16="http://schemas.microsoft.com/office/drawing/2014/main" val="3802906011"/>
                    </a:ext>
                  </a:extLst>
                </a:gridCol>
                <a:gridCol w="1656184">
                  <a:extLst>
                    <a:ext uri="{9D8B030D-6E8A-4147-A177-3AD203B41FA5}">
                      <a16:colId xmlns:a16="http://schemas.microsoft.com/office/drawing/2014/main" val="2288692377"/>
                    </a:ext>
                  </a:extLst>
                </a:gridCol>
                <a:gridCol w="1872208">
                  <a:extLst>
                    <a:ext uri="{9D8B030D-6E8A-4147-A177-3AD203B41FA5}">
                      <a16:colId xmlns:a16="http://schemas.microsoft.com/office/drawing/2014/main" val="3997242005"/>
                    </a:ext>
                  </a:extLst>
                </a:gridCol>
                <a:gridCol w="1728192">
                  <a:extLst>
                    <a:ext uri="{9D8B030D-6E8A-4147-A177-3AD203B41FA5}">
                      <a16:colId xmlns:a16="http://schemas.microsoft.com/office/drawing/2014/main" val="1032455188"/>
                    </a:ext>
                  </a:extLst>
                </a:gridCol>
                <a:gridCol w="1666528">
                  <a:extLst>
                    <a:ext uri="{9D8B030D-6E8A-4147-A177-3AD203B41FA5}">
                      <a16:colId xmlns:a16="http://schemas.microsoft.com/office/drawing/2014/main" val="2604572540"/>
                    </a:ext>
                  </a:extLst>
                </a:gridCol>
              </a:tblGrid>
              <a:tr h="711398">
                <a:tc>
                  <a:txBody>
                    <a:bodyPr/>
                    <a:lstStyle/>
                    <a:p>
                      <a:r>
                        <a:rPr lang="it-IT" dirty="0" smtClean="0"/>
                        <a:t>MOLECOLA</a:t>
                      </a:r>
                      <a:endParaRPr lang="it-IT" dirty="0"/>
                    </a:p>
                  </a:txBody>
                  <a:tcPr/>
                </a:tc>
                <a:tc>
                  <a:txBody>
                    <a:bodyPr/>
                    <a:lstStyle/>
                    <a:p>
                      <a:r>
                        <a:rPr lang="it-IT" dirty="0" smtClean="0"/>
                        <a:t>DOVE SI</a:t>
                      </a:r>
                      <a:r>
                        <a:rPr lang="it-IT" baseline="0" dirty="0" smtClean="0"/>
                        <a:t> TROVA</a:t>
                      </a:r>
                      <a:endParaRPr lang="it-IT" dirty="0"/>
                    </a:p>
                  </a:txBody>
                  <a:tcPr/>
                </a:tc>
                <a:tc>
                  <a:txBody>
                    <a:bodyPr/>
                    <a:lstStyle/>
                    <a:p>
                      <a:r>
                        <a:rPr lang="it-IT" dirty="0" err="1" smtClean="0"/>
                        <a:t>MicroRNA</a:t>
                      </a:r>
                      <a:r>
                        <a:rPr lang="it-IT" dirty="0" smtClean="0"/>
                        <a:t> TARGET</a:t>
                      </a:r>
                      <a:endParaRPr lang="it-IT" dirty="0"/>
                    </a:p>
                  </a:txBody>
                  <a:tcPr/>
                </a:tc>
                <a:tc>
                  <a:txBody>
                    <a:bodyPr/>
                    <a:lstStyle/>
                    <a:p>
                      <a:r>
                        <a:rPr lang="it-IT" dirty="0" smtClean="0"/>
                        <a:t>EFFETTO ANTICANCRO</a:t>
                      </a:r>
                      <a:endParaRPr lang="it-IT" dirty="0"/>
                    </a:p>
                  </a:txBody>
                  <a:tcPr/>
                </a:tc>
                <a:tc>
                  <a:txBody>
                    <a:bodyPr/>
                    <a:lstStyle/>
                    <a:p>
                      <a:r>
                        <a:rPr lang="it-IT" dirty="0" smtClean="0"/>
                        <a:t>TIPO DI CANCRO</a:t>
                      </a:r>
                      <a:endParaRPr lang="it-IT" dirty="0"/>
                    </a:p>
                  </a:txBody>
                  <a:tcPr/>
                </a:tc>
                <a:extLst>
                  <a:ext uri="{0D108BD9-81ED-4DB2-BD59-A6C34878D82A}">
                    <a16:rowId xmlns:a16="http://schemas.microsoft.com/office/drawing/2014/main" val="1093711680"/>
                  </a:ext>
                </a:extLst>
              </a:tr>
              <a:tr h="711398">
                <a:tc>
                  <a:txBody>
                    <a:bodyPr/>
                    <a:lstStyle/>
                    <a:p>
                      <a:r>
                        <a:rPr lang="it-IT" dirty="0" err="1" smtClean="0"/>
                        <a:t>Apigenina</a:t>
                      </a:r>
                      <a:endParaRPr lang="it-IT" dirty="0"/>
                    </a:p>
                  </a:txBody>
                  <a:tcPr/>
                </a:tc>
                <a:tc>
                  <a:txBody>
                    <a:bodyPr/>
                    <a:lstStyle/>
                    <a:p>
                      <a:r>
                        <a:rPr lang="it-IT" dirty="0" smtClean="0"/>
                        <a:t>Prezzemolo, frutta, verdura</a:t>
                      </a:r>
                      <a:endParaRPr lang="it-IT" dirty="0"/>
                    </a:p>
                  </a:txBody>
                  <a:tcPr/>
                </a:tc>
                <a:tc>
                  <a:txBody>
                    <a:bodyPr/>
                    <a:lstStyle/>
                    <a:p>
                      <a:r>
                        <a:rPr lang="it-IT" dirty="0" smtClean="0"/>
                        <a:t>miR-138</a:t>
                      </a:r>
                      <a:endParaRPr lang="it-IT" dirty="0"/>
                    </a:p>
                  </a:txBody>
                  <a:tcPr/>
                </a:tc>
                <a:tc>
                  <a:txBody>
                    <a:bodyPr/>
                    <a:lstStyle/>
                    <a:p>
                      <a:r>
                        <a:rPr lang="it-IT" dirty="0" smtClean="0"/>
                        <a:t>Apoptosi </a:t>
                      </a:r>
                      <a:r>
                        <a:rPr lang="it-IT" dirty="0" err="1" smtClean="0"/>
                        <a:t>Tumorigenesi</a:t>
                      </a:r>
                      <a:endParaRPr lang="it-IT" dirty="0"/>
                    </a:p>
                  </a:txBody>
                  <a:tcPr/>
                </a:tc>
                <a:tc>
                  <a:txBody>
                    <a:bodyPr/>
                    <a:lstStyle/>
                    <a:p>
                      <a:r>
                        <a:rPr lang="it-IT" dirty="0" smtClean="0"/>
                        <a:t>Neuroblastoma</a:t>
                      </a:r>
                      <a:endParaRPr lang="it-IT" dirty="0"/>
                    </a:p>
                  </a:txBody>
                  <a:tcPr/>
                </a:tc>
                <a:extLst>
                  <a:ext uri="{0D108BD9-81ED-4DB2-BD59-A6C34878D82A}">
                    <a16:rowId xmlns:a16="http://schemas.microsoft.com/office/drawing/2014/main" val="4118742386"/>
                  </a:ext>
                </a:extLst>
              </a:tr>
              <a:tr h="711398">
                <a:tc>
                  <a:txBody>
                    <a:bodyPr/>
                    <a:lstStyle/>
                    <a:p>
                      <a:r>
                        <a:rPr lang="it-IT" dirty="0" smtClean="0"/>
                        <a:t>Butirrato</a:t>
                      </a:r>
                      <a:endParaRPr lang="it-IT" dirty="0"/>
                    </a:p>
                  </a:txBody>
                  <a:tcPr/>
                </a:tc>
                <a:tc>
                  <a:txBody>
                    <a:bodyPr/>
                    <a:lstStyle/>
                    <a:p>
                      <a:r>
                        <a:rPr lang="it-IT" dirty="0" smtClean="0"/>
                        <a:t>Fibra solubile</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miR-17-92</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Proliferazione Apoptosi</a:t>
                      </a:r>
                    </a:p>
                  </a:txBody>
                  <a:tcPr/>
                </a:tc>
                <a:tc>
                  <a:txBody>
                    <a:bodyPr/>
                    <a:lstStyle/>
                    <a:p>
                      <a:r>
                        <a:rPr lang="it-IT" dirty="0" smtClean="0"/>
                        <a:t>Colon</a:t>
                      </a:r>
                      <a:endParaRPr lang="it-IT" dirty="0"/>
                    </a:p>
                  </a:txBody>
                  <a:tcPr/>
                </a:tc>
                <a:extLst>
                  <a:ext uri="{0D108BD9-81ED-4DB2-BD59-A6C34878D82A}">
                    <a16:rowId xmlns:a16="http://schemas.microsoft.com/office/drawing/2014/main" val="218566188"/>
                  </a:ext>
                </a:extLst>
              </a:tr>
              <a:tr h="711398">
                <a:tc>
                  <a:txBody>
                    <a:bodyPr/>
                    <a:lstStyle/>
                    <a:p>
                      <a:r>
                        <a:rPr lang="it-IT" dirty="0" smtClean="0"/>
                        <a:t>S2-Diallil </a:t>
                      </a:r>
                      <a:r>
                        <a:rPr lang="it-IT" dirty="0" err="1" smtClean="0"/>
                        <a:t>Sulfide</a:t>
                      </a:r>
                      <a:endParaRPr lang="it-IT" dirty="0"/>
                    </a:p>
                  </a:txBody>
                  <a:tcPr/>
                </a:tc>
                <a:tc>
                  <a:txBody>
                    <a:bodyPr/>
                    <a:lstStyle/>
                    <a:p>
                      <a:r>
                        <a:rPr lang="it-IT" dirty="0" smtClean="0"/>
                        <a:t>Aglio</a:t>
                      </a:r>
                      <a:endParaRPr lang="it-IT" dirty="0"/>
                    </a:p>
                  </a:txBody>
                  <a:tcPr/>
                </a:tc>
                <a:tc>
                  <a:txBody>
                    <a:bodyPr/>
                    <a:lstStyle/>
                    <a:p>
                      <a:r>
                        <a:rPr lang="it-IT" dirty="0" smtClean="0"/>
                        <a:t>miR-34a</a:t>
                      </a:r>
                      <a:endParaRPr lang="it-IT" dirty="0"/>
                    </a:p>
                  </a:txBody>
                  <a:tcPr/>
                </a:tc>
                <a:tc>
                  <a:txBody>
                    <a:bodyPr/>
                    <a:lstStyle/>
                    <a:p>
                      <a:r>
                        <a:rPr lang="it-IT" dirty="0" smtClean="0"/>
                        <a:t>Proliferazione Metastasi</a:t>
                      </a:r>
                      <a:endParaRPr lang="it-IT" dirty="0"/>
                    </a:p>
                  </a:txBody>
                  <a:tcPr/>
                </a:tc>
                <a:tc>
                  <a:txBody>
                    <a:bodyPr/>
                    <a:lstStyle/>
                    <a:p>
                      <a:r>
                        <a:rPr lang="it-IT" dirty="0" smtClean="0"/>
                        <a:t>Seno</a:t>
                      </a:r>
                      <a:endParaRPr lang="it-IT" dirty="0"/>
                    </a:p>
                  </a:txBody>
                  <a:tcPr/>
                </a:tc>
                <a:extLst>
                  <a:ext uri="{0D108BD9-81ED-4DB2-BD59-A6C34878D82A}">
                    <a16:rowId xmlns:a16="http://schemas.microsoft.com/office/drawing/2014/main" val="367526329"/>
                  </a:ext>
                </a:extLst>
              </a:tr>
              <a:tr h="711398">
                <a:tc>
                  <a:txBody>
                    <a:bodyPr/>
                    <a:lstStyle/>
                    <a:p>
                      <a:r>
                        <a:rPr lang="it-IT" dirty="0" smtClean="0"/>
                        <a:t>DHA</a:t>
                      </a:r>
                      <a:endParaRPr lang="it-IT" dirty="0"/>
                    </a:p>
                  </a:txBody>
                  <a:tcPr/>
                </a:tc>
                <a:tc>
                  <a:txBody>
                    <a:bodyPr/>
                    <a:lstStyle/>
                    <a:p>
                      <a:r>
                        <a:rPr lang="it-IT" dirty="0" smtClean="0"/>
                        <a:t>Pesce, olio di pesce</a:t>
                      </a:r>
                      <a:endParaRPr lang="it-IT" dirty="0"/>
                    </a:p>
                  </a:txBody>
                  <a:tcPr/>
                </a:tc>
                <a:tc>
                  <a:txBody>
                    <a:bodyPr/>
                    <a:lstStyle/>
                    <a:p>
                      <a:r>
                        <a:rPr lang="it-IT" dirty="0" smtClean="0"/>
                        <a:t>miR-15,16,21,22 </a:t>
                      </a:r>
                      <a:r>
                        <a:rPr lang="it-IT" dirty="0" err="1" smtClean="0"/>
                        <a:t>ecc</a:t>
                      </a:r>
                      <a:endParaRPr lang="it-IT" dirty="0"/>
                    </a:p>
                  </a:txBody>
                  <a:tcPr/>
                </a:tc>
                <a:tc>
                  <a:txBody>
                    <a:bodyPr/>
                    <a:lstStyle/>
                    <a:p>
                      <a:r>
                        <a:rPr lang="it-IT" dirty="0" smtClean="0"/>
                        <a:t>Apoptosi Infiammazione</a:t>
                      </a:r>
                      <a:endParaRPr lang="it-IT" dirty="0"/>
                    </a:p>
                  </a:txBody>
                  <a:tcPr/>
                </a:tc>
                <a:tc>
                  <a:txBody>
                    <a:bodyPr/>
                    <a:lstStyle/>
                    <a:p>
                      <a:r>
                        <a:rPr lang="it-IT" dirty="0" smtClean="0"/>
                        <a:t>Colon, Seno, Glioma</a:t>
                      </a:r>
                      <a:endParaRPr lang="it-IT" dirty="0"/>
                    </a:p>
                  </a:txBody>
                  <a:tcPr/>
                </a:tc>
                <a:extLst>
                  <a:ext uri="{0D108BD9-81ED-4DB2-BD59-A6C34878D82A}">
                    <a16:rowId xmlns:a16="http://schemas.microsoft.com/office/drawing/2014/main" val="530802408"/>
                  </a:ext>
                </a:extLst>
              </a:tr>
            </a:tbl>
          </a:graphicData>
        </a:graphic>
      </p:graphicFrame>
    </p:spTree>
    <p:extLst>
      <p:ext uri="{BB962C8B-B14F-4D97-AF65-F5344CB8AC3E}">
        <p14:creationId xmlns:p14="http://schemas.microsoft.com/office/powerpoint/2010/main" val="59945001"/>
      </p:ext>
    </p:extLst>
  </p:cSld>
  <p:clrMapOvr>
    <a:masterClrMapping/>
  </p:clrMapOvr>
  <mc:AlternateContent xmlns:mc="http://schemas.openxmlformats.org/markup-compatibility/2006" xmlns:p14="http://schemas.microsoft.com/office/powerpoint/2010/main">
    <mc:Choice Requires="p14">
      <p:transition spd="slow" p14:dur="19000" advTm="259000"/>
    </mc:Choice>
    <mc:Fallback xmlns="">
      <p:transition spd="slow" advTm="25900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6908"/>
          </a:xfrm>
          <a:solidFill>
            <a:srgbClr val="FFFF00"/>
          </a:solidFill>
        </p:spPr>
        <p:txBody>
          <a:bodyPr/>
          <a:lstStyle/>
          <a:p>
            <a:r>
              <a:rPr lang="it-IT" dirty="0" smtClean="0"/>
              <a:t>Ed  ora ? … sta a voi la scelta !!!!</a:t>
            </a:r>
            <a:endParaRPr lang="it-IT" dirty="0"/>
          </a:p>
        </p:txBody>
      </p:sp>
      <p:pic>
        <p:nvPicPr>
          <p:cNvPr id="56322" name="Picture 2" descr="http://i142.photobucket.com/albums/r116/DCONRAD3/funny-baby-smoking.gif"/>
          <p:cNvPicPr>
            <a:picLocks noChangeAspect="1" noChangeArrowheads="1" noCrop="1"/>
          </p:cNvPicPr>
          <p:nvPr/>
        </p:nvPicPr>
        <p:blipFill>
          <a:blip r:embed="rId2" cstate="print"/>
          <a:srcRect/>
          <a:stretch>
            <a:fillRect/>
          </a:stretch>
        </p:blipFill>
        <p:spPr bwMode="auto">
          <a:xfrm>
            <a:off x="357158" y="2857496"/>
            <a:ext cx="2113609" cy="3281348"/>
          </a:xfrm>
          <a:prstGeom prst="rect">
            <a:avLst/>
          </a:prstGeom>
          <a:noFill/>
        </p:spPr>
      </p:pic>
      <p:pic>
        <p:nvPicPr>
          <p:cNvPr id="56328" name="Picture 8" descr="http://www.mittelstand-in-den-medien.de/mim/bilder/hipp/hipp_glaeser400.jpg"/>
          <p:cNvPicPr>
            <a:picLocks noChangeAspect="1" noChangeArrowheads="1"/>
          </p:cNvPicPr>
          <p:nvPr/>
        </p:nvPicPr>
        <p:blipFill>
          <a:blip r:embed="rId3" cstate="print"/>
          <a:srcRect/>
          <a:stretch>
            <a:fillRect/>
          </a:stretch>
        </p:blipFill>
        <p:spPr bwMode="auto">
          <a:xfrm>
            <a:off x="2571736" y="1071546"/>
            <a:ext cx="3084281" cy="2428871"/>
          </a:xfrm>
          <a:prstGeom prst="rect">
            <a:avLst/>
          </a:prstGeom>
          <a:noFill/>
        </p:spPr>
      </p:pic>
      <p:pic>
        <p:nvPicPr>
          <p:cNvPr id="56330" name="Picture 10" descr="http://www.tuttomamma.com/wp-content/uploads/2009/11/verdure-in-gravidanza-1.jpg"/>
          <p:cNvPicPr>
            <a:picLocks noChangeAspect="1" noChangeArrowheads="1"/>
          </p:cNvPicPr>
          <p:nvPr/>
        </p:nvPicPr>
        <p:blipFill>
          <a:blip r:embed="rId4" cstate="print"/>
          <a:srcRect/>
          <a:stretch>
            <a:fillRect/>
          </a:stretch>
        </p:blipFill>
        <p:spPr bwMode="auto">
          <a:xfrm>
            <a:off x="5715008" y="1214422"/>
            <a:ext cx="3143272" cy="2302526"/>
          </a:xfrm>
          <a:prstGeom prst="rect">
            <a:avLst/>
          </a:prstGeom>
          <a:noFill/>
        </p:spPr>
      </p:pic>
      <p:pic>
        <p:nvPicPr>
          <p:cNvPr id="56332" name="Picture 12" descr="http://static.blogo.it/benessereblog/bimba_pesca.jpg"/>
          <p:cNvPicPr>
            <a:picLocks noChangeAspect="1" noChangeArrowheads="1"/>
          </p:cNvPicPr>
          <p:nvPr/>
        </p:nvPicPr>
        <p:blipFill>
          <a:blip r:embed="rId5" cstate="print"/>
          <a:srcRect/>
          <a:stretch>
            <a:fillRect/>
          </a:stretch>
        </p:blipFill>
        <p:spPr bwMode="auto">
          <a:xfrm>
            <a:off x="3214678" y="4071942"/>
            <a:ext cx="2286000" cy="1895475"/>
          </a:xfrm>
          <a:prstGeom prst="rect">
            <a:avLst/>
          </a:prstGeom>
          <a:noFill/>
        </p:spPr>
      </p:pic>
      <p:pic>
        <p:nvPicPr>
          <p:cNvPr id="56334" name="Picture 14" descr="http://www.wellnesscucina.com/imgpub/img41537_0_0.jpg"/>
          <p:cNvPicPr>
            <a:picLocks noChangeAspect="1" noChangeArrowheads="1"/>
          </p:cNvPicPr>
          <p:nvPr/>
        </p:nvPicPr>
        <p:blipFill>
          <a:blip r:embed="rId6" cstate="print"/>
          <a:srcRect/>
          <a:stretch>
            <a:fillRect/>
          </a:stretch>
        </p:blipFill>
        <p:spPr bwMode="auto">
          <a:xfrm>
            <a:off x="5793780" y="4143380"/>
            <a:ext cx="3350220" cy="221455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solidFill>
            <a:srgbClr val="FF3300"/>
          </a:solidFill>
        </p:spPr>
        <p:txBody>
          <a:bodyPr/>
          <a:lstStyle/>
          <a:p>
            <a:pPr algn="l"/>
            <a:r>
              <a:rPr lang="it-IT" u="sng" dirty="0" smtClean="0"/>
              <a:t>Lo sviluppo del gusto nel neonato</a:t>
            </a:r>
            <a:endParaRPr lang="it-IT" u="sng" dirty="0"/>
          </a:p>
        </p:txBody>
      </p:sp>
      <p:sp>
        <p:nvSpPr>
          <p:cNvPr id="4" name="Segnaposto contenuto 3"/>
          <p:cNvSpPr>
            <a:spLocks noGrp="1"/>
          </p:cNvSpPr>
          <p:nvPr>
            <p:ph idx="1"/>
          </p:nvPr>
        </p:nvSpPr>
        <p:spPr/>
        <p:txBody>
          <a:bodyPr>
            <a:normAutofit fontScale="85000" lnSpcReduction="20000"/>
          </a:bodyPr>
          <a:lstStyle/>
          <a:p>
            <a:pPr>
              <a:buFont typeface="Wingdings" pitchFamily="2" charset="2"/>
              <a:buChar char="v"/>
            </a:pPr>
            <a:r>
              <a:rPr lang="it-IT" b="1" dirty="0" smtClean="0"/>
              <a:t>Preferisce il Dolce </a:t>
            </a:r>
            <a:r>
              <a:rPr lang="it-IT" dirty="0" smtClean="0"/>
              <a:t>: </a:t>
            </a:r>
          </a:p>
          <a:p>
            <a:pPr lvl="3">
              <a:buNone/>
            </a:pPr>
            <a:r>
              <a:rPr lang="it-IT" sz="3200" dirty="0" smtClean="0"/>
              <a:t>- Carboidrati e calorie</a:t>
            </a:r>
          </a:p>
          <a:p>
            <a:pPr marL="174625" lvl="3" indent="-87313">
              <a:buFont typeface="Wingdings" pitchFamily="2" charset="2"/>
              <a:buChar char="v"/>
            </a:pPr>
            <a:r>
              <a:rPr lang="it-IT" sz="3200" b="1" dirty="0" smtClean="0"/>
              <a:t>Non piace l’Amaro e l’Acido</a:t>
            </a:r>
          </a:p>
          <a:p>
            <a:pPr lvl="3">
              <a:buNone/>
            </a:pPr>
            <a:r>
              <a:rPr lang="it-IT" sz="3200" dirty="0" smtClean="0"/>
              <a:t>	- si protegge da tossine , veleni e batteri</a:t>
            </a:r>
          </a:p>
          <a:p>
            <a:pPr marL="0" lvl="3" indent="0">
              <a:buFont typeface="Wingdings" pitchFamily="2" charset="2"/>
              <a:buChar char="v"/>
            </a:pPr>
            <a:r>
              <a:rPr lang="it-IT" sz="3200" dirty="0" smtClean="0"/>
              <a:t>Dal 4° mese sviluppa il gusto per il </a:t>
            </a:r>
            <a:r>
              <a:rPr lang="it-IT" sz="3200" b="1" dirty="0" smtClean="0"/>
              <a:t>Salato </a:t>
            </a:r>
          </a:p>
          <a:p>
            <a:pPr marL="0" lvl="3" indent="0">
              <a:buNone/>
            </a:pPr>
            <a:r>
              <a:rPr lang="it-IT" sz="3200" dirty="0" smtClean="0"/>
              <a:t>               (anche se allattato al seno)</a:t>
            </a:r>
          </a:p>
          <a:p>
            <a:pPr marL="0" lvl="3" indent="0">
              <a:buFont typeface="Wingdings" pitchFamily="2" charset="2"/>
              <a:buChar char="v"/>
            </a:pPr>
            <a:r>
              <a:rPr lang="it-IT" sz="3200" dirty="0" smtClean="0"/>
              <a:t>Dal 4° mese sviluppa il </a:t>
            </a:r>
            <a:r>
              <a:rPr lang="it-IT" sz="3200" b="1" dirty="0" smtClean="0"/>
              <a:t>gusto UMAMI </a:t>
            </a:r>
          </a:p>
          <a:p>
            <a:pPr lvl="3" indent="-1600200">
              <a:buFont typeface="Wingdings" pitchFamily="2" charset="2"/>
              <a:buChar char="v"/>
            </a:pPr>
            <a:endParaRPr lang="it-IT" sz="3200" dirty="0" smtClean="0"/>
          </a:p>
          <a:p>
            <a:pPr marL="355600" lvl="3" indent="-355600">
              <a:buFont typeface="Wingdings" pitchFamily="2" charset="2"/>
              <a:buChar char="v"/>
            </a:pPr>
            <a:r>
              <a:rPr lang="it-IT" sz="3200" dirty="0" smtClean="0"/>
              <a:t>Nel contesto di altri gusti  Salato ed </a:t>
            </a:r>
            <a:r>
              <a:rPr lang="it-IT" sz="3200" dirty="0" err="1" smtClean="0"/>
              <a:t>Umami</a:t>
            </a:r>
            <a:r>
              <a:rPr lang="it-IT" sz="3200" dirty="0" smtClean="0"/>
              <a:t> sono ‘insaporenti’ di cibi : </a:t>
            </a:r>
            <a:r>
              <a:rPr lang="it-IT" sz="3200" b="1" dirty="0" smtClean="0"/>
              <a:t>dunque dal 4° mese sviluppa il ‘SAPORE’ !</a:t>
            </a:r>
          </a:p>
          <a:p>
            <a:pPr lvl="3">
              <a:buNone/>
            </a:pPr>
            <a:endParaRPr lang="it-IT" dirty="0" smtClean="0"/>
          </a:p>
          <a:p>
            <a:pPr lvl="3">
              <a:buNone/>
            </a:pPr>
            <a:endParaRPr lang="it-I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in)">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ox(in)">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ox(in)">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ox(in)">
                                      <p:cBhvr>
                                        <p:cTn id="42"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solidFill>
        </p:spPr>
        <p:txBody>
          <a:bodyPr>
            <a:normAutofit fontScale="90000"/>
          </a:bodyPr>
          <a:lstStyle/>
          <a:p>
            <a:r>
              <a:rPr lang="it-IT" sz="3600" dirty="0" smtClean="0"/>
              <a:t>Il latte che  riceve da lattante  condizionerà  lo sviluppo del gusto a 5 anni </a:t>
            </a:r>
            <a:r>
              <a:rPr lang="it-IT" dirty="0" smtClean="0"/>
              <a:t>!</a:t>
            </a:r>
            <a:endParaRPr lang="it-IT" dirty="0"/>
          </a:p>
        </p:txBody>
      </p:sp>
      <p:sp>
        <p:nvSpPr>
          <p:cNvPr id="6" name="Segnaposto contenuto 5"/>
          <p:cNvSpPr>
            <a:spLocks noGrp="1"/>
          </p:cNvSpPr>
          <p:nvPr>
            <p:ph sz="half" idx="1"/>
          </p:nvPr>
        </p:nvSpPr>
        <p:spPr>
          <a:xfrm>
            <a:off x="457200" y="1600200"/>
            <a:ext cx="6203032" cy="4525963"/>
          </a:xfrm>
        </p:spPr>
        <p:txBody>
          <a:bodyPr/>
          <a:lstStyle/>
          <a:p>
            <a:r>
              <a:rPr lang="it-IT" b="1" dirty="0" smtClean="0"/>
              <a:t>Al seno </a:t>
            </a:r>
            <a:r>
              <a:rPr lang="it-IT" dirty="0" smtClean="0"/>
              <a:t>riceve i sapori scelti dalla madre e </a:t>
            </a:r>
            <a:r>
              <a:rPr lang="it-IT" b="1" i="1" dirty="0" smtClean="0"/>
              <a:t>‘se li scrive’: se la mamma mangia </a:t>
            </a:r>
            <a:r>
              <a:rPr lang="it-IT" b="1" i="1" dirty="0" err="1" smtClean="0"/>
              <a:t>frutte</a:t>
            </a:r>
            <a:r>
              <a:rPr lang="it-IT" b="1" i="1" dirty="0" smtClean="0"/>
              <a:t> e verdura, accetterà meglio frutta e verdura</a:t>
            </a:r>
          </a:p>
          <a:p>
            <a:r>
              <a:rPr lang="it-IT" dirty="0" smtClean="0"/>
              <a:t>Se beve </a:t>
            </a:r>
            <a:r>
              <a:rPr lang="it-IT" b="1" dirty="0" err="1" smtClean="0"/>
              <a:t>idrolisati</a:t>
            </a:r>
            <a:r>
              <a:rPr lang="it-IT" b="1" dirty="0" smtClean="0"/>
              <a:t> </a:t>
            </a:r>
            <a:r>
              <a:rPr lang="it-IT" dirty="0" smtClean="0"/>
              <a:t>continua a preferire il sapore del latte e </a:t>
            </a:r>
            <a:r>
              <a:rPr lang="it-IT" b="1" i="1" dirty="0" smtClean="0"/>
              <a:t>l’acido’</a:t>
            </a:r>
          </a:p>
          <a:p>
            <a:r>
              <a:rPr lang="it-IT" dirty="0" smtClean="0"/>
              <a:t>Se beve la</a:t>
            </a:r>
            <a:r>
              <a:rPr lang="it-IT" b="1" dirty="0" smtClean="0"/>
              <a:t> soia </a:t>
            </a:r>
            <a:r>
              <a:rPr lang="it-IT" dirty="0" smtClean="0"/>
              <a:t>preferisce </a:t>
            </a:r>
            <a:r>
              <a:rPr lang="it-IT" b="1" i="1" dirty="0" smtClean="0"/>
              <a:t>l’amaro</a:t>
            </a:r>
            <a:r>
              <a:rPr lang="it-IT" dirty="0" smtClean="0"/>
              <a:t> ed i broccoli</a:t>
            </a:r>
          </a:p>
          <a:p>
            <a:r>
              <a:rPr lang="it-IT" sz="1400" dirty="0" err="1" smtClean="0"/>
              <a:t>Mennella</a:t>
            </a:r>
            <a:r>
              <a:rPr lang="it-IT" sz="1400" dirty="0" smtClean="0"/>
              <a:t> J, </a:t>
            </a:r>
            <a:r>
              <a:rPr lang="it-IT" sz="1400" dirty="0" err="1" smtClean="0"/>
              <a:t>Early</a:t>
            </a:r>
            <a:r>
              <a:rPr lang="it-IT" sz="1400" dirty="0" smtClean="0"/>
              <a:t> </a:t>
            </a:r>
            <a:r>
              <a:rPr lang="it-IT" sz="1400" dirty="0" err="1" smtClean="0"/>
              <a:t>Hum</a:t>
            </a:r>
            <a:r>
              <a:rPr lang="it-IT" sz="1400" dirty="0" smtClean="0"/>
              <a:t>  </a:t>
            </a:r>
            <a:r>
              <a:rPr lang="it-IT" sz="1400" dirty="0" err="1" smtClean="0"/>
              <a:t>Develop</a:t>
            </a:r>
            <a:r>
              <a:rPr lang="it-IT" sz="1400" dirty="0" smtClean="0"/>
              <a:t>, 2002 , 68 : 71-82</a:t>
            </a:r>
            <a:endParaRPr lang="it-IT" sz="1400" dirty="0"/>
          </a:p>
        </p:txBody>
      </p:sp>
      <p:pic>
        <p:nvPicPr>
          <p:cNvPr id="62466" name="Picture 2" descr="http://magazine.paginemediche.it/UserFiles/Image/75720/allattamento.jpg"/>
          <p:cNvPicPr>
            <a:picLocks noChangeAspect="1" noChangeArrowheads="1"/>
          </p:cNvPicPr>
          <p:nvPr/>
        </p:nvPicPr>
        <p:blipFill>
          <a:blip r:embed="rId2" cstate="print"/>
          <a:srcRect/>
          <a:stretch>
            <a:fillRect/>
          </a:stretch>
        </p:blipFill>
        <p:spPr bwMode="auto">
          <a:xfrm>
            <a:off x="6804248" y="1484784"/>
            <a:ext cx="2095500" cy="1885950"/>
          </a:xfrm>
          <a:prstGeom prst="rect">
            <a:avLst/>
          </a:prstGeom>
          <a:noFill/>
        </p:spPr>
      </p:pic>
      <p:pic>
        <p:nvPicPr>
          <p:cNvPr id="62468" name="Picture 4" descr="http://www.blogmamma.it/wp-content/uploads/2009/07/papa-che-allatta-con-biberon.jpg"/>
          <p:cNvPicPr>
            <a:picLocks noChangeAspect="1" noChangeArrowheads="1"/>
          </p:cNvPicPr>
          <p:nvPr/>
        </p:nvPicPr>
        <p:blipFill>
          <a:blip r:embed="rId3" cstate="print"/>
          <a:srcRect/>
          <a:stretch>
            <a:fillRect/>
          </a:stretch>
        </p:blipFill>
        <p:spPr bwMode="auto">
          <a:xfrm>
            <a:off x="6786578" y="3571876"/>
            <a:ext cx="2000264" cy="3000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amond(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checkerboard(across)">
                                      <p:cBhvr>
                                        <p:cTn id="12"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solidFill>
            <a:srgbClr val="FF0000"/>
          </a:solidFill>
        </p:spPr>
        <p:txBody>
          <a:bodyPr/>
          <a:lstStyle/>
          <a:p>
            <a:r>
              <a:rPr lang="it-IT" dirty="0" smtClean="0"/>
              <a:t>Piace la Densità Calorica dei Cibi</a:t>
            </a:r>
            <a:endParaRPr lang="it-IT" dirty="0"/>
          </a:p>
        </p:txBody>
      </p:sp>
      <p:sp>
        <p:nvSpPr>
          <p:cNvPr id="4" name="Segnaposto contenuto 3"/>
          <p:cNvSpPr>
            <a:spLocks noGrp="1"/>
          </p:cNvSpPr>
          <p:nvPr>
            <p:ph idx="1"/>
          </p:nvPr>
        </p:nvSpPr>
        <p:spPr>
          <a:xfrm>
            <a:off x="457200" y="1571612"/>
            <a:ext cx="8229600" cy="4525963"/>
          </a:xfrm>
        </p:spPr>
        <p:txBody>
          <a:bodyPr>
            <a:normAutofit/>
          </a:bodyPr>
          <a:lstStyle/>
          <a:p>
            <a:r>
              <a:rPr lang="it-IT" dirty="0" smtClean="0"/>
              <a:t>Avverte l’esperienza di ‘</a:t>
            </a:r>
            <a:r>
              <a:rPr lang="it-IT" b="1" i="1" dirty="0" smtClean="0"/>
              <a:t>sazietà’ </a:t>
            </a:r>
            <a:r>
              <a:rPr lang="it-IT" dirty="0" smtClean="0"/>
              <a:t>dei cibi ad alta densità calorica  dopo l’ingestione</a:t>
            </a:r>
          </a:p>
          <a:p>
            <a:r>
              <a:rPr lang="it-IT" dirty="0" smtClean="0"/>
              <a:t>Apprende così a preferire , per lo stesso gusto, il cibo a maggiore densità </a:t>
            </a:r>
          </a:p>
          <a:p>
            <a:pPr>
              <a:buNone/>
            </a:pPr>
            <a:r>
              <a:rPr lang="it-IT" sz="2400" dirty="0" smtClean="0"/>
              <a:t>         (per </a:t>
            </a:r>
            <a:r>
              <a:rPr lang="it-IT" sz="2400" dirty="0" err="1" smtClean="0"/>
              <a:t>es</a:t>
            </a:r>
            <a:r>
              <a:rPr lang="it-IT" sz="2400" dirty="0" smtClean="0"/>
              <a:t> : zuppa con amido aggiunto, </a:t>
            </a:r>
            <a:r>
              <a:rPr lang="it-IT" sz="2400" dirty="0" err="1" smtClean="0"/>
              <a:t>yogurth</a:t>
            </a:r>
            <a:r>
              <a:rPr lang="it-IT" sz="2400" dirty="0" smtClean="0"/>
              <a:t> più grasso)</a:t>
            </a:r>
          </a:p>
          <a:p>
            <a:r>
              <a:rPr lang="it-IT" dirty="0" smtClean="0"/>
              <a:t>Sviluppa un ‘</a:t>
            </a:r>
            <a:r>
              <a:rPr lang="it-IT" b="1" dirty="0" err="1" smtClean="0"/>
              <a:t>flavour-consequence</a:t>
            </a:r>
            <a:r>
              <a:rPr lang="it-IT" b="1" dirty="0" smtClean="0"/>
              <a:t> </a:t>
            </a:r>
            <a:r>
              <a:rPr lang="it-IT" b="1" dirty="0" err="1" smtClean="0"/>
              <a:t>learning</a:t>
            </a:r>
            <a:r>
              <a:rPr lang="it-IT" b="1" dirty="0" smtClean="0"/>
              <a:t>’ </a:t>
            </a:r>
            <a:r>
              <a:rPr lang="it-IT" dirty="0" smtClean="0"/>
              <a:t>vitale nelle scelte della foresta del  passato, mortale nell’ambiente </a:t>
            </a:r>
            <a:r>
              <a:rPr lang="it-IT" dirty="0" err="1" smtClean="0"/>
              <a:t>obesogenico</a:t>
            </a:r>
            <a:r>
              <a:rPr lang="it-IT" dirty="0" smtClean="0"/>
              <a:t> attuale</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3085</Words>
  <Application>Microsoft Office PowerPoint</Application>
  <PresentationFormat>Presentazione su schermo (4:3)</PresentationFormat>
  <Paragraphs>376</Paragraphs>
  <Slides>64</Slides>
  <Notes>4</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64</vt:i4>
      </vt:variant>
    </vt:vector>
  </HeadingPairs>
  <TitlesOfParts>
    <vt:vector size="74" baseType="lpstr">
      <vt:lpstr>Arial</vt:lpstr>
      <vt:lpstr>Arial Black</vt:lpstr>
      <vt:lpstr>Calibri</vt:lpstr>
      <vt:lpstr>Comic Sans MS</vt:lpstr>
      <vt:lpstr>Helvetica</vt:lpstr>
      <vt:lpstr>Lucida Handwriting</vt:lpstr>
      <vt:lpstr>Times New Roman</vt:lpstr>
      <vt:lpstr>Wingdings</vt:lpstr>
      <vt:lpstr>Tema di Office</vt:lpstr>
      <vt:lpstr>Worksheet</vt:lpstr>
      <vt:lpstr>NUTRIZIONE PER CRESCERE E VIVERE FELICI !</vt:lpstr>
      <vt:lpstr>Presentazione standard di PowerPoint</vt:lpstr>
      <vt:lpstr>Presentazione standard di PowerPoint</vt:lpstr>
      <vt:lpstr>Il Gusto prima della Nascita</vt:lpstr>
      <vt:lpstr>Il Seno Materno è un trasmettitore di sapori !</vt:lpstr>
      <vt:lpstr>Il lattante non è una ‘tabula rasa’ sul gusto </vt:lpstr>
      <vt:lpstr>Lo sviluppo del gusto nel neonato</vt:lpstr>
      <vt:lpstr>Il latte che  riceve da lattante  condizionerà  lo sviluppo del gusto a 5 anni !</vt:lpstr>
      <vt:lpstr>Piace la Densità Calorica dei Cibi</vt:lpstr>
      <vt:lpstr>Il Prematuro ha esperienze diverse</vt:lpstr>
      <vt:lpstr>Presentazione standard di PowerPoint</vt:lpstr>
      <vt:lpstr>Presentazione standard di PowerPoint</vt:lpstr>
      <vt:lpstr>Il latte contiene molti aminoacidi liberi che non hanno una funzione energetica, bensì di stimolazione</vt:lpstr>
      <vt:lpstr>Presentazione standard di PowerPoint</vt:lpstr>
      <vt:lpstr>Il Latte contiene molto RNA ‘libero’ che non codifica proteine</vt:lpstr>
      <vt:lpstr>Contiene microRNA che controllano la trascrizione anche di oncogeni</vt:lpstr>
      <vt:lpstr>Presentazione standard di PowerPoint</vt:lpstr>
      <vt:lpstr>Presentazione standard di PowerPoint</vt:lpstr>
      <vt:lpstr>Presentazione standard di PowerPoint</vt:lpstr>
      <vt:lpstr>Presentazione standard di PowerPoint</vt:lpstr>
      <vt:lpstr> Ma perché piace ? Perché Disgusta ?  Edonismo per ... Essere felici ??? </vt:lpstr>
      <vt:lpstr>Infiniti gusti ?  Ma no !! Solo 5 gusti ! SALATO – DOLCE – ACIDO  - AMARO – UMAMI (Saporito)</vt:lpstr>
      <vt:lpstr>Presentazione standard di PowerPoint</vt:lpstr>
      <vt:lpstr>Cellule che sono veri sensori elettro-chimici</vt:lpstr>
      <vt:lpstr>Ciascuna trasmette il segnale dopo uno ione o una molecola specifica</vt:lpstr>
      <vt:lpstr>Presentazione standard di PowerPoint</vt:lpstr>
      <vt:lpstr>Presentazione standard di PowerPoint</vt:lpstr>
      <vt:lpstr>Presentazione standard di PowerPoint</vt:lpstr>
      <vt:lpstr>Il gusto Amaro = Propiltiouracile</vt:lpstr>
      <vt:lpstr>Presentazione standard di PowerPoint</vt:lpstr>
      <vt:lpstr>Il gusto e le scelte alimentari durante lo svezzamento sono dovute a :</vt:lpstr>
      <vt:lpstr>SVEZZARE : NON SOLO NUTRIMENTO </vt:lpstr>
      <vt:lpstr>Attenti al loro gradimento !</vt:lpstr>
      <vt:lpstr>E’ possibile indirizzare le scelte alimentari ?</vt:lpstr>
      <vt:lpstr>C’è da divertirsi, non solo ‘lavorare’ </vt:lpstr>
      <vt:lpstr>Bellissimi ? Omogeneizzati ?</vt:lpstr>
      <vt:lpstr>Presentazione standard di PowerPoint</vt:lpstr>
      <vt:lpstr>omogeneizzato di coniglio </vt:lpstr>
      <vt:lpstr>Non c’è quello di coccodrillo ?</vt:lpstr>
      <vt:lpstr>liofilizzato di coniglio </vt:lpstr>
      <vt:lpstr>Ma quanto costano ???</vt:lpstr>
      <vt:lpstr>Certo gli OMO sono più sicuri !</vt:lpstr>
      <vt:lpstr> ma a due mesi l’intestino del bambino è una macchina da guerra !!!</vt:lpstr>
      <vt:lpstr>Da dove provengono le carni, i pesci, le verdure, la frutta ?</vt:lpstr>
      <vt:lpstr>E l’Aria ? Le bollicine ???? Lo Champagne ?</vt:lpstr>
      <vt:lpstr>Ed i .. Contaminanti ?</vt:lpstr>
      <vt:lpstr>MA .. CI VOGLIAMO DIVERTIRE ? Un bel merluzzetto : ne facciamo 6 vasetti !!!</vt:lpstr>
      <vt:lpstr>Ma il GUT non è solo un sistema di riciclo di energia !</vt:lpstr>
      <vt:lpstr>Un complesso sistema Sensitivo nel GUT umano</vt:lpstr>
      <vt:lpstr>E = Erbe Aromatiche : che ci danno ?</vt:lpstr>
      <vt:lpstr>Presentazione standard di PowerPoint</vt:lpstr>
      <vt:lpstr> Nat Neurosci. 2008 Mar;11(3):255-61. Epub 2008 Feb 24.  A single N-terminal cysteine in TRPV1 determines activation by pungent compounds from onion and garlic. Salazar H, Llorente I, Jara-Oseguera A, García-Villegas R, Munari M, Gordon SE, Islas LD, Rosenbaum </vt:lpstr>
      <vt:lpstr>Abituiamo i bambini ad aglio e cipolle !</vt:lpstr>
      <vt:lpstr>Parasitol Res. 2007 Jul;101(2):443-52. Epub 2007 Mar 7. Links Antigiardial activity of Ocimum basilicum essential oil. de Almeida I, Alviano DS, Vieira DP, Alves PB, Blank AF, Lopes AH, Alviano CS, Rosa Mdo S. </vt:lpstr>
      <vt:lpstr>Molecole-Farmaci a dose minima!</vt:lpstr>
      <vt:lpstr>Erbe, sapori e … farmaci !</vt:lpstr>
      <vt:lpstr> Il TRPV1 è un recettore canale che appartiene alla  superfamiglia dei  Transient Receptor  Potential ion channel   sono attivati da : </vt:lpstr>
      <vt:lpstr> I Transient Receptor Potential (TRP) sono una superfamiglia di  proteine transmembrana  che agiscono da sensori molecolari per una serie di funzioni fisiologiche e patologiche. Controllano la vasodilazione, la sensazione termica, meccanica, chimica (chemoesthesi), dolorosa, gustativa</vt:lpstr>
      <vt:lpstr>La dieta modula l’Epigenetica del Cancro</vt:lpstr>
      <vt:lpstr>Come agiscono gli alimenti sul cancro</vt:lpstr>
      <vt:lpstr>Inibitori della DNA Metil Transferasi che regolano l’espressione genica</vt:lpstr>
      <vt:lpstr>Inibitori della  Acetilasi degli Istoni che regolano lo svolgimento del DNA</vt:lpstr>
      <vt:lpstr>Regolatori dei microRNA che controllano la trscrizione del RNA messaggero</vt:lpstr>
      <vt:lpstr>Ed  ora ? … sta a voi la scelta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Luigi</cp:lastModifiedBy>
  <cp:revision>59</cp:revision>
  <dcterms:created xsi:type="dcterms:W3CDTF">2010-03-28T09:27:31Z</dcterms:created>
  <dcterms:modified xsi:type="dcterms:W3CDTF">2022-03-03T09:42:24Z</dcterms:modified>
</cp:coreProperties>
</file>