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258" r:id="rId3"/>
    <p:sldId id="362" r:id="rId4"/>
    <p:sldId id="363" r:id="rId5"/>
    <p:sldId id="364" r:id="rId6"/>
    <p:sldId id="365" r:id="rId7"/>
    <p:sldId id="366" r:id="rId8"/>
    <p:sldId id="367" r:id="rId9"/>
    <p:sldId id="368" r:id="rId10"/>
    <p:sldId id="369" r:id="rId11"/>
    <p:sldId id="370" r:id="rId12"/>
    <p:sldId id="371" r:id="rId13"/>
    <p:sldId id="260" r:id="rId14"/>
    <p:sldId id="263" r:id="rId15"/>
    <p:sldId id="264" r:id="rId16"/>
    <p:sldId id="374" r:id="rId17"/>
    <p:sldId id="275" r:id="rId18"/>
    <p:sldId id="274" r:id="rId19"/>
    <p:sldId id="276" r:id="rId20"/>
    <p:sldId id="277" r:id="rId21"/>
    <p:sldId id="372" r:id="rId22"/>
    <p:sldId id="375" r:id="rId23"/>
    <p:sldId id="373" r:id="rId24"/>
    <p:sldId id="319" r:id="rId25"/>
    <p:sldId id="320" r:id="rId26"/>
    <p:sldId id="356" r:id="rId27"/>
    <p:sldId id="357" r:id="rId28"/>
    <p:sldId id="358" r:id="rId29"/>
    <p:sldId id="359" r:id="rId30"/>
    <p:sldId id="360" r:id="rId31"/>
    <p:sldId id="322" r:id="rId32"/>
    <p:sldId id="323" r:id="rId33"/>
    <p:sldId id="326" r:id="rId34"/>
    <p:sldId id="327" r:id="rId35"/>
    <p:sldId id="328" r:id="rId36"/>
    <p:sldId id="339" r:id="rId37"/>
    <p:sldId id="376" r:id="rId38"/>
    <p:sldId id="361" r:id="rId39"/>
    <p:sldId id="377" r:id="rId40"/>
    <p:sldId id="308" r:id="rId41"/>
    <p:sldId id="310" r:id="rId42"/>
    <p:sldId id="312" r:id="rId43"/>
    <p:sldId id="313" r:id="rId44"/>
    <p:sldId id="314" r:id="rId45"/>
    <p:sldId id="315" r:id="rId46"/>
    <p:sldId id="292" r:id="rId47"/>
    <p:sldId id="293" r:id="rId48"/>
    <p:sldId id="378" r:id="rId49"/>
    <p:sldId id="299" r:id="rId50"/>
    <p:sldId id="303" r:id="rId51"/>
    <p:sldId id="304" r:id="rId52"/>
    <p:sldId id="305" r:id="rId53"/>
    <p:sldId id="306" r:id="rId54"/>
    <p:sldId id="289" r:id="rId55"/>
    <p:sldId id="290" r:id="rId56"/>
    <p:sldId id="278" r:id="rId57"/>
    <p:sldId id="279" r:id="rId58"/>
    <p:sldId id="280" r:id="rId59"/>
    <p:sldId id="281" r:id="rId60"/>
    <p:sldId id="282" r:id="rId61"/>
    <p:sldId id="332" r:id="rId62"/>
    <p:sldId id="288" r:id="rId63"/>
    <p:sldId id="334" r:id="rId64"/>
    <p:sldId id="379" r:id="rId65"/>
    <p:sldId id="380" r:id="rId66"/>
    <p:sldId id="381" r:id="rId67"/>
    <p:sldId id="383" r:id="rId68"/>
    <p:sldId id="385" r:id="rId69"/>
    <p:sldId id="386" r:id="rId70"/>
    <p:sldId id="387" r:id="rId71"/>
    <p:sldId id="388" r:id="rId72"/>
    <p:sldId id="389" r:id="rId73"/>
    <p:sldId id="390" r:id="rId74"/>
    <p:sldId id="391" r:id="rId75"/>
    <p:sldId id="392" r:id="rId76"/>
    <p:sldId id="283" r:id="rId77"/>
    <p:sldId id="338" r:id="rId78"/>
    <p:sldId id="284" r:id="rId79"/>
    <p:sldId id="341" r:id="rId80"/>
    <p:sldId id="342" r:id="rId81"/>
    <p:sldId id="343" r:id="rId82"/>
    <p:sldId id="344" r:id="rId83"/>
    <p:sldId id="345" r:id="rId84"/>
    <p:sldId id="346" r:id="rId85"/>
    <p:sldId id="347" r:id="rId86"/>
    <p:sldId id="321" r:id="rId87"/>
    <p:sldId id="349" r:id="rId88"/>
    <p:sldId id="350" r:id="rId89"/>
    <p:sldId id="351" r:id="rId90"/>
    <p:sldId id="352" r:id="rId91"/>
    <p:sldId id="353" r:id="rId92"/>
    <p:sldId id="354" r:id="rId93"/>
    <p:sldId id="355" r:id="rId94"/>
    <p:sldId id="316" r:id="rId95"/>
    <p:sldId id="317" r:id="rId96"/>
    <p:sldId id="318" r:id="rId97"/>
    <p:sldId id="336" r:id="rId9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95" autoAdjust="0"/>
    <p:restoredTop sz="94660"/>
  </p:normalViewPr>
  <p:slideViewPr>
    <p:cSldViewPr>
      <p:cViewPr>
        <p:scale>
          <a:sx n="46" d="100"/>
          <a:sy n="46" d="100"/>
        </p:scale>
        <p:origin x="1848" y="4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21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8A4C8C-CBEF-4B67-9623-4D6DDA39C16F}" type="datetimeFigureOut">
              <a:rPr lang="it-IT" smtClean="0"/>
              <a:pPr/>
              <a:t>14/03/2019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4D8BEE-819C-418A-AF36-9568A9A4F72D}"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533746-A9ED-4F47-985A-1614621F4A46}" type="slidenum">
              <a:rPr lang="it-IT"/>
              <a:pPr/>
              <a:t>24</a:t>
            </a:fld>
            <a:endParaRPr lang="it-IT"/>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A496F-43CA-41A5-A77D-EDB1344933E0}" type="slidenum">
              <a:rPr lang="it-IT"/>
              <a:pPr/>
              <a:t>60</a:t>
            </a:fld>
            <a:endParaRPr lang="it-IT"/>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8C15B-8085-43ED-B509-5AF889016005}" type="slidenum">
              <a:rPr lang="it-IT"/>
              <a:pPr/>
              <a:t>62</a:t>
            </a:fld>
            <a:endParaRPr lang="it-IT"/>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81FE4-5EC3-48DA-BC7B-9FCA9DB62F46}" type="slidenum">
              <a:rPr lang="it-IT"/>
              <a:pPr/>
              <a:t>76</a:t>
            </a:fld>
            <a:endParaRPr lang="it-IT"/>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A41C9-241C-4B69-9FA0-518D10257AA6}" type="slidenum">
              <a:rPr lang="it-IT"/>
              <a:pPr/>
              <a:t>78</a:t>
            </a:fld>
            <a:endParaRPr lang="it-IT"/>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BDAAC48-D39B-4EFC-9A2F-655ACA6AD456}" type="slidenum">
              <a:rPr lang="it-IT" smtClean="0"/>
              <a:pPr/>
              <a:t>81</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BC4D8BEE-819C-418A-AF36-9568A9A4F72D}" type="slidenum">
              <a:rPr lang="it-IT" smtClean="0"/>
              <a:pPr/>
              <a:t>85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880605-7FBD-4BDC-97B8-68695B94AE95}" type="slidenum">
              <a:rPr lang="it-IT"/>
              <a:pPr/>
              <a:t>94</a:t>
            </a:fld>
            <a:endParaRPr lang="it-IT"/>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47E3E9-6B15-405F-94BB-B2E631859713}" type="slidenum">
              <a:rPr lang="it-IT"/>
              <a:pPr/>
              <a:t>95</a:t>
            </a:fld>
            <a:endParaRPr lang="it-IT"/>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91AD8-4713-49A9-BACD-60236A6EA8A9}" type="slidenum">
              <a:rPr lang="it-IT"/>
              <a:pPr/>
              <a:t>96</a:t>
            </a:fld>
            <a:endParaRPr lang="it-IT"/>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FDD2A-E3F9-46FD-83D3-0204F1FF90E2}" type="slidenum">
              <a:rPr lang="it-IT"/>
              <a:pPr/>
              <a:t>25</a:t>
            </a:fld>
            <a:endParaRPr lang="it-IT"/>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mtClean="0"/>
              <a:t>il termine non percettore è stato utilizzato per la prima volta quando è stata accidentalmente scoperta la differente sensibilità individuale al PTC (Fox lab. 1934) e non individua l’ageusia specifica per le tiouree, infatti i non percettori si differenziano dai perc. per la soglia più elevata di sensibilità</a:t>
            </a:r>
          </a:p>
        </p:txBody>
      </p:sp>
    </p:spTree>
    <p:extLst>
      <p:ext uri="{BB962C8B-B14F-4D97-AF65-F5344CB8AC3E}">
        <p14:creationId xmlns:p14="http://schemas.microsoft.com/office/powerpoint/2010/main" val="169292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5C0C5-3DD3-43C6-98F4-A0B848AE82BD}" type="slidenum">
              <a:rPr lang="it-IT"/>
              <a:pPr/>
              <a:t>54</a:t>
            </a:fld>
            <a:endParaRPr lang="it-IT"/>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D52FE-37BC-43E5-A276-A1A29E9E4368}" type="slidenum">
              <a:rPr lang="it-IT"/>
              <a:pPr/>
              <a:t>55</a:t>
            </a:fld>
            <a:endParaRPr lang="it-IT"/>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1DE925-6B12-4FCC-AF20-02494344D523}" type="slidenum">
              <a:rPr lang="it-IT"/>
              <a:pPr/>
              <a:t>56</a:t>
            </a:fld>
            <a:endParaRPr lang="it-IT"/>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92E0A0-E87B-404F-97DD-76B273073D77}" type="slidenum">
              <a:rPr lang="it-IT"/>
              <a:pPr/>
              <a:t>57</a:t>
            </a:fld>
            <a:endParaRPr lang="it-IT"/>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42AD7-D60E-4A3C-8F35-EBD47F63CA84}" type="slidenum">
              <a:rPr lang="it-IT"/>
              <a:pPr/>
              <a:t>58</a:t>
            </a:fld>
            <a:endParaRPr lang="it-IT"/>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CF47C-4DE2-4EB5-89D4-9147BFFD177C}" type="slidenum">
              <a:rPr lang="it-IT"/>
              <a:pPr/>
              <a:t>59</a:t>
            </a:fld>
            <a:endParaRPr lang="it-IT"/>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457200" y="1600200"/>
            <a:ext cx="4038600" cy="4525963"/>
          </a:xfrm>
        </p:spPr>
        <p:txBody>
          <a:bodyPr/>
          <a:lstStyle/>
          <a:p>
            <a:endParaRPr lang="it-IT"/>
          </a:p>
        </p:txBody>
      </p:sp>
      <p:sp>
        <p:nvSpPr>
          <p:cNvPr id="4" name="Segnaposto testo 3"/>
          <p:cNvSpPr>
            <a:spLocks noGrp="1"/>
          </p:cNvSpPr>
          <p:nvPr>
            <p:ph type="body"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81F92A86-FC50-4C78-B8F8-A217B5000FC9}" type="slidenum">
              <a:rPr lang="it-IT"/>
              <a:pPr/>
              <a:t>‹N›</a:t>
            </a:fld>
            <a:endParaRPr lang="it-IT"/>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endParaRPr lang="it-IT"/>
          </a:p>
        </p:txBody>
      </p:sp>
      <p:sp>
        <p:nvSpPr>
          <p:cNvPr id="4" name="Segnaposto data 3"/>
          <p:cNvSpPr>
            <a:spLocks noGrp="1"/>
          </p:cNvSpPr>
          <p:nvPr>
            <p:ph type="dt" sz="half" idx="10"/>
          </p:nvPr>
        </p:nvSpPr>
        <p:spPr>
          <a:xfrm>
            <a:off x="457200" y="6245225"/>
            <a:ext cx="2133600" cy="476250"/>
          </a:xfrm>
        </p:spPr>
        <p:txBody>
          <a:bodyPr/>
          <a:lstStyle>
            <a:lvl1pPr>
              <a:defRPr/>
            </a:lvl1pPr>
          </a:lstStyle>
          <a:p>
            <a:endParaRPr lang="it-IT"/>
          </a:p>
        </p:txBody>
      </p:sp>
      <p:sp>
        <p:nvSpPr>
          <p:cNvPr id="5" name="Segnaposto piè di pagina 4"/>
          <p:cNvSpPr>
            <a:spLocks noGrp="1"/>
          </p:cNvSpPr>
          <p:nvPr>
            <p:ph type="ftr" sz="quarter" idx="11"/>
          </p:nvPr>
        </p:nvSpPr>
        <p:spPr>
          <a:xfrm>
            <a:off x="3124200" y="6245225"/>
            <a:ext cx="2895600" cy="476250"/>
          </a:xfrm>
        </p:spPr>
        <p:txBody>
          <a:bodyPr/>
          <a:lstStyle>
            <a:lvl1pPr>
              <a:defRPr/>
            </a:lvl1pPr>
          </a:lstStyle>
          <a:p>
            <a:endParaRPr lang="it-IT"/>
          </a:p>
        </p:txBody>
      </p:sp>
      <p:sp>
        <p:nvSpPr>
          <p:cNvPr id="6" name="Segnaposto numero diapositiva 5"/>
          <p:cNvSpPr>
            <a:spLocks noGrp="1"/>
          </p:cNvSpPr>
          <p:nvPr>
            <p:ph type="sldNum" sz="quarter" idx="12"/>
          </p:nvPr>
        </p:nvSpPr>
        <p:spPr>
          <a:xfrm>
            <a:off x="6553200" y="6245225"/>
            <a:ext cx="2133600" cy="476250"/>
          </a:xfrm>
        </p:spPr>
        <p:txBody>
          <a:bodyPr/>
          <a:lstStyle>
            <a:lvl1pPr>
              <a:defRPr/>
            </a:lvl1pPr>
          </a:lstStyle>
          <a:p>
            <a:fld id="{4A759171-172F-4E3A-AC64-C362EB7FA88F}" type="slidenum">
              <a:rPr lang="it-IT"/>
              <a:pPr/>
              <a:t>‹N›</a:t>
            </a:fld>
            <a:endParaRPr lang="it-IT"/>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28BF730-0714-4A44-9A5C-3B39D198C78F}" type="datetimeFigureOut">
              <a:rPr lang="it-IT" smtClean="0"/>
              <a:pPr/>
              <a:t>14/03/2019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CBC230-A20A-4536-8A71-DD37839BE1E9}" type="slidenum">
              <a:rPr lang="it-IT" smtClean="0"/>
              <a:pPr/>
              <a:t>‹N›</a:t>
            </a:fld>
            <a:endParaRPr lang="it-IT"/>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BF730-0714-4A44-9A5C-3B39D198C78F}" type="datetimeFigureOut">
              <a:rPr lang="it-IT" smtClean="0"/>
              <a:pPr/>
              <a:t>14/03/2019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CBC230-A20A-4536-8A71-DD37839BE1E9}"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www.ncbi.nlm.nih.gov/sites/entrez?Db=pubmed&amp;Cmd=Search&amp;Term=%22Schaaf%20D%22%5bAuthor%5d&amp;itool=EntrezSystem2.PEntrez.Pubmed.Pubmed_ResultsPanel.Pubmed_RVAbstractPlus" TargetMode="External"/><Relationship Id="rId3" Type="http://schemas.openxmlformats.org/officeDocument/2006/relationships/image" Target="../media/image18.jpeg"/><Relationship Id="rId7" Type="http://schemas.openxmlformats.org/officeDocument/2006/relationships/hyperlink" Target="http://www.ncbi.nlm.nih.gov/sites/entrez?Db=pubmed&amp;Cmd=Search&amp;Term=%22Mhurchu%20CN%22%5bAuthor%5d&amp;itool=EntrezSystem2.PEntrez.Pubmed.Pubmed_ResultsPanel.Pubmed_RVAbstractPlu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ncbi.nlm.nih.gov/sites/entrez?Db=pubmed&amp;Cmd=Search&amp;Term=%22Scragg%20R%22%5bAuthor%5d&amp;itool=EntrezSystem2.PEntrez.Pubmed.Pubmed_ResultsPanel.Pubmed_RVAbstractPlus" TargetMode="External"/><Relationship Id="rId5" Type="http://schemas.openxmlformats.org/officeDocument/2006/relationships/hyperlink" Target="http://www.ncbi.nlm.nih.gov/sites/entrez?Db=pubmed&amp;Cmd=Search&amp;Term=%22Utter%20J%22%5bAuthor%5d&amp;itool=EntrezSystem2.PEntrez.Pubmed.Pubmed_ResultsPanel.Pubmed_RVAbstractPlus" TargetMode="Externa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hyperlink" Target="http://www.ncbi.nlm.nih.gov/sites/entrez?Db=pubmed&amp;Cmd=Search&amp;Term=%22Virkkunen%20M%22%5bAuthor%5d&amp;itool=EntrezSystem2.PEntrez.Pubmed.Pubmed_ResultsPanel.Pubmed_RVAbstractPlus" TargetMode="External"/><Relationship Id="rId13" Type="http://schemas.openxmlformats.org/officeDocument/2006/relationships/hyperlink" Target="http://www.ncbi.nlm.nih.gov/sites/entrez?Db=pubmed&amp;Cmd=Search&amp;Term=%22Chiari%20G%22%5bAuthor%5d&amp;itool=EntrezSystem2.PEntrez.Pubmed.Pubmed_ResultsPanel.Pubmed_RVAbstractPlus" TargetMode="External"/><Relationship Id="rId18" Type="http://schemas.openxmlformats.org/officeDocument/2006/relationships/hyperlink" Target="http://www.ncbi.nlm.nih.gov/sites/entrez?Db=pubmed&amp;Cmd=Search&amp;Term=%22Volta%20E%22%5bAuthor%5d&amp;itool=EntrezSystem2.PEntrez.Pubmed.Pubmed_ResultsPanel.Pubmed_RVAbstractPlus" TargetMode="External"/><Relationship Id="rId3" Type="http://schemas.openxmlformats.org/officeDocument/2006/relationships/image" Target="../media/image20.jpeg"/><Relationship Id="rId7" Type="http://schemas.openxmlformats.org/officeDocument/2006/relationships/hyperlink" Target="http://www.ncbi.nlm.nih.gov/sites/entrez?Db=pubmed&amp;Cmd=Search&amp;Term=%22Rissanen%20A%22%5bAuthor%5d&amp;itool=EntrezSystem2.PEntrez.Pubmed.Pubmed_ResultsPanel.Pubmed_RVAbstractPlus" TargetMode="External"/><Relationship Id="rId12" Type="http://schemas.openxmlformats.org/officeDocument/2006/relationships/hyperlink" Target="http://www.ncbi.nlm.nih.gov/sites/entrez?Db=pubmed&amp;Cmd=Search&amp;Term=%22Bernardini%20A%22%5bAuthor%5d&amp;itool=EntrezSystem2.PEntrez.Pubmed.Pubmed_ResultsPanel.Pubmed_RVAbstractPlus" TargetMode="External"/><Relationship Id="rId17" Type="http://schemas.openxmlformats.org/officeDocument/2006/relationships/hyperlink" Target="http://www.ncbi.nlm.nih.gov/sites/entrez?Db=pubmed&amp;Cmd=Search&amp;Term=%22Ruggerini%20A%22%5bAuthor%5d&amp;itool=EntrezSystem2.PEntrez.Pubmed.Pubmed_ResultsPanel.Pubmed_RVAbstractPlus" TargetMode="External"/><Relationship Id="rId2" Type="http://schemas.openxmlformats.org/officeDocument/2006/relationships/notesSlide" Target="../notesSlides/notesSlide2.xml"/><Relationship Id="rId16" Type="http://schemas.openxmlformats.org/officeDocument/2006/relationships/hyperlink" Target="http://www.ncbi.nlm.nih.gov/sites/entrez?Db=pubmed&amp;Cmd=Search&amp;Term=%22Corchia%20M%22%5bAuthor%5d&amp;itool=EntrezSystem2.PEntrez.Pubmed.Pubmed_ResultsPanel.Pubmed_RVAbstractPlus" TargetMode="External"/><Relationship Id="rId1" Type="http://schemas.openxmlformats.org/officeDocument/2006/relationships/slideLayout" Target="../slideLayouts/slideLayout7.xml"/><Relationship Id="rId6" Type="http://schemas.openxmlformats.org/officeDocument/2006/relationships/hyperlink" Target="http://www.ncbi.nlm.nih.gov/sites/entrez?Db=pubmed&amp;Cmd=Search&amp;Term=%22Kaprio%20J%22%5bAuthor%5d&amp;itool=EntrezSystem2.PEntrez.Pubmed.Pubmed_ResultsPanel.Pubmed_RVAbstractPlus" TargetMode="External"/><Relationship Id="rId11" Type="http://schemas.openxmlformats.org/officeDocument/2006/relationships/hyperlink" Target="http://www.ncbi.nlm.nih.gov/sites/entrez?Db=pubmed&amp;Cmd=Search&amp;Term=%22Iovane%20B%22%5bAuthor%5d&amp;itool=EntrezSystem2.PEntrez.Pubmed.Pubmed_ResultsPanel.Pubmed_RVAbstractPlus" TargetMode="External"/><Relationship Id="rId5" Type="http://schemas.openxmlformats.org/officeDocument/2006/relationships/hyperlink" Target="http://www.ncbi.nlm.nih.gov/sites/entrez?Db=pubmed&amp;Cmd=Search&amp;Term=%22Keski-Rahkonen%20A%22%5bAuthor%5d&amp;itool=EntrezSystem2.PEntrez.Pubmed.Pubmed_ResultsPanel.Pubmed_RVAbstractPlus" TargetMode="External"/><Relationship Id="rId15" Type="http://schemas.openxmlformats.org/officeDocument/2006/relationships/hyperlink" Target="http://www.ncbi.nlm.nih.gov/sites/entrez?Db=pubmed&amp;Cmd=Search&amp;Term=%22Gelmetti%20C%22%5bAuthor%5d&amp;itool=EntrezSystem2.PEntrez.Pubmed.Pubmed_ResultsPanel.Pubmed_RVAbstractPlus" TargetMode="External"/><Relationship Id="rId10" Type="http://schemas.openxmlformats.org/officeDocument/2006/relationships/hyperlink" Target="http://www.ncbi.nlm.nih.gov/sites/entrez?Db=pubmed&amp;Cmd=Search&amp;Term=%22Vanelli%20M%22%5bAuthor%5d&amp;itool=EntrezSystem2.PEntrez.Pubmed.Pubmed_ResultsPanel.Pubmed_RVAbstractPlus" TargetMode="External"/><Relationship Id="rId19" Type="http://schemas.openxmlformats.org/officeDocument/2006/relationships/hyperlink" Target="http://www.ncbi.nlm.nih.gov/sites/entrez?Db=pubmed&amp;Cmd=Search&amp;Term=%22Rossetti%20S%22%5bAuthor%5d&amp;itool=EntrezSystem2.PEntrez.Pubmed.Pubmed_ResultsPanel.Pubmed_RVAbstractPlus" TargetMode="External"/><Relationship Id="rId4" Type="http://schemas.openxmlformats.org/officeDocument/2006/relationships/image" Target="../media/image21.jpeg"/><Relationship Id="rId9" Type="http://schemas.openxmlformats.org/officeDocument/2006/relationships/hyperlink" Target="http://www.ncbi.nlm.nih.gov/sites/entrez?Db=pubmed&amp;Cmd=Search&amp;Term=%22Rose%20RJ%22%5bAuthor%5d&amp;itool=EntrezSystem2.PEntrez.Pubmed.Pubmed_ResultsPanel.Pubmed_RVAbstractPlus" TargetMode="External"/><Relationship Id="rId14" Type="http://schemas.openxmlformats.org/officeDocument/2006/relationships/hyperlink" Target="http://www.ncbi.nlm.nih.gov/sites/entrez?Db=pubmed&amp;Cmd=Search&amp;Term=%22Errico%20MK%22%5bAuthor%5d&amp;itool=EntrezSystem2.PEntrez.Pubmed.Pubmed_ResultsPanel.Pubmed_RVAbstractPlu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it/imgres?imgurl=http://www.alberghiera.it/img/news_immagini/4220093792705_timo.jpg&amp;imgrefurl=http://www.alberghiera.it/SchedaIngrediente.asp?id_ingrediente=325&amp;timo&amp;usg=__6K9sAwC0fpxlJm9Ka6r_FstyxAY=&amp;h=360&amp;w=480&amp;sz=74&amp;hl=it&amp;start=17&amp;itbs=1&amp;tbnid=VoJY6nCuCcd2AM:&amp;tbnh=97&amp;tbnw=129&amp;prev=/images?q=timo&amp;hl=it&amp;gbv=2&amp;tbs=isch:1" TargetMode="External"/><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hyperlink" Target="http://images.google.it/imgres?imgurl=http://blog.leiweb.it/marinaterragni/files/2008/11/basilico.jpg&amp;imgrefurl=http://blog.leiweb.it/marinaterragni/tag/basilico/&amp;usg=___16W3RSCSAIGMNQ1TnVrCW-sqJg=&amp;h=270&amp;w=360&amp;sz=29&amp;hl=it&amp;start=4&amp;itbs=1&amp;tbnid=PJGI2joUWOXXuM:&amp;tbnh=91&amp;tbnw=121&amp;prev=/images?q=basilico&amp;hl=it&amp;gbv=2&amp;tbs=isch:1" TargetMode="Externa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www.ncbi.nlm.nih.gov/sites/entrez?Db=pubmed&amp;Cmd=Search&amp;Term=%22Lopes%20AH%22%5bAuthor%5d&amp;itool=EntrezSystem2.PEntrez.Pubmed.Pubmed_ResultsPanel.Pubmed_RVAbstractPlus" TargetMode="External"/><Relationship Id="rId13" Type="http://schemas.openxmlformats.org/officeDocument/2006/relationships/hyperlink" Target="http://www.ncbi.nlm.nih.gov/sites/entrez?Db=pubmed&amp;Cmd=Search&amp;Term=%22Koga%20T%22%5bAuthor%5d&amp;itool=EntrezSystem2.PEntrez.Pubmed.Pubmed_ResultsPanel.Pubmed_RVAbstractPlus" TargetMode="External"/><Relationship Id="rId18" Type="http://schemas.openxmlformats.org/officeDocument/2006/relationships/hyperlink" Target="http://images.google.it/imgres?imgurl=http://www.alberghiera.it/img/news_immagini/4220093792705_timo.jpg&amp;imgrefurl=http://www.alberghiera.it/SchedaIngrediente.asp?id_ingrediente=325&amp;timo&amp;usg=__6K9sAwC0fpxlJm9Ka6r_FstyxAY=&amp;h=360&amp;w=480&amp;sz=74&amp;hl=it&amp;start=17&amp;itbs=1&amp;tbnid=VoJY6nCuCcd2AM:&amp;tbnh=97&amp;tbnw=129&amp;prev=/images?q=timo&amp;hl=it&amp;gbv=2&amp;tbs=isch:1" TargetMode="External"/><Relationship Id="rId3" Type="http://schemas.openxmlformats.org/officeDocument/2006/relationships/hyperlink" Target="http://www.ncbi.nlm.nih.gov/sites/entrez?Db=pubmed&amp;Cmd=Search&amp;Term=%22de%20Almeida%20I%22%5bAuthor%5d&amp;itool=EntrezSystem2.PEntrez.Pubmed.Pubmed_ResultsPanel.Pubmed_RVAbstractPlus" TargetMode="External"/><Relationship Id="rId21" Type="http://schemas.openxmlformats.org/officeDocument/2006/relationships/image" Target="../media/image29.jpeg"/><Relationship Id="rId7" Type="http://schemas.openxmlformats.org/officeDocument/2006/relationships/hyperlink" Target="http://www.ncbi.nlm.nih.gov/sites/entrez?Db=pubmed&amp;Cmd=Search&amp;Term=%22Blank%20AF%22%5bAuthor%5d&amp;itool=EntrezSystem2.PEntrez.Pubmed.Pubmed_ResultsPanel.Pubmed_RVAbstractPlus" TargetMode="External"/><Relationship Id="rId12" Type="http://schemas.openxmlformats.org/officeDocument/2006/relationships/hyperlink" Target="http://www.ncbi.nlm.nih.gov/sites/entrez?Db=pubmed&amp;Cmd=Search&amp;Term=%22Farrag%20ES%22%5bAuthor%5d&amp;itool=EntrezSystem2.PEntrez.Pubmed.Pubmed_ResultsPanel.Pubmed_RVAbstractPlus" TargetMode="External"/><Relationship Id="rId17" Type="http://schemas.openxmlformats.org/officeDocument/2006/relationships/image" Target="../media/image26.jpeg"/><Relationship Id="rId2" Type="http://schemas.openxmlformats.org/officeDocument/2006/relationships/hyperlink" Target="http://www.ncbi.nlm.nih.gov/entrez/utils/fref.fcgi?PrId=3055&amp;itool=AbstractPlus-def&amp;uid=17342533&amp;db=pubmed&amp;url=http://dx.doi.org/10.1007/s00436-007-0502-2" TargetMode="External"/><Relationship Id="rId16" Type="http://schemas.openxmlformats.org/officeDocument/2006/relationships/hyperlink" Target="http://images.google.it/imgres?imgurl=http://blog.leiweb.it/marinaterragni/files/2008/11/basilico.jpg&amp;imgrefurl=http://blog.leiweb.it/marinaterragni/tag/basilico/&amp;usg=___16W3RSCSAIGMNQ1TnVrCW-sqJg=&amp;h=270&amp;w=360&amp;sz=29&amp;hl=it&amp;start=4&amp;itbs=1&amp;tbnid=PJGI2joUWOXXuM:&amp;tbnh=91&amp;tbnw=121&amp;prev=/images?q=basilico&amp;hl=it&amp;gbv=2&amp;tbs=isch:1" TargetMode="External"/><Relationship Id="rId20" Type="http://schemas.openxmlformats.org/officeDocument/2006/relationships/hyperlink" Target="http://images.google.it/imgres?imgurl=http://www.elicriso.it/it/piante_allucinogene/salvia_divinorum/1Salvia_Divinorum.jpg&amp;imgrefurl=http://www.elicriso.it/it/piante_allucinogene/salvia_divinorum/&amp;usg=__BlBS_I_itwgdxDJoEZRe5VoKEKw=&amp;h=336&amp;w=310&amp;sz=40&amp;hl=it&amp;start=5&amp;itbs=1&amp;tbnid=4M24wJ6wOPH_TM:&amp;tbnh=119&amp;tbnw=110&amp;prev=/images?q=salvia&amp;hl=it&amp;gbv=2&amp;tbs=isch:1" TargetMode="External"/><Relationship Id="rId1" Type="http://schemas.openxmlformats.org/officeDocument/2006/relationships/slideLayout" Target="../slideLayouts/slideLayout2.xml"/><Relationship Id="rId6" Type="http://schemas.openxmlformats.org/officeDocument/2006/relationships/hyperlink" Target="http://www.ncbi.nlm.nih.gov/sites/entrez?Db=pubmed&amp;Cmd=Search&amp;Term=%22Alves%20PB%22%5bAuthor%5d&amp;itool=EntrezSystem2.PEntrez.Pubmed.Pubmed_ResultsPanel.Pubmed_RVAbstractPlus" TargetMode="External"/><Relationship Id="rId11" Type="http://schemas.openxmlformats.org/officeDocument/2006/relationships/hyperlink" Target="http://www.ncbi.nlm.nih.gov/sites/entrez?Db=pubmed&amp;Cmd=Search&amp;Term=%22Edris%20AE%22%5bAuthor%5d&amp;itool=EntrezSystem2.PEntrez.Pubmed.Pubmed_ResultsPanel.Pubmed_RVAbstractPlus" TargetMode="External"/><Relationship Id="rId5" Type="http://schemas.openxmlformats.org/officeDocument/2006/relationships/hyperlink" Target="http://www.ncbi.nlm.nih.gov/sites/entrez?Db=pubmed&amp;Cmd=Search&amp;Term=%22Vieira%20DP%22%5bAuthor%5d&amp;itool=EntrezSystem2.PEntrez.Pubmed.Pubmed_ResultsPanel.Pubmed_RVAbstractPlus" TargetMode="External"/><Relationship Id="rId15" Type="http://schemas.openxmlformats.org/officeDocument/2006/relationships/hyperlink" Target="http://www.ncbi.nlm.nih.gov/sites/entrez?Db=pubmed&amp;Cmd=Search&amp;Term=%22Takumi%20K%22%5bAuthor%5d&amp;itool=EntrezSystem2.PEntrez.Pubmed.Pubmed_ResultsPanel.Pubmed_RVAbstractPlus" TargetMode="External"/><Relationship Id="rId23" Type="http://schemas.openxmlformats.org/officeDocument/2006/relationships/image" Target="../media/image30.jpeg"/><Relationship Id="rId10" Type="http://schemas.openxmlformats.org/officeDocument/2006/relationships/hyperlink" Target="http://www.ncbi.nlm.nih.gov/sites/entrez?Db=pubmed&amp;Cmd=Search&amp;Term=%22Rosa%20Mdo%20S%22%5bAuthor%5d&amp;itool=EntrezSystem2.PEntrez.Pubmed.Pubmed_ResultsPanel.Pubmed_RVAbstractPlus" TargetMode="External"/><Relationship Id="rId19" Type="http://schemas.openxmlformats.org/officeDocument/2006/relationships/image" Target="../media/image25.jpeg"/><Relationship Id="rId4" Type="http://schemas.openxmlformats.org/officeDocument/2006/relationships/hyperlink" Target="http://www.ncbi.nlm.nih.gov/sites/entrez?Db=pubmed&amp;Cmd=Search&amp;Term=%22Alviano%20DS%22%5bAuthor%5d&amp;itool=EntrezSystem2.PEntrez.Pubmed.Pubmed_ResultsPanel.Pubmed_RVAbstractPlus" TargetMode="External"/><Relationship Id="rId9" Type="http://schemas.openxmlformats.org/officeDocument/2006/relationships/hyperlink" Target="http://www.ncbi.nlm.nih.gov/sites/entrez?Db=pubmed&amp;Cmd=Search&amp;Term=%22Alviano%20CS%22%5bAuthor%5d&amp;itool=EntrezSystem2.PEntrez.Pubmed.Pubmed_ResultsPanel.Pubmed_RVAbstractPlus" TargetMode="External"/><Relationship Id="rId14" Type="http://schemas.openxmlformats.org/officeDocument/2006/relationships/hyperlink" Target="http://www.ncbi.nlm.nih.gov/sites/entrez?Db=pubmed&amp;Cmd=Search&amp;Term=%22Hirota%20N%22%5bAuthor%5d&amp;itool=EntrezSystem2.PEntrez.Pubmed.Pubmed_ResultsPanel.Pubmed_RVAbstractPlus" TargetMode="External"/><Relationship Id="rId22" Type="http://schemas.openxmlformats.org/officeDocument/2006/relationships/hyperlink" Target="http://images.google.it/imgres?imgurl=http://www.cosmeticinaturali.biz/wp-content/uploads/2009/07/menta-thumb5318674.jpg&amp;imgrefurl=http://www.cosmeticinaturali.biz/2009/07/maschera-alla-menta-e-cetriolo/&amp;usg=__aNGV00OdXcRek-epSRHT5SfEHI0=&amp;h=273&amp;w=300&amp;sz=43&amp;hl=it&amp;start=7&amp;itbs=1&amp;tbnid=UZcqKSp3eywr5M:&amp;tbnh=106&amp;tbnw=116&amp;prev=/images?q=menta&amp;hl=it&amp;gbv=2&amp;tbs=isch:1"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hyperlink" Target="http://images.google.it/imgres?imgurl=http://www.saperiesapori.it/erbario/images/salvia.jpg&amp;imgrefurl=http://www.saperiesapori.it/erbario/salvia.htm&amp;h=483&amp;w=457&amp;sz=32&amp;hl=it&amp;start=17&amp;tbnid=84A-MOneAXgmFM:&amp;tbnh=129&amp;tbnw=122&amp;prev=/images?q=salvia&amp;gbv=2&amp;svnum=10&amp;hl=it" TargetMode="External"/><Relationship Id="rId3" Type="http://schemas.openxmlformats.org/officeDocument/2006/relationships/hyperlink" Target="http://www.ncbi.nlm.nih.gov/sites/entrez?Db=pubmed&amp;Cmd=Search&amp;Term=%22Hirota%20N%22%5bAuthor%5d&amp;itool=EntrezSystem2.PEntrez.Pubmed.Pubmed_ResultsPanel.Pubmed_RVAbstractPlus" TargetMode="External"/><Relationship Id="rId7" Type="http://schemas.openxmlformats.org/officeDocument/2006/relationships/hyperlink" Target="http://images.google.it/imgres?imgurl=http://www.leserre.it/dbimg/salvia%202.jpg&amp;imgrefurl=http://www.leserre.it/?info=encyclo&amp;mode=forum&amp;idp=1064&amp;h=640&amp;w=480&amp;sz=46&amp;hl=it&amp;start=2&amp;tbnid=lqzYm-2Vi0gr6M:&amp;tbnh=137&amp;tbnw=103&amp;prev=/images?q=salvia&amp;gbv=2&amp;svnum=10&amp;hl=it" TargetMode="External"/><Relationship Id="rId12" Type="http://schemas.openxmlformats.org/officeDocument/2006/relationships/image" Target="../media/image34.jpeg"/><Relationship Id="rId2" Type="http://schemas.openxmlformats.org/officeDocument/2006/relationships/hyperlink" Target="http://www.ncbi.nlm.nih.gov/sites/entrez?Db=pubmed&amp;Cmd=Search&amp;Term=%22Koga%20T%22%5bAuthor%5d&amp;itool=EntrezSystem2.PEntrez.Pubmed.Pubmed_ResultsPanel.Pubmed_RVAbstractPlus" TargetMode="Externa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hyperlink" Target="http://images.google.it/imgres?imgurl=http://www.ecplanet.com/pic/2003/09/1063305675/salvia.jpg&amp;imgrefurl=http://www.ecplanet.com/print.php?id=6905&amp;madre=1&amp;h=263&amp;w=350&amp;sz=19&amp;hl=it&amp;start=14&amp;tbnid=wysj1GeptQExVM:&amp;tbnh=90&amp;tbnw=120&amp;prev=/images?q=salvia&amp;gbv=2&amp;svnum=10&amp;hl=it" TargetMode="External"/><Relationship Id="rId5" Type="http://schemas.openxmlformats.org/officeDocument/2006/relationships/hyperlink" Target="http://images.google.it/imgres?imgurl=http://www.webalice.it/paolofranceschetti/immagini/salvia.jpg&amp;imgrefurl=http://www.okara.it/salvia.htm&amp;h=360&amp;w=480&amp;sz=50&amp;hl=it&amp;start=1&amp;tbnid=-xgHmOgC-dPuUM:&amp;tbnh=97&amp;tbnw=129&amp;prev=/images?q=salvia&amp;gbv=2&amp;svnum=10&amp;hl=it" TargetMode="External"/><Relationship Id="rId15" Type="http://schemas.openxmlformats.org/officeDocument/2006/relationships/hyperlink" Target="http://images.google.it/imgres?imgurl=http://www.thais.it/botanica/aromatiche/H_res/SALVIA.jpg&amp;imgrefurl=http://www.thais.it/botanica/aromatiche/H_res/SALVIA.htm&amp;h=899&amp;w=640&amp;sz=153&amp;hl=it&amp;start=10&amp;tbnid=c5BXJ1tcejsG0M:&amp;tbnh=146&amp;tbnw=104&amp;prev=/images?q=salvia&amp;gbv=2&amp;svnum=10&amp;hl=it" TargetMode="External"/><Relationship Id="rId10" Type="http://schemas.openxmlformats.org/officeDocument/2006/relationships/image" Target="../media/image33.jpeg"/><Relationship Id="rId4" Type="http://schemas.openxmlformats.org/officeDocument/2006/relationships/hyperlink" Target="http://www.ncbi.nlm.nih.gov/sites/entrez?Db=pubmed&amp;Cmd=Search&amp;Term=%22Takumi%20K%22%5bAuthor%5d&amp;itool=EntrezSystem2.PEntrez.Pubmed.Pubmed_ResultsPanel.Pubmed_RVAbstractPlus" TargetMode="External"/><Relationship Id="rId9" Type="http://schemas.openxmlformats.org/officeDocument/2006/relationships/hyperlink" Target="http://images.google.it/imgres?imgurl=http://www.materterra.it/upload/rte/salvia1.jpg&amp;imgrefurl=http://www.materterra.it/Article47.htm&amp;h=480&amp;w=640&amp;sz=153&amp;hl=it&amp;start=5&amp;tbnid=0ChyME0hOa7VlM:&amp;tbnh=103&amp;tbnw=137&amp;prev=/images?q=salvia&amp;gbv=2&amp;svnum=10&amp;hl=it" TargetMode="External"/><Relationship Id="rId14"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ufic.org/jpage/it/page/FAQ/faqid/glucose-fructose-syrup/"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wmf"/><Relationship Id="rId4" Type="http://schemas.openxmlformats.org/officeDocument/2006/relationships/image" Target="../media/image50.wmf"/></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it/url?url=http://riparodasolo.altervista.org/il-frigorifero-fa-cattivo-odore/&amp;rct=j&amp;frm=1&amp;q=&amp;esrc=s&amp;sa=U&amp;ei=ggdpVKz_HIeqywO0zYGABg&amp;ved=0CBgQ9QEwAQ&amp;sig2=7UtTQSUoz6TDGaYzrvRTSA&amp;usg=AFQjCNFh15k7yKfeu8btj_f0kaahBJjN-g" TargetMode="Externa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8" Type="http://schemas.openxmlformats.org/officeDocument/2006/relationships/hyperlink" Target="http://www.google.it/url?url=http://viaggi.nanopress.it/fotogallery/animali-della-foresta-di-latifoglie_7159_5.html&amp;rct=j&amp;frm=1&amp;q=&amp;esrc=s&amp;sa=U&amp;ei=ngppVPv0Oua9ygPVooKQAg&amp;ved=0CDAQ9QEwDThQ&amp;sig2=8lXhjwdfwERw0W36H32-OQ&amp;usg=AFQjCNGwY6ldVuAq2V9UFilu-QEDo1VE1g" TargetMode="External"/><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hyperlink" Target="http://www.google.it/url?url=http://it.dreamstime.com/immagine-stock-libera-da-diritti-pecore-del-cortile-che-mangiano-erba-image19134856&amp;rct=j&amp;frm=1&amp;q=&amp;esrc=s&amp;sa=U&amp;ei=JwlpVOqQKcPnyQOYiICYBw&amp;ved=0CCgQ9QEwCQ&amp;sig2=20cVNnFn3LixnE8lS04hgg&amp;usg=AFQjCNFkjja77MIJ_KpzWlXash-xOrqbhg" TargetMode="External"/><Relationship Id="rId1" Type="http://schemas.openxmlformats.org/officeDocument/2006/relationships/slideLayout" Target="../slideLayouts/slideLayout1.xml"/><Relationship Id="rId6" Type="http://schemas.openxmlformats.org/officeDocument/2006/relationships/hyperlink" Target="http://www.google.it/url?url=http://animalvibe.org/2012/11/che-simpatiche-le-scimmie/&amp;rct=j&amp;frm=1&amp;q=&amp;esrc=s&amp;sa=U&amp;ei=rglpVN34OejNygPmgIGwCQ&amp;ved=0CCIQ9QEwBg&amp;sig2=FmxxNyQN1cWf7XQKXuBLlg&amp;usg=AFQjCNGO5JtaV__IkYatXgcg0UiPKyIY4g" TargetMode="External"/><Relationship Id="rId5" Type="http://schemas.openxmlformats.org/officeDocument/2006/relationships/image" Target="../media/image72.jpeg"/><Relationship Id="rId4" Type="http://schemas.openxmlformats.org/officeDocument/2006/relationships/hyperlink" Target="http://www.google.it/url?url=http://www.haisentito.it/foto/instagram-e-i-ragazzi-ricchi-del-golfo-persico_10065.html&amp;rct=j&amp;frm=1&amp;q=&amp;esrc=s&amp;sa=U&amp;ei=YwlpVKuiH6XgywO_vYLYAg&amp;ved=0CDQQ9QEwDw&amp;sig2=khnobkPRh26TtLt9DMre7Q&amp;usg=AFQjCNFmPdpNq6tDkEidnUZ4L31MKVzcUQ" TargetMode="External"/><Relationship Id="rId9" Type="http://schemas.openxmlformats.org/officeDocument/2006/relationships/image" Target="../media/image74.jpeg"/></Relationships>
</file>

<file path=ppt/slides/_rels/slide5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5.jpeg"/><Relationship Id="rId7" Type="http://schemas.openxmlformats.org/officeDocument/2006/relationships/hyperlink" Target="http://www.google.it/url?url=http://oculistagiordano.it/cataratta/&amp;rct=j&amp;frm=1&amp;q=&amp;esrc=s&amp;sa=U&amp;ei=ZwhpVLwyq_jLA9GEgaAF&amp;ved=0CCAQ9QEwBQ&amp;sig2=3ZXJI2ZMOaOQdymIRwa-aA&amp;usg=AFQjCNGPJjH-pMG9bUs2M362BEOd2RdAwg" TargetMode="External"/><Relationship Id="rId2" Type="http://schemas.openxmlformats.org/officeDocument/2006/relationships/hyperlink" Target="http://www.google.it/url?url=http://www.obesitainfantile.org/educazione-alimentare/&amp;rct=j&amp;frm=1&amp;q=&amp;esrc=s&amp;sa=U&amp;ei=8AdpVMi0L6q_ygOSjYLYDA&amp;ved=0CDwQ9QEwEw&amp;sig2=LlT-OXIsJ46fBrNuponixg&amp;usg=AFQjCNHhL6fqXsor8VSZVkFGRFOLZWbOKw" TargetMode="External"/><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79.jpeg"/><Relationship Id="rId4" Type="http://schemas.openxmlformats.org/officeDocument/2006/relationships/hyperlink" Target="http://www.google.it/url?url=http://www.healtharoundme.com/blog/diabete-cose-tipi-sintomi-cause-diagnosi-fattori-di-rischio-prevenzione-e-automonitoraggio/&amp;rct=j&amp;frm=1&amp;q=&amp;esrc=s&amp;sa=U&amp;ei=FQhpVOqyNMS6ygPXkYD4DA&amp;ved=0CCIQ9QEwBg&amp;sig2=thPupz3tEiUiHrbUug3EPw&amp;usg=AFQjCNFq9zxpvxuw9fGc7rVFbckJCwtBFg" TargetMode="External"/><Relationship Id="rId9" Type="http://schemas.openxmlformats.org/officeDocument/2006/relationships/hyperlink" Target="http://www.google.it/url?url=http://areacomunicazione.policlinico.unina.it/10865-cardiopatia-ischemica-tavolo-di-confrontro-tra-esperti/&amp;rct=j&amp;frm=1&amp;q=&amp;esrc=s&amp;sa=U&amp;ei=lghpVK6lJOLMygOjq4G4Dw&amp;ved=0CDYQ9QEwEA&amp;sig2=kjsYZbQU0Z9LcLpvU8Ujfw&amp;usg=AFQjCNHnkRtO8C3KwQ-CMtx4GI-e0jjV2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hyperlink" Target="http://www.ncbi.nlm.nih.gov/sites/entrez?Db=pubmed&amp;Cmd=Search&amp;Term=%22de%20Lorgeril%20M%22%5bAuthor%5d&amp;itool=EntrezSystem2.PEntrez.Pubmed.Pubmed_ResultsPanel.Pubmed_RVAbstractPlu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ncbi.nlm.nih.gov/sites/entrez?Db=pubmed&amp;Cmd=Search&amp;Term=%22Segal%20L%22%5bAuthor%5d&amp;itool=EntrezSystem2.PEntrez.Pubmed.Pubmed_ResultsPanel.Pubmed_RVAbstractPlus" TargetMode="External"/><Relationship Id="rId5" Type="http://schemas.openxmlformats.org/officeDocument/2006/relationships/hyperlink" Target="http://www.ncbi.nlm.nih.gov/sites/entrez?Db=pubmed&amp;Cmd=Search&amp;Term=%22Dalziel%20K%22%5bAuthor%5d&amp;itool=EntrezSystem2.PEntrez.Pubmed.Pubmed_ResultsPanel.Pubmed_RVAbstractPlus" TargetMode="Externa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8" Type="http://schemas.openxmlformats.org/officeDocument/2006/relationships/hyperlink" Target="http://www.ncbi.nlm.nih.gov/sites/entrez?Db=pubmed&amp;Cmd=Search&amp;Term=%22Tormo%20MJ%22%5bAuthor%5d&amp;itool=EntrezSystem2.PEntrez.Pubmed.Pubmed_ResultsPanel.Pubmed_RVAbstractPlus" TargetMode="External"/><Relationship Id="rId13" Type="http://schemas.openxmlformats.org/officeDocument/2006/relationships/hyperlink" Target="http://www.ncbi.nlm.nih.gov/sites/entrez?Db=pubmed&amp;Cmd=Search&amp;Term=%22Martinez%20C%22%5bAuthor%5d&amp;itool=EntrezSystem2.PEntrez.Pubmed.Pubmed_ResultsPanel.Pubmed_RVAbstractPlus" TargetMode="External"/><Relationship Id="rId18" Type="http://schemas.openxmlformats.org/officeDocument/2006/relationships/hyperlink" Target="http://www.ncbi.nlm.nih.gov/sites/entrez?Db=pubmed&amp;Cmd=Search&amp;Term=%22Ardanaz%20E%22%5bAuthor%5d&amp;itool=EntrezSystem2.PEntrez.Pubmed.Pubmed_ResultsPanel.Pubmed_RVAbstractPlus" TargetMode="External"/><Relationship Id="rId3" Type="http://schemas.openxmlformats.org/officeDocument/2006/relationships/image" Target="../media/image82.png"/><Relationship Id="rId21" Type="http://schemas.openxmlformats.org/officeDocument/2006/relationships/hyperlink" Target="http://www.ncbi.nlm.nih.gov/sites/entrez?Db=pubmed&amp;Cmd=Search&amp;Term=%22Gonz%C3%A1lez%20CA%22%5bAuthor%5d&amp;itool=EntrezSystem2.PEntrez.Pubmed.Pubmed_ResultsPanel.Pubmed_RVAbstractPlus" TargetMode="External"/><Relationship Id="rId7" Type="http://schemas.openxmlformats.org/officeDocument/2006/relationships/hyperlink" Target="http://www.ncbi.nlm.nih.gov/sites/entrez?Db=pubmed&amp;Cmd=Search&amp;Term=%22Berenguer%20A%22%5bAuthor%5d&amp;itool=EntrezSystem2.PEntrez.Pubmed.Pubmed_ResultsPanel.Pubmed_RVAbstractPlus" TargetMode="External"/><Relationship Id="rId12" Type="http://schemas.openxmlformats.org/officeDocument/2006/relationships/hyperlink" Target="http://www.ncbi.nlm.nih.gov/sites/entrez?Db=pubmed&amp;Cmd=Search&amp;Term=%22Navarro%20C%22%5bAuthor%5d&amp;itool=EntrezSystem2.PEntrez.Pubmed.Pubmed_ResultsPanel.Pubmed_RVAbstractPlus" TargetMode="External"/><Relationship Id="rId17" Type="http://schemas.openxmlformats.org/officeDocument/2006/relationships/hyperlink" Target="http://www.ncbi.nlm.nih.gov/sites/entrez?Db=pubmed&amp;Cmd=Search&amp;Term=%22Barricarte%20A%22%5bAuthor%5d&amp;itool=EntrezSystem2.PEntrez.Pubmed.Pubmed_ResultsPanel.Pubmed_RVAbstractPlus" TargetMode="External"/><Relationship Id="rId2" Type="http://schemas.openxmlformats.org/officeDocument/2006/relationships/notesSlide" Target="../notesSlides/notesSlide5.xml"/><Relationship Id="rId16" Type="http://schemas.openxmlformats.org/officeDocument/2006/relationships/hyperlink" Target="http://www.ncbi.nlm.nih.gov/sites/entrez?Db=pubmed&amp;Cmd=Search&amp;Term=%22Chirlaque%20MD%22%5bAuthor%5d&amp;itool=EntrezSystem2.PEntrez.Pubmed.Pubmed_ResultsPanel.Pubmed_RVAbstractPlus" TargetMode="External"/><Relationship Id="rId20" Type="http://schemas.openxmlformats.org/officeDocument/2006/relationships/hyperlink" Target="http://www.ncbi.nlm.nih.gov/sites/entrez?Db=pubmed&amp;Cmd=Search&amp;Term=%22Agudo%20A%22%5bAuthor%5d&amp;itool=EntrezSystem2.PEntrez.Pubmed.Pubmed_ResultsPanel.Pubmed_RVAbstractPlus" TargetMode="External"/><Relationship Id="rId1" Type="http://schemas.openxmlformats.org/officeDocument/2006/relationships/slideLayout" Target="../slideLayouts/slideLayout7.xml"/><Relationship Id="rId6" Type="http://schemas.openxmlformats.org/officeDocument/2006/relationships/hyperlink" Target="http://www.ncbi.nlm.nih.gov/sites/entrez?Db=pubmed&amp;Cmd=Search&amp;Term=%22Jakszyn%20P%22%5bAuthor%5d&amp;itool=EntrezSystem2.PEntrez.Pubmed.Pubmed_ResultsPanel.Pubmed_RVAbstractPlus" TargetMode="External"/><Relationship Id="rId11" Type="http://schemas.openxmlformats.org/officeDocument/2006/relationships/hyperlink" Target="http://www.ncbi.nlm.nih.gov/sites/entrez?Db=pubmed&amp;Cmd=Search&amp;Term=%22Pera%20G%22%5bAuthor%5d&amp;itool=EntrezSystem2.PEntrez.Pubmed.Pubmed_ResultsPanel.Pubmed_RVAbstractPlus" TargetMode="External"/><Relationship Id="rId5" Type="http://schemas.openxmlformats.org/officeDocument/2006/relationships/hyperlink" Target="http://www.ncbi.nlm.nih.gov/sites/entrez?Db=pubmed&amp;Cmd=Search&amp;Term=%22Popkin%20BM%22%5bAuthor%5d&amp;itool=EntrezSystem2.PEntrez.Pubmed.Pubmed_ResultsPanel.Pubmed_RVAbstractPlus" TargetMode="External"/><Relationship Id="rId15" Type="http://schemas.openxmlformats.org/officeDocument/2006/relationships/hyperlink" Target="http://www.ncbi.nlm.nih.gov/sites/entrez?Db=pubmed&amp;Cmd=Search&amp;Term=%22Dorronsoro%20M%22%5bAuthor%5d&amp;itool=EntrezSystem2.PEntrez.Pubmed.Pubmed_ResultsPanel.Pubmed_RVAbstractPlus" TargetMode="External"/><Relationship Id="rId10" Type="http://schemas.openxmlformats.org/officeDocument/2006/relationships/hyperlink" Target="http://www.ncbi.nlm.nih.gov/sites/entrez?Db=pubmed&amp;Cmd=Search&amp;Term=%22Quir%C3%B3s%20JR%22%5bAuthor%5d&amp;itool=EntrezSystem2.PEntrez.Pubmed.Pubmed_ResultsPanel.Pubmed_RVAbstractPlus" TargetMode="External"/><Relationship Id="rId19" Type="http://schemas.openxmlformats.org/officeDocument/2006/relationships/hyperlink" Target="http://www.ncbi.nlm.nih.gov/sites/entrez?Db=pubmed&amp;Cmd=Search&amp;Term=%22Amiano%20P%22%5bAuthor%5d&amp;itool=EntrezSystem2.PEntrez.Pubmed.Pubmed_ResultsPanel.Pubmed_RVAbstractPlus" TargetMode="External"/><Relationship Id="rId4" Type="http://schemas.openxmlformats.org/officeDocument/2006/relationships/hyperlink" Target="http://www.ncbi.nlm.nih.gov/sites/entrez?Db=pubmed&amp;Cmd=Search&amp;Term=%22Mendez%20MA%22%5bAuthor%5d&amp;itool=EntrezSystem2.PEntrez.Pubmed.Pubmed_ResultsPanel.Pubmed_RVAbstractPlus" TargetMode="External"/><Relationship Id="rId9" Type="http://schemas.openxmlformats.org/officeDocument/2006/relationships/hyperlink" Target="http://www.ncbi.nlm.nih.gov/sites/entrez?Db=pubmed&amp;Cmd=Search&amp;Term=%22Sanch%C3%A9z%20MJ%22%5bAuthor%5d&amp;itool=EntrezSystem2.PEntrez.Pubmed.Pubmed_ResultsPanel.Pubmed_RVAbstractPlus" TargetMode="External"/><Relationship Id="rId14" Type="http://schemas.openxmlformats.org/officeDocument/2006/relationships/hyperlink" Target="http://www.ncbi.nlm.nih.gov/sites/entrez?Db=pubmed&amp;Cmd=Search&amp;Term=%22Larra%C3%B1aga%20N%22%5bAuthor%5d&amp;itool=EntrezSystem2.PEntrez.Pubmed.Pubmed_ResultsPanel.Pubmed_RVAbstractPlu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hyperlink" Target="http://www.monografias.com/trabajos14/insulina/Image508.gif" TargetMode="External"/><Relationship Id="rId3" Type="http://schemas.openxmlformats.org/officeDocument/2006/relationships/image" Target="../media/image85.jpeg"/><Relationship Id="rId7" Type="http://schemas.openxmlformats.org/officeDocument/2006/relationships/hyperlink" Target="http://www.food-info.net/images/sucrose.gif" TargetMode="External"/><Relationship Id="rId12" Type="http://schemas.openxmlformats.org/officeDocument/2006/relationships/image" Target="../media/image9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7.jpeg"/><Relationship Id="rId11" Type="http://schemas.openxmlformats.org/officeDocument/2006/relationships/hyperlink" Target="http://www.monografias.com/trabajos14/insulina/Image507.gif" TargetMode="External"/><Relationship Id="rId5" Type="http://schemas.openxmlformats.org/officeDocument/2006/relationships/hyperlink" Target="http://www.herbario.com.br/cie/universi/aulas/Image13.gif" TargetMode="External"/><Relationship Id="rId10" Type="http://schemas.openxmlformats.org/officeDocument/2006/relationships/image" Target="../media/image89.jpeg"/><Relationship Id="rId4" Type="http://schemas.openxmlformats.org/officeDocument/2006/relationships/image" Target="../media/image86.jpeg"/><Relationship Id="rId9" Type="http://schemas.openxmlformats.org/officeDocument/2006/relationships/hyperlink" Target="http://www.sportmotion.it/images/glicoso.gif" TargetMode="External"/><Relationship Id="rId14" Type="http://schemas.openxmlformats.org/officeDocument/2006/relationships/image" Target="../media/image91.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ncbi.nlm.nih.gov/pubmed/16640291" TargetMode="External"/><Relationship Id="rId2" Type="http://schemas.openxmlformats.org/officeDocument/2006/relationships/hyperlink" Target="https://www.ncbi.nlm.nih.gov/pubmed/22542286" TargetMode="External"/><Relationship Id="rId1" Type="http://schemas.openxmlformats.org/officeDocument/2006/relationships/slideLayout" Target="../slideLayouts/slideLayout2.xml"/><Relationship Id="rId5" Type="http://schemas.openxmlformats.org/officeDocument/2006/relationships/hyperlink" Target="https://www.ncbi.nlm.nih.gov/pubmed/14668159" TargetMode="External"/><Relationship Id="rId4" Type="http://schemas.openxmlformats.org/officeDocument/2006/relationships/hyperlink" Target="http://www.efsa.europa.eu/it/press/news/datex110901.ht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8" Type="http://schemas.openxmlformats.org/officeDocument/2006/relationships/hyperlink" Target="http://www.ncbi.nlm.nih.gov/sites/entrez?Db=pubmed&amp;Cmd=Search&amp;Term=%22Kuipers%20F%22%5bAuthor%5d&amp;itool=EntrezSystem2.PEntrez.Pubmed.Pubmed_ResultsPanel.Pubmed_RVAbstractPlus" TargetMode="External"/><Relationship Id="rId3" Type="http://schemas.openxmlformats.org/officeDocument/2006/relationships/image" Target="../media/image108.jpeg"/><Relationship Id="rId7" Type="http://schemas.openxmlformats.org/officeDocument/2006/relationships/hyperlink" Target="http://www.ncbi.nlm.nih.gov/sites/entrez?Db=pubmed&amp;Cmd=Search&amp;Term=%22Princen%20HM%22%5bAuthor%5d&amp;itool=EntrezSystem2.PEntrez.Pubmed.Pubmed_ResultsPanel.Pubmed_RVAbstractPlus" TargetMode="External"/><Relationship Id="rId12" Type="http://schemas.openxmlformats.org/officeDocument/2006/relationships/hyperlink" Target="http://www.ncbi.nlm.nih.gov/sites/entrez?Db=pubmed&amp;Cmd=Search&amp;Term=%22Stellaard%20F%22%5bAuthor%5d&amp;itool=EntrezSystem2.PEntrez.Pubmed.Pubmed_ResultsPanel.Pubmed_RVAbstractPlu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www.ncbi.nlm.nih.gov/sites/entrez?Db=pubmed&amp;Cmd=Search&amp;Term=%22Smelt%20AH%22%5bAuthor%5d&amp;itool=EntrezSystem2.PEntrez.Pubmed.Pubmed_ResultsPanel.Pubmed_RVAbstractPlus" TargetMode="External"/><Relationship Id="rId11" Type="http://schemas.openxmlformats.org/officeDocument/2006/relationships/hyperlink" Target="http://www.ncbi.nlm.nih.gov/sites/entrez?Db=pubmed&amp;Cmd=Search&amp;Term=%22Masclee%20AA%22%5bAuthor%5d&amp;itool=EntrezSystem2.PEntrez.Pubmed.Pubmed_ResultsPanel.Pubmed_RVAbstractPlus" TargetMode="External"/><Relationship Id="rId5" Type="http://schemas.openxmlformats.org/officeDocument/2006/relationships/hyperlink" Target="http://www.ncbi.nlm.nih.gov/sites/entrez?Db=pubmed&amp;Cmd=Search&amp;Term=%22Jonkers%20IJ%22%5bAuthor%5d&amp;itool=EntrezSystem2.PEntrez.Pubmed.Pubmed_ResultsPanel.Pubmed_RVAbstractPlus" TargetMode="External"/><Relationship Id="rId10" Type="http://schemas.openxmlformats.org/officeDocument/2006/relationships/hyperlink" Target="http://www.ncbi.nlm.nih.gov/sites/entrez?Db=pubmed&amp;Cmd=Search&amp;Term=%22Boverhof%20R%22%5bAuthor%5d&amp;itool=EntrezSystem2.PEntrez.Pubmed.Pubmed_ResultsPanel.Pubmed_RVAbstractPlus" TargetMode="External"/><Relationship Id="rId4" Type="http://schemas.openxmlformats.org/officeDocument/2006/relationships/image" Target="../media/image109.jpeg"/><Relationship Id="rId9" Type="http://schemas.openxmlformats.org/officeDocument/2006/relationships/hyperlink" Target="http://www.ncbi.nlm.nih.gov/sites/entrez?Db=pubmed&amp;Cmd=Search&amp;Term=%22Romijn%20JA%22%5bAuthor%5d&amp;itool=EntrezSystem2.PEntrez.Pubmed.Pubmed_ResultsPanel.Pubmed_RVAbstractPlus"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www.ncbi.nlm.nih.gov/pubmed/17047219"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hyperlink" Target="http://www.ncbi.nlm.nih.gov/pubmed/?term=Rimm%20EB%5bAuthor%5d&amp;cauthor=true&amp;cauthor_uid=17047219" TargetMode="External"/><Relationship Id="rId4" Type="http://schemas.openxmlformats.org/officeDocument/2006/relationships/hyperlink" Target="http://www.ncbi.nlm.nih.gov/pubmed/?term=Mozaffarian%20D%5bAuthor%5d&amp;cauthor=true&amp;cauthor_uid=17047219"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84.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hyperlink" Target="http://dgl.microsoft.com/mgnsrv.dll?1,it,j0112424"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8" Type="http://schemas.openxmlformats.org/officeDocument/2006/relationships/hyperlink" Target="http://it.wikipedia.org/wiki/Glutine" TargetMode="External"/><Relationship Id="rId13" Type="http://schemas.openxmlformats.org/officeDocument/2006/relationships/image" Target="../media/image120.jpeg"/><Relationship Id="rId3" Type="http://schemas.openxmlformats.org/officeDocument/2006/relationships/hyperlink" Target="http://it.wikipedia.org/wiki/Formaggio" TargetMode="External"/><Relationship Id="rId7" Type="http://schemas.openxmlformats.org/officeDocument/2006/relationships/hyperlink" Target="http://it.wikipedia.org/wiki/Proteine" TargetMode="External"/><Relationship Id="rId12" Type="http://schemas.openxmlformats.org/officeDocument/2006/relationships/hyperlink" Target="http://it.wikipedia.org/wiki/Lisina" TargetMode="External"/><Relationship Id="rId2" Type="http://schemas.openxmlformats.org/officeDocument/2006/relationships/hyperlink" Target="http://it.wikipedia.org/wiki/Caglio_(caseificazione)" TargetMode="External"/><Relationship Id="rId1" Type="http://schemas.openxmlformats.org/officeDocument/2006/relationships/slideLayout" Target="../slideLayouts/slideLayout2.xml"/><Relationship Id="rId6" Type="http://schemas.openxmlformats.org/officeDocument/2006/relationships/image" Target="../media/image119.jpeg"/><Relationship Id="rId11" Type="http://schemas.openxmlformats.org/officeDocument/2006/relationships/hyperlink" Target="http://it.wikipedia.org/wiki/Amminoacidi_essenziali" TargetMode="External"/><Relationship Id="rId5" Type="http://schemas.openxmlformats.org/officeDocument/2006/relationships/hyperlink" Target="//upload.wikimedia.org/wikipedia/commons/0/03/Japanese_SilkyTofu_(Kinugoshi_Tofu).JPG" TargetMode="External"/><Relationship Id="rId10" Type="http://schemas.openxmlformats.org/officeDocument/2006/relationships/hyperlink" Target="http://it.wikipedia.org/wiki/Farro" TargetMode="External"/><Relationship Id="rId4" Type="http://schemas.openxmlformats.org/officeDocument/2006/relationships/hyperlink" Target="http://it.wikipedia.org/wiki/Latte" TargetMode="External"/><Relationship Id="rId9" Type="http://schemas.openxmlformats.org/officeDocument/2006/relationships/hyperlink" Target="http://it.wikipedia.org/wiki/Grano_tenero"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8" Type="http://schemas.openxmlformats.org/officeDocument/2006/relationships/hyperlink" Target="http://www.ncbi.nlm.nih.gov/sites/entrez?Db=pubmed&amp;Cmd=Search&amp;Term=%22Scollin%20PA%22%5bAuthor%5d&amp;itool=EntrezSystem2.PEntrez.Pubmed.Pubmed_ResultsPanel.Pubmed_RVAbstractPlus" TargetMode="External"/><Relationship Id="rId3" Type="http://schemas.openxmlformats.org/officeDocument/2006/relationships/image" Target="../media/image130.jpeg"/><Relationship Id="rId7" Type="http://schemas.openxmlformats.org/officeDocument/2006/relationships/hyperlink" Target="http://www.ncbi.nlm.nih.gov/sites/entrez?Db=pubmed&amp;Cmd=Search&amp;Term=%22Vishwanathan%20R%22%5bAuthor%5d&amp;itool=EntrezSystem2.PEntrez.Pubmed.Pubmed_ResultsPanel.Pubmed_RVAbstractPlus"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www.ncbi.nlm.nih.gov/sites/entrez?Db=pubmed&amp;Cmd=Search&amp;Term=%22Houde%20SC%22%5bAuthor%5d&amp;itool=EntrezSystem2.PEntrez.Pubmed.Pubmed_ResultsPanel.Pubmed_RVAbstractPlus" TargetMode="External"/><Relationship Id="rId5" Type="http://schemas.openxmlformats.org/officeDocument/2006/relationships/hyperlink" Target="http://www.ncbi.nlm.nih.gov/sites/entrez?Db=pubmed&amp;Cmd=Search&amp;Term=%22Wilson%20TA%22%5bAuthor%5d&amp;itool=EntrezSystem2.PEntrez.Pubmed.Pubmed_ResultsPanel.Pubmed_RVAbstractPlus" TargetMode="External"/><Relationship Id="rId10" Type="http://schemas.openxmlformats.org/officeDocument/2006/relationships/hyperlink" Target="http://www.ncbi.nlm.nih.gov/sites/entrez?Db=pubmed&amp;Cmd=Search&amp;Term=%22Nicolosi%20RJ%22%5bAuthor%5d&amp;itool=EntrezSystem2.PEntrez.Pubmed.Pubmed_ResultsPanel.Pubmed_RVAbstractPlus" TargetMode="External"/><Relationship Id="rId4" Type="http://schemas.openxmlformats.org/officeDocument/2006/relationships/hyperlink" Target="http://www.ncbi.nlm.nih.gov/sites/entrez?Db=pubmed&amp;Cmd=Search&amp;Term=%22Goodrow%20EF%22%5bAuthor%5d&amp;itool=EntrezSystem2.PEntrez.Pubmed.Pubmed_ResultsPanel.Pubmed_RVAbstractPlus" TargetMode="External"/><Relationship Id="rId9" Type="http://schemas.openxmlformats.org/officeDocument/2006/relationships/hyperlink" Target="http://www.ncbi.nlm.nih.gov/sites/entrez?Db=pubmed&amp;Cmd=Search&amp;Term=%22Handelman%20G%22%5bAuthor%5d&amp;itool=EntrezSystem2.PEntrez.Pubmed.Pubmed_ResultsPanel.Pubmed_RVAbstractPlus" TargetMode="Externa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31.emf"/><Relationship Id="rId4" Type="http://schemas.openxmlformats.org/officeDocument/2006/relationships/oleObject" Target="../embeddings/oleObject1.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32.emf"/><Relationship Id="rId4" Type="http://schemas.openxmlformats.org/officeDocument/2006/relationships/oleObject" Target="../embeddings/oleObject2.bin"/></Relationships>
</file>

<file path=ppt/slides/_rels/slide9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solidFill>
            <a:srgbClr val="FFFF00"/>
          </a:solidFill>
        </p:spPr>
        <p:txBody>
          <a:bodyPr/>
          <a:lstStyle/>
          <a:p>
            <a:r>
              <a:rPr lang="it-IT" dirty="0" smtClean="0"/>
              <a:t>ALIMENTAZIONE </a:t>
            </a:r>
            <a:br>
              <a:rPr lang="it-IT" dirty="0" smtClean="0"/>
            </a:br>
            <a:r>
              <a:rPr lang="it-IT" i="1" u="sng" dirty="0" smtClean="0"/>
              <a:t>DALL’ A </a:t>
            </a:r>
            <a:r>
              <a:rPr lang="it-IT" sz="3200" i="1" u="sng" dirty="0" smtClean="0"/>
              <a:t>ALLA</a:t>
            </a:r>
            <a:r>
              <a:rPr lang="it-IT" i="1" u="sng" dirty="0" smtClean="0"/>
              <a:t> Z </a:t>
            </a:r>
            <a:endParaRPr lang="it-IT" i="1" u="sng" dirty="0"/>
          </a:p>
        </p:txBody>
      </p:sp>
      <p:sp>
        <p:nvSpPr>
          <p:cNvPr id="3" name="Sottotitolo 2"/>
          <p:cNvSpPr>
            <a:spLocks noGrp="1"/>
          </p:cNvSpPr>
          <p:nvPr>
            <p:ph type="subTitle" idx="1"/>
          </p:nvPr>
        </p:nvSpPr>
        <p:spPr>
          <a:solidFill>
            <a:srgbClr val="92D050"/>
          </a:solidFill>
        </p:spPr>
        <p:txBody>
          <a:bodyPr>
            <a:normAutofit fontScale="85000" lnSpcReduction="20000"/>
          </a:bodyPr>
          <a:lstStyle/>
          <a:p>
            <a:r>
              <a:rPr lang="it-IT" dirty="0" smtClean="0">
                <a:solidFill>
                  <a:schemeClr val="tx1"/>
                </a:solidFill>
              </a:rPr>
              <a:t>Fast </a:t>
            </a:r>
            <a:r>
              <a:rPr lang="it-IT" dirty="0" err="1" smtClean="0">
                <a:solidFill>
                  <a:schemeClr val="tx1"/>
                </a:solidFill>
              </a:rPr>
              <a:t>track</a:t>
            </a:r>
            <a:endParaRPr lang="it-IT" dirty="0" smtClean="0">
              <a:solidFill>
                <a:schemeClr val="tx1"/>
              </a:solidFill>
            </a:endParaRPr>
          </a:p>
          <a:p>
            <a:r>
              <a:rPr lang="it-IT" dirty="0" smtClean="0">
                <a:solidFill>
                  <a:schemeClr val="tx1"/>
                </a:solidFill>
              </a:rPr>
              <a:t>con luigi greco</a:t>
            </a:r>
          </a:p>
          <a:p>
            <a:r>
              <a:rPr lang="it-IT" dirty="0" smtClean="0">
                <a:solidFill>
                  <a:schemeClr val="tx1"/>
                </a:solidFill>
              </a:rPr>
              <a:t>ELFID</a:t>
            </a:r>
          </a:p>
          <a:p>
            <a:r>
              <a:rPr lang="it-IT" dirty="0" smtClean="0">
                <a:solidFill>
                  <a:schemeClr val="tx1"/>
                </a:solidFill>
              </a:rPr>
              <a:t>Napoli</a:t>
            </a:r>
            <a:endParaRPr lang="it-IT" dirty="0">
              <a:solidFill>
                <a:schemeClr val="tx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l="12791" t="18107" r="14563" b="9838"/>
          <a:stretch>
            <a:fillRect/>
          </a:stretch>
        </p:blipFill>
        <p:spPr bwMode="auto">
          <a:xfrm>
            <a:off x="395536" y="548679"/>
            <a:ext cx="8121558" cy="604164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2791" t="26375" r="13677" b="7476"/>
          <a:stretch>
            <a:fillRect/>
          </a:stretch>
        </p:blipFill>
        <p:spPr bwMode="auto">
          <a:xfrm>
            <a:off x="395536" y="260649"/>
            <a:ext cx="8516232" cy="653797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13677" t="20469" r="14563" b="6294"/>
          <a:stretch>
            <a:fillRect/>
          </a:stretch>
        </p:blipFill>
        <p:spPr bwMode="auto">
          <a:xfrm>
            <a:off x="611560" y="188640"/>
            <a:ext cx="8208912" cy="667629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cdn.blogosfere.it/ecoalfabeta/images/grafici/Consumo%20acqua%20minerale.jpg"/>
          <p:cNvPicPr>
            <a:picLocks noChangeAspect="1" noChangeArrowheads="1"/>
          </p:cNvPicPr>
          <p:nvPr/>
        </p:nvPicPr>
        <p:blipFill>
          <a:blip r:embed="rId2" cstate="print"/>
          <a:srcRect/>
          <a:stretch>
            <a:fillRect/>
          </a:stretch>
        </p:blipFill>
        <p:spPr bwMode="auto">
          <a:xfrm>
            <a:off x="755576" y="1124744"/>
            <a:ext cx="7296894" cy="4864597"/>
          </a:xfrm>
          <a:prstGeom prst="rect">
            <a:avLst/>
          </a:prstGeom>
          <a:noFill/>
        </p:spPr>
      </p:pic>
      <p:sp>
        <p:nvSpPr>
          <p:cNvPr id="3" name="Titolo 2"/>
          <p:cNvSpPr>
            <a:spLocks noGrp="1"/>
          </p:cNvSpPr>
          <p:nvPr>
            <p:ph type="title"/>
          </p:nvPr>
        </p:nvSpPr>
        <p:spPr>
          <a:xfrm>
            <a:off x="457200" y="274638"/>
            <a:ext cx="8229600" cy="778098"/>
          </a:xfrm>
          <a:solidFill>
            <a:srgbClr val="FFFF00"/>
          </a:solidFill>
        </p:spPr>
        <p:txBody>
          <a:bodyPr/>
          <a:lstStyle/>
          <a:p>
            <a:r>
              <a:rPr lang="it-IT" dirty="0" err="1" smtClean="0"/>
              <a:t>A=</a:t>
            </a:r>
            <a:r>
              <a:rPr lang="it-IT" dirty="0" smtClean="0"/>
              <a:t> Acqua Minerale</a:t>
            </a:r>
            <a:endParaRPr lang="it-IT" dirty="0"/>
          </a:p>
        </p:txBody>
      </p:sp>
      <p:sp>
        <p:nvSpPr>
          <p:cNvPr id="4" name="CasellaDiTesto 3"/>
          <p:cNvSpPr txBox="1"/>
          <p:nvPr/>
        </p:nvSpPr>
        <p:spPr>
          <a:xfrm rot="20846046">
            <a:off x="688585" y="1818262"/>
            <a:ext cx="7128792" cy="830997"/>
          </a:xfrm>
          <a:prstGeom prst="rect">
            <a:avLst/>
          </a:prstGeom>
          <a:solidFill>
            <a:srgbClr val="FFC000"/>
          </a:solidFill>
        </p:spPr>
        <p:txBody>
          <a:bodyPr wrap="square" rtlCol="0">
            <a:spAutoFit/>
          </a:bodyPr>
          <a:lstStyle/>
          <a:p>
            <a:pPr algn="ctr"/>
            <a:r>
              <a:rPr lang="it-IT" sz="2400" dirty="0" smtClean="0"/>
              <a:t>ITALIANI ! </a:t>
            </a:r>
          </a:p>
          <a:p>
            <a:pPr algn="ctr"/>
            <a:r>
              <a:rPr lang="it-IT" sz="2400" dirty="0" smtClean="0"/>
              <a:t>Unici al mondo a consumare tanta Acqua Minerale</a:t>
            </a:r>
            <a:endParaRPr lang="it-IT"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71472" y="357166"/>
            <a:ext cx="7992888" cy="584775"/>
          </a:xfrm>
          <a:prstGeom prst="rect">
            <a:avLst/>
          </a:prstGeom>
        </p:spPr>
        <p:txBody>
          <a:bodyPr wrap="square">
            <a:spAutoFit/>
          </a:bodyPr>
          <a:lstStyle/>
          <a:p>
            <a:pPr algn="ctr"/>
            <a:r>
              <a:rPr lang="it-IT" sz="3200" dirty="0" smtClean="0"/>
              <a:t>ACQUE A CONFRONTO!</a:t>
            </a:r>
            <a:endParaRPr lang="it-IT" sz="3200" dirty="0"/>
          </a:p>
        </p:txBody>
      </p:sp>
      <p:graphicFrame>
        <p:nvGraphicFramePr>
          <p:cNvPr id="7" name="Tabella 6"/>
          <p:cNvGraphicFramePr>
            <a:graphicFrameLocks noGrp="1"/>
          </p:cNvGraphicFramePr>
          <p:nvPr/>
        </p:nvGraphicFramePr>
        <p:xfrm>
          <a:off x="216025" y="1196752"/>
          <a:ext cx="8604448" cy="3918456"/>
        </p:xfrm>
        <a:graphic>
          <a:graphicData uri="http://schemas.openxmlformats.org/drawingml/2006/table">
            <a:tbl>
              <a:tblPr firstRow="1" bandRow="1">
                <a:tableStyleId>{5C22544A-7EE6-4342-B048-85BDC9FD1C3A}</a:tableStyleId>
              </a:tblPr>
              <a:tblGrid>
                <a:gridCol w="1259631">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656184">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1296145">
                  <a:extLst>
                    <a:ext uri="{9D8B030D-6E8A-4147-A177-3AD203B41FA5}">
                      <a16:colId xmlns:a16="http://schemas.microsoft.com/office/drawing/2014/main" val="20006"/>
                    </a:ext>
                  </a:extLst>
                </a:gridCol>
              </a:tblGrid>
              <a:tr h="514856">
                <a:tc>
                  <a:txBody>
                    <a:bodyPr/>
                    <a:lstStyle/>
                    <a:p>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b="0" dirty="0" smtClean="0">
                          <a:solidFill>
                            <a:schemeClr val="tx1"/>
                          </a:solidFill>
                        </a:rPr>
                        <a:t>AMOROSA</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b="0" dirty="0" smtClean="0">
                          <a:solidFill>
                            <a:schemeClr val="tx1"/>
                          </a:solidFill>
                        </a:rPr>
                        <a:t>FERRARELLE</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b="0" dirty="0" smtClean="0">
                          <a:solidFill>
                            <a:schemeClr val="tx1"/>
                          </a:solidFill>
                        </a:rPr>
                        <a:t>FIUGGI</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b="0" dirty="0" smtClean="0">
                          <a:solidFill>
                            <a:schemeClr val="tx1"/>
                          </a:solidFill>
                        </a:rPr>
                        <a:t>GAUDIANELLO</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b="0" dirty="0" smtClean="0">
                          <a:solidFill>
                            <a:schemeClr val="tx1"/>
                          </a:solidFill>
                        </a:rPr>
                        <a:t>PANNA</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b="0" dirty="0" smtClean="0">
                          <a:solidFill>
                            <a:schemeClr val="tx1"/>
                          </a:solidFill>
                        </a:rPr>
                        <a:t>SANGEMINI</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it-IT" dirty="0" smtClean="0"/>
                        <a:t>Residuo</a:t>
                      </a:r>
                      <a:r>
                        <a:rPr lang="it-IT" baseline="0" dirty="0" smtClean="0"/>
                        <a:t> fisso (mg/l)</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20.2</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1283</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122</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1125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142</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988</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it-IT" dirty="0" err="1" smtClean="0"/>
                        <a:t>Na</a:t>
                      </a:r>
                      <a:r>
                        <a:rPr lang="it-IT" dirty="0" smtClean="0"/>
                        <a:t> (mg/l)</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4.03</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49</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6.4</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129</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6.4</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19.6</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it-IT" dirty="0" smtClean="0"/>
                        <a:t>Ca (mg/l)</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b="1" i="1" dirty="0" smtClean="0">
                          <a:solidFill>
                            <a:srgbClr val="FF0000"/>
                          </a:solidFill>
                        </a:rPr>
                        <a:t>0.97</a:t>
                      </a:r>
                      <a:endParaRPr lang="it-IT" b="1" i="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365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15.9</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152</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32.9</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b="1" i="1" dirty="0" smtClean="0">
                          <a:solidFill>
                            <a:srgbClr val="FF0000"/>
                          </a:solidFill>
                        </a:rPr>
                        <a:t>325.1</a:t>
                      </a:r>
                      <a:endParaRPr lang="it-IT" b="1" i="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it-IT" dirty="0" smtClean="0"/>
                        <a:t>Fe (µg/l)</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2.24</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0.67</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11.70</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0.05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0.68</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it-IT" dirty="0" smtClean="0"/>
                        <a:t>Mg++ (mg/l)</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0.6</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18</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6.3</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52</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6.5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15.23</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r>
                        <a:rPr lang="it-IT" dirty="0" smtClean="0"/>
                        <a:t>F- (mg/l)</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0.02</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1.1</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err="1" smtClean="0"/>
                        <a:t>Nd</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err="1" smtClean="0"/>
                        <a:t>Nd</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0.1</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err="1" smtClean="0"/>
                        <a:t>Nd</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r>
                        <a:rPr lang="it-IT" dirty="0" smtClean="0"/>
                        <a:t>Nitrati (mg/l)</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0.42</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7</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3</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4.3</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dirty="0" smtClean="0"/>
                        <a:t>0.76</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6018" name="Picture 2" descr="Risultati immagini per bottiglie di acqua minerale"/>
          <p:cNvPicPr>
            <a:picLocks noChangeAspect="1" noChangeArrowheads="1"/>
          </p:cNvPicPr>
          <p:nvPr/>
        </p:nvPicPr>
        <p:blipFill>
          <a:blip r:embed="rId2" cstate="print"/>
          <a:srcRect/>
          <a:stretch>
            <a:fillRect/>
          </a:stretch>
        </p:blipFill>
        <p:spPr bwMode="auto">
          <a:xfrm>
            <a:off x="971600" y="1124744"/>
            <a:ext cx="6905625" cy="459105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260648"/>
            <a:ext cx="8136904" cy="1477328"/>
          </a:xfrm>
          <a:prstGeom prst="rect">
            <a:avLst/>
          </a:prstGeom>
        </p:spPr>
        <p:txBody>
          <a:bodyPr wrap="square">
            <a:spAutoFit/>
          </a:bodyPr>
          <a:lstStyle/>
          <a:p>
            <a:r>
              <a:rPr lang="it-IT" i="1" dirty="0" smtClean="0"/>
              <a:t>Le bottiglie sono prodotte con due plastiche diverse:</a:t>
            </a:r>
          </a:p>
          <a:p>
            <a:r>
              <a:rPr lang="it-IT" i="1" dirty="0" smtClean="0"/>
              <a:t> una è il </a:t>
            </a:r>
            <a:r>
              <a:rPr lang="it-IT" b="1" i="1" dirty="0" err="1" smtClean="0"/>
              <a:t>Pet</a:t>
            </a:r>
            <a:r>
              <a:rPr lang="it-IT" i="1" dirty="0" smtClean="0"/>
              <a:t> </a:t>
            </a:r>
            <a:r>
              <a:rPr lang="it-IT" dirty="0" smtClean="0"/>
              <a:t>(</a:t>
            </a:r>
            <a:r>
              <a:rPr lang="it-IT" dirty="0" err="1" smtClean="0"/>
              <a:t>Polyethylene</a:t>
            </a:r>
            <a:r>
              <a:rPr lang="it-IT" dirty="0" smtClean="0"/>
              <a:t> </a:t>
            </a:r>
            <a:r>
              <a:rPr lang="it-IT" dirty="0" err="1" smtClean="0"/>
              <a:t>Terephthalato</a:t>
            </a:r>
            <a:r>
              <a:rPr lang="it-IT" dirty="0" smtClean="0"/>
              <a:t>), </a:t>
            </a:r>
          </a:p>
          <a:p>
            <a:r>
              <a:rPr lang="it-IT" i="1" dirty="0" smtClean="0"/>
              <a:t>il </a:t>
            </a:r>
            <a:r>
              <a:rPr lang="it-IT" b="1" i="1" dirty="0" err="1" smtClean="0"/>
              <a:t>Lexan</a:t>
            </a:r>
            <a:r>
              <a:rPr lang="it-IT" dirty="0" smtClean="0"/>
              <a:t> che altro non è che </a:t>
            </a:r>
            <a:r>
              <a:rPr lang="it-IT" dirty="0" err="1" smtClean="0"/>
              <a:t>polibicarbonato</a:t>
            </a:r>
            <a:r>
              <a:rPr lang="it-IT" dirty="0" smtClean="0"/>
              <a:t>. </a:t>
            </a:r>
          </a:p>
          <a:p>
            <a:r>
              <a:rPr lang="it-IT" dirty="0" smtClean="0"/>
              <a:t>Si sospetta che questa sostanza disperda </a:t>
            </a:r>
            <a:r>
              <a:rPr lang="it-IT" dirty="0" err="1" smtClean="0"/>
              <a:t>bisfenolo</a:t>
            </a:r>
            <a:r>
              <a:rPr lang="it-IT" dirty="0" smtClean="0"/>
              <a:t> A nei cibi e nei liquidi e i suoi effetti aumentano con le alte o le basse temperature.</a:t>
            </a:r>
            <a:endParaRPr lang="en-US" dirty="0"/>
          </a:p>
        </p:txBody>
      </p:sp>
      <p:sp>
        <p:nvSpPr>
          <p:cNvPr id="4" name="Rettangolo 3"/>
          <p:cNvSpPr/>
          <p:nvPr/>
        </p:nvSpPr>
        <p:spPr>
          <a:xfrm>
            <a:off x="5148064" y="1844824"/>
            <a:ext cx="3131840" cy="2308324"/>
          </a:xfrm>
          <a:prstGeom prst="rect">
            <a:avLst/>
          </a:prstGeom>
        </p:spPr>
        <p:txBody>
          <a:bodyPr wrap="square">
            <a:spAutoFit/>
          </a:bodyPr>
          <a:lstStyle/>
          <a:p>
            <a:r>
              <a:rPr lang="it-IT" dirty="0" smtClean="0"/>
              <a:t>Per produrre 1 chilo di </a:t>
            </a:r>
            <a:r>
              <a:rPr lang="it-IT" dirty="0" err="1" smtClean="0"/>
              <a:t>Pet</a:t>
            </a:r>
            <a:r>
              <a:rPr lang="it-IT" dirty="0" smtClean="0"/>
              <a:t> sono necessari 2 chili di petrolio. Ma non solo: per ogni chilo di </a:t>
            </a:r>
            <a:r>
              <a:rPr lang="it-IT" dirty="0" err="1" smtClean="0"/>
              <a:t>Pet</a:t>
            </a:r>
            <a:r>
              <a:rPr lang="it-IT" dirty="0" smtClean="0"/>
              <a:t> prodotto sono necessari 17,5 Kg di acqua. Dato che una bottiglia da 1,5 l pesa 35 gr, con 1 Kg di PET si fanno 30 bottiglie.</a:t>
            </a:r>
            <a:endParaRPr lang="it-IT" dirty="0"/>
          </a:p>
        </p:txBody>
      </p:sp>
      <p:sp>
        <p:nvSpPr>
          <p:cNvPr id="5" name="Rettangolo 4"/>
          <p:cNvSpPr/>
          <p:nvPr/>
        </p:nvSpPr>
        <p:spPr>
          <a:xfrm>
            <a:off x="539552" y="4653136"/>
            <a:ext cx="7380312" cy="1661993"/>
          </a:xfrm>
          <a:prstGeom prst="rect">
            <a:avLst/>
          </a:prstGeom>
        </p:spPr>
        <p:txBody>
          <a:bodyPr wrap="square">
            <a:spAutoFit/>
          </a:bodyPr>
          <a:lstStyle/>
          <a:p>
            <a:r>
              <a:rPr lang="it-IT" sz="2400" dirty="0" smtClean="0"/>
              <a:t>L’Italia è il Paese che consuma più acqua in bottiglia al mondo, con una media di quasi 190 litri a testa; </a:t>
            </a:r>
            <a:r>
              <a:rPr lang="it-IT" dirty="0" smtClean="0"/>
              <a:t>il 65% è in bottiglie di plastica: «circa 9 miliardi di bottiglie che ogni anno percorrono, soprattutto su camion, migliaia di chilometri contribuendo fortemente al riscaldamento globale del Pianeta</a:t>
            </a:r>
            <a:endParaRPr lang="it-IT" dirty="0"/>
          </a:p>
        </p:txBody>
      </p:sp>
      <p:pic>
        <p:nvPicPr>
          <p:cNvPr id="31748" name="Picture 4" descr="http://sciencecomunication.files.wordpress.com/2010/11/isola-immondezza.jpg"/>
          <p:cNvPicPr>
            <a:picLocks noChangeAspect="1" noChangeArrowheads="1"/>
          </p:cNvPicPr>
          <p:nvPr/>
        </p:nvPicPr>
        <p:blipFill>
          <a:blip r:embed="rId2" cstate="print"/>
          <a:srcRect/>
          <a:stretch>
            <a:fillRect/>
          </a:stretch>
        </p:blipFill>
        <p:spPr bwMode="auto">
          <a:xfrm>
            <a:off x="179512" y="1916832"/>
            <a:ext cx="4643473" cy="267464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Risultati immagini per vitamina b12"/>
          <p:cNvPicPr>
            <a:picLocks noChangeAspect="1" noChangeArrowheads="1"/>
          </p:cNvPicPr>
          <p:nvPr/>
        </p:nvPicPr>
        <p:blipFill>
          <a:blip r:embed="rId2" cstate="print"/>
          <a:srcRect/>
          <a:stretch>
            <a:fillRect/>
          </a:stretch>
        </p:blipFill>
        <p:spPr bwMode="auto">
          <a:xfrm>
            <a:off x="467544" y="62118"/>
            <a:ext cx="8280920" cy="621069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sz="2400" dirty="0" smtClean="0"/>
              <a:t>VITAMINA B12 Nelle persone che seguono una dieta vegetariana (e in particolare vegana) la causa di gran lunga più comune di carenza di Vitamina B12 è l'insufficiente apporto attraverso la dieta.</a:t>
            </a:r>
            <a:endParaRPr lang="it-IT" sz="2400" dirty="0"/>
          </a:p>
        </p:txBody>
      </p:sp>
      <p:sp>
        <p:nvSpPr>
          <p:cNvPr id="3" name="Segnaposto contenuto 2"/>
          <p:cNvSpPr>
            <a:spLocks noGrp="1"/>
          </p:cNvSpPr>
          <p:nvPr>
            <p:ph idx="1"/>
          </p:nvPr>
        </p:nvSpPr>
        <p:spPr/>
        <p:txBody>
          <a:bodyPr>
            <a:normAutofit fontScale="70000" lnSpcReduction="20000"/>
          </a:bodyPr>
          <a:lstStyle/>
          <a:p>
            <a:r>
              <a:rPr lang="it-IT" dirty="0" smtClean="0"/>
              <a:t> La B12 è </a:t>
            </a:r>
            <a:r>
              <a:rPr lang="it-IT" dirty="0"/>
              <a:t>contenuta esclusivamente nei cibi </a:t>
            </a:r>
            <a:r>
              <a:rPr lang="it-IT" dirty="0" smtClean="0"/>
              <a:t>animali</a:t>
            </a:r>
          </a:p>
          <a:p>
            <a:endParaRPr lang="it-IT" dirty="0" smtClean="0"/>
          </a:p>
          <a:p>
            <a:r>
              <a:rPr lang="it-IT" dirty="0" smtClean="0"/>
              <a:t>Viene aggiunta nei cereali ‘fortificati’ </a:t>
            </a:r>
            <a:endParaRPr lang="it-IT" dirty="0"/>
          </a:p>
          <a:p>
            <a:endParaRPr lang="it-IT" dirty="0" smtClean="0"/>
          </a:p>
          <a:p>
            <a:r>
              <a:rPr lang="it-IT" dirty="0" smtClean="0"/>
              <a:t> </a:t>
            </a:r>
            <a:r>
              <a:rPr lang="it-IT" b="1" dirty="0"/>
              <a:t>N</a:t>
            </a:r>
            <a:r>
              <a:rPr lang="it-IT" b="1" dirty="0" smtClean="0"/>
              <a:t>on è vero </a:t>
            </a:r>
            <a:r>
              <a:rPr lang="it-IT" dirty="0" smtClean="0"/>
              <a:t>che i </a:t>
            </a:r>
            <a:r>
              <a:rPr lang="it-IT" dirty="0"/>
              <a:t>lieviti </a:t>
            </a:r>
            <a:r>
              <a:rPr lang="it-IT" dirty="0" smtClean="0"/>
              <a:t> come il </a:t>
            </a:r>
            <a:r>
              <a:rPr lang="it-IT" u="sng" dirty="0"/>
              <a:t>lievito di </a:t>
            </a:r>
            <a:r>
              <a:rPr lang="it-IT" u="sng" dirty="0" smtClean="0"/>
              <a:t>birra, </a:t>
            </a:r>
            <a:r>
              <a:rPr lang="it-IT" u="sng" dirty="0"/>
              <a:t>il germe di grano, le alghe, il </a:t>
            </a:r>
            <a:r>
              <a:rPr lang="it-IT" u="sng" dirty="0" err="1"/>
              <a:t>tempeh</a:t>
            </a:r>
            <a:r>
              <a:rPr lang="it-IT" u="sng" dirty="0"/>
              <a:t>, il </a:t>
            </a:r>
            <a:r>
              <a:rPr lang="it-IT" u="sng" dirty="0" err="1"/>
              <a:t>miso</a:t>
            </a:r>
            <a:r>
              <a:rPr lang="it-IT" u="sng" dirty="0"/>
              <a:t> </a:t>
            </a:r>
            <a:r>
              <a:rPr lang="it-IT" dirty="0" smtClean="0"/>
              <a:t>conterrebbero </a:t>
            </a:r>
            <a:r>
              <a:rPr lang="it-IT" dirty="0"/>
              <a:t>quantità adeguate di B12</a:t>
            </a:r>
            <a:r>
              <a:rPr lang="it-IT" dirty="0" smtClean="0"/>
              <a:t>.</a:t>
            </a:r>
          </a:p>
          <a:p>
            <a:endParaRPr lang="it-IT" dirty="0"/>
          </a:p>
          <a:p>
            <a:r>
              <a:rPr lang="it-IT" b="1" dirty="0" smtClean="0"/>
              <a:t>tali </a:t>
            </a:r>
            <a:r>
              <a:rPr lang="it-IT" b="1" dirty="0"/>
              <a:t>cibi non contengono affatto Vitamina B12, </a:t>
            </a:r>
            <a:r>
              <a:rPr lang="it-IT" dirty="0"/>
              <a:t>oppure contengono delle sostanze analoghe ma biologicamente inattive per l'organismo umano; </a:t>
            </a:r>
            <a:endParaRPr lang="it-IT" dirty="0" smtClean="0"/>
          </a:p>
          <a:p>
            <a:r>
              <a:rPr lang="it-IT" sz="3400" b="1" dirty="0" smtClean="0"/>
              <a:t>La </a:t>
            </a:r>
            <a:r>
              <a:rPr lang="it-IT" sz="3400" b="1" dirty="0"/>
              <a:t>carenza di questa Vitamina è un problema che riguarda solo i vegani e non i vegetariani, poiché questi ultimi consumano anche latte e uova, buone fonti di B12. Purtroppo ciò non è sempre vero.</a:t>
            </a:r>
          </a:p>
          <a:p>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Carenza di Vitamina B12</a:t>
            </a:r>
            <a:endParaRPr lang="it-IT" dirty="0"/>
          </a:p>
        </p:txBody>
      </p:sp>
      <p:sp>
        <p:nvSpPr>
          <p:cNvPr id="3" name="Segnaposto contenuto 2"/>
          <p:cNvSpPr>
            <a:spLocks noGrp="1"/>
          </p:cNvSpPr>
          <p:nvPr>
            <p:ph idx="1"/>
          </p:nvPr>
        </p:nvSpPr>
        <p:spPr/>
        <p:txBody>
          <a:bodyPr>
            <a:normAutofit fontScale="92500" lnSpcReduction="10000"/>
          </a:bodyPr>
          <a:lstStyle/>
          <a:p>
            <a:r>
              <a:rPr lang="it-IT" dirty="0"/>
              <a:t>I sintomi </a:t>
            </a:r>
            <a:r>
              <a:rPr lang="it-IT" dirty="0" smtClean="0"/>
              <a:t> da carenza </a:t>
            </a:r>
            <a:r>
              <a:rPr lang="it-IT" dirty="0"/>
              <a:t>di Vitamina B12 </a:t>
            </a:r>
            <a:r>
              <a:rPr lang="it-IT" b="1" dirty="0"/>
              <a:t>possono manifestarsi anche dopo 1 anno dall'inizio di una dieta vegana </a:t>
            </a:r>
            <a:r>
              <a:rPr lang="it-IT" dirty="0" smtClean="0"/>
              <a:t>(anche nel </a:t>
            </a:r>
            <a:r>
              <a:rPr lang="it-IT" dirty="0"/>
              <a:t>caso dei vegetariani che mangino latticini e uova solo sporadicamente). </a:t>
            </a:r>
            <a:endParaRPr lang="it-IT" dirty="0" smtClean="0"/>
          </a:p>
          <a:p>
            <a:r>
              <a:rPr lang="it-IT" dirty="0" smtClean="0"/>
              <a:t>In </a:t>
            </a:r>
            <a:r>
              <a:rPr lang="it-IT" dirty="0"/>
              <a:t>alcuni casi la carenza può risultare </a:t>
            </a:r>
            <a:r>
              <a:rPr lang="it-IT" dirty="0" smtClean="0"/>
              <a:t>asintomatica </a:t>
            </a:r>
            <a:r>
              <a:rPr lang="it-IT" dirty="0"/>
              <a:t>anche per oltre 20 anni. </a:t>
            </a:r>
            <a:endParaRPr lang="it-IT" dirty="0" smtClean="0"/>
          </a:p>
          <a:p>
            <a:r>
              <a:rPr lang="it-IT" dirty="0" smtClean="0"/>
              <a:t>In </a:t>
            </a:r>
            <a:r>
              <a:rPr lang="it-IT" dirty="0"/>
              <a:t>ogni caso </a:t>
            </a:r>
            <a:r>
              <a:rPr lang="it-IT" b="1" u="sng" dirty="0"/>
              <a:t>le conseguenze, in primis a carico del Sistema Nervoso, possono essere anche molto </a:t>
            </a:r>
            <a:r>
              <a:rPr lang="it-IT" b="1" u="sng" dirty="0" smtClean="0"/>
              <a:t>gravi</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a:bodyPr>
          <a:lstStyle/>
          <a:p>
            <a:r>
              <a:rPr lang="it-IT" sz="2400" dirty="0" smtClean="0"/>
              <a:t>Esiste una notevole variabilità di consumo di prodotti animali anche in una dieta vegetariana</a:t>
            </a:r>
            <a:endParaRPr lang="it-IT" sz="2400" dirty="0"/>
          </a:p>
        </p:txBody>
      </p:sp>
      <p:sp>
        <p:nvSpPr>
          <p:cNvPr id="3" name="Segnaposto contenuto 2"/>
          <p:cNvSpPr>
            <a:spLocks noGrp="1"/>
          </p:cNvSpPr>
          <p:nvPr>
            <p:ph idx="1"/>
          </p:nvPr>
        </p:nvSpPr>
        <p:spPr/>
        <p:txBody>
          <a:bodyPr>
            <a:normAutofit fontScale="85000" lnSpcReduction="20000"/>
          </a:bodyPr>
          <a:lstStyle/>
          <a:p>
            <a:r>
              <a:rPr lang="it-IT" dirty="0" smtClean="0"/>
              <a:t>Ci </a:t>
            </a:r>
            <a:r>
              <a:rPr lang="it-IT" dirty="0"/>
              <a:t>sono </a:t>
            </a:r>
            <a:r>
              <a:rPr lang="it-IT" b="1" dirty="0"/>
              <a:t>vegetariani </a:t>
            </a:r>
            <a:r>
              <a:rPr lang="it-IT" b="1" dirty="0" smtClean="0"/>
              <a:t>che consumano </a:t>
            </a:r>
            <a:r>
              <a:rPr lang="it-IT" b="1" dirty="0"/>
              <a:t>latte ogni mattina, formaggio in ogni pasto e magari una media di un uovo al giorno</a:t>
            </a:r>
            <a:r>
              <a:rPr lang="it-IT" dirty="0"/>
              <a:t> tra frittate e prodotti che contengono uova (pasta, dolci, salse, </a:t>
            </a:r>
            <a:r>
              <a:rPr lang="it-IT" dirty="0" err="1"/>
              <a:t>etc</a:t>
            </a:r>
            <a:r>
              <a:rPr lang="it-IT" dirty="0"/>
              <a:t>). </a:t>
            </a:r>
          </a:p>
          <a:p>
            <a:r>
              <a:rPr lang="it-IT" b="1" dirty="0" smtClean="0"/>
              <a:t>Ma il </a:t>
            </a:r>
            <a:r>
              <a:rPr lang="it-IT" b="1" dirty="0"/>
              <a:t>vantaggio per </a:t>
            </a:r>
            <a:r>
              <a:rPr lang="it-IT" b="1" dirty="0" smtClean="0"/>
              <a:t>la </a:t>
            </a:r>
            <a:r>
              <a:rPr lang="it-IT" b="1" dirty="0"/>
              <a:t>salute </a:t>
            </a:r>
            <a:r>
              <a:rPr lang="it-IT" b="1" dirty="0" smtClean="0"/>
              <a:t>assumendo dosi di </a:t>
            </a:r>
            <a:r>
              <a:rPr lang="it-IT" b="1" dirty="0"/>
              <a:t>Vitamina B12 viene inficiato dagli altri nutrienti contenuti in questi cibi di derivazione animale, </a:t>
            </a:r>
            <a:r>
              <a:rPr lang="it-IT" dirty="0"/>
              <a:t>che così verrebbero assunti in elevate quantità: </a:t>
            </a:r>
            <a:r>
              <a:rPr lang="it-IT" dirty="0" smtClean="0"/>
              <a:t> </a:t>
            </a:r>
            <a:r>
              <a:rPr lang="it-IT" b="1" dirty="0" smtClean="0"/>
              <a:t>grassi </a:t>
            </a:r>
            <a:r>
              <a:rPr lang="it-IT" b="1" dirty="0"/>
              <a:t>saturi, colesterolo e proteine animali</a:t>
            </a:r>
            <a:r>
              <a:rPr lang="it-IT" dirty="0"/>
              <a:t>, </a:t>
            </a:r>
            <a:r>
              <a:rPr lang="it-IT" dirty="0" smtClean="0"/>
              <a:t> </a:t>
            </a:r>
            <a:endParaRPr lang="it-IT" dirty="0"/>
          </a:p>
          <a:p>
            <a:r>
              <a:rPr lang="it-IT" dirty="0" smtClean="0"/>
              <a:t>I </a:t>
            </a:r>
            <a:r>
              <a:rPr lang="it-IT" dirty="0"/>
              <a:t>vegani, </a:t>
            </a:r>
            <a:r>
              <a:rPr lang="it-IT" dirty="0" smtClean="0"/>
              <a:t>non </a:t>
            </a:r>
            <a:r>
              <a:rPr lang="it-IT" dirty="0"/>
              <a:t>dispongono di alcuna fonte alimentare affidabile di questa Vitamina se non usano alimenti fortificati o integratori alimentari.</a:t>
            </a:r>
          </a:p>
          <a:p>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solidFill>
            <a:srgbClr val="FFFF00"/>
          </a:solidFill>
        </p:spPr>
        <p:txBody>
          <a:bodyPr>
            <a:normAutofit/>
          </a:bodyPr>
          <a:lstStyle/>
          <a:p>
            <a:r>
              <a:rPr lang="it-IT" sz="3600" dirty="0" smtClean="0"/>
              <a:t>ALIMENTAZIONE </a:t>
            </a:r>
            <a:r>
              <a:rPr lang="it-IT" sz="3600" i="1" u="sng" dirty="0" smtClean="0"/>
              <a:t>DALL’ A </a:t>
            </a:r>
            <a:r>
              <a:rPr lang="it-IT" sz="2800" i="1" u="sng" dirty="0" smtClean="0"/>
              <a:t>ALLA</a:t>
            </a:r>
            <a:r>
              <a:rPr lang="it-IT" sz="3600" i="1" u="sng" dirty="0" smtClean="0"/>
              <a:t> Z </a:t>
            </a:r>
            <a:endParaRPr lang="it-IT" sz="3600" dirty="0"/>
          </a:p>
        </p:txBody>
      </p:sp>
      <p:sp>
        <p:nvSpPr>
          <p:cNvPr id="3" name="Segnaposto contenuto 2"/>
          <p:cNvSpPr>
            <a:spLocks noGrp="1"/>
          </p:cNvSpPr>
          <p:nvPr>
            <p:ph sz="half" idx="1"/>
          </p:nvPr>
        </p:nvSpPr>
        <p:spPr/>
        <p:txBody>
          <a:bodyPr>
            <a:normAutofit fontScale="92500" lnSpcReduction="10000"/>
          </a:bodyPr>
          <a:lstStyle/>
          <a:p>
            <a:r>
              <a:rPr lang="it-IT" dirty="0" smtClean="0"/>
              <a:t>A : Acqua - </a:t>
            </a:r>
            <a:r>
              <a:rPr lang="it-IT" dirty="0" err="1" smtClean="0"/>
              <a:t>Annurca</a:t>
            </a:r>
            <a:endParaRPr lang="it-IT" dirty="0" smtClean="0"/>
          </a:p>
          <a:p>
            <a:r>
              <a:rPr lang="it-IT" dirty="0" smtClean="0"/>
              <a:t>B: Vitamina B12</a:t>
            </a:r>
          </a:p>
          <a:p>
            <a:r>
              <a:rPr lang="it-IT" dirty="0" smtClean="0"/>
              <a:t>C: Colazione</a:t>
            </a:r>
          </a:p>
          <a:p>
            <a:r>
              <a:rPr lang="it-IT" dirty="0" smtClean="0"/>
              <a:t>E : Erbe aromatiche</a:t>
            </a:r>
          </a:p>
          <a:p>
            <a:r>
              <a:rPr lang="it-IT" dirty="0" smtClean="0"/>
              <a:t>F : Fruttosio</a:t>
            </a:r>
          </a:p>
          <a:p>
            <a:r>
              <a:rPr lang="it-IT" dirty="0" smtClean="0"/>
              <a:t>G : Gusto</a:t>
            </a:r>
          </a:p>
          <a:p>
            <a:r>
              <a:rPr lang="it-IT" dirty="0" smtClean="0"/>
              <a:t>H : Ha </a:t>
            </a:r>
            <a:r>
              <a:rPr lang="it-IT" dirty="0" err="1" smtClean="0"/>
              <a:t>Ha</a:t>
            </a:r>
            <a:r>
              <a:rPr lang="it-IT" dirty="0" smtClean="0"/>
              <a:t> !</a:t>
            </a:r>
          </a:p>
          <a:p>
            <a:r>
              <a:rPr lang="it-IT" dirty="0" smtClean="0"/>
              <a:t>I : Industria</a:t>
            </a:r>
          </a:p>
          <a:p>
            <a:r>
              <a:rPr lang="it-IT" dirty="0" smtClean="0"/>
              <a:t>L:  Latte</a:t>
            </a:r>
            <a:endParaRPr lang="it-IT" dirty="0"/>
          </a:p>
          <a:p>
            <a:r>
              <a:rPr lang="it-IT" dirty="0" smtClean="0"/>
              <a:t>M: Mediterranea</a:t>
            </a:r>
            <a:endParaRPr lang="it-IT" dirty="0"/>
          </a:p>
        </p:txBody>
      </p:sp>
      <p:sp>
        <p:nvSpPr>
          <p:cNvPr id="5" name="Segnaposto contenuto 4"/>
          <p:cNvSpPr>
            <a:spLocks noGrp="1"/>
          </p:cNvSpPr>
          <p:nvPr>
            <p:ph sz="half" idx="2"/>
          </p:nvPr>
        </p:nvSpPr>
        <p:spPr/>
        <p:txBody>
          <a:bodyPr>
            <a:normAutofit fontScale="92500" lnSpcReduction="10000"/>
          </a:bodyPr>
          <a:lstStyle/>
          <a:p>
            <a:r>
              <a:rPr lang="it-IT" dirty="0" smtClean="0"/>
              <a:t>N : Nasello</a:t>
            </a:r>
          </a:p>
          <a:p>
            <a:r>
              <a:rPr lang="it-IT" dirty="0" smtClean="0"/>
              <a:t>O : Olio d’oliva</a:t>
            </a:r>
          </a:p>
          <a:p>
            <a:r>
              <a:rPr lang="it-IT" dirty="0" smtClean="0"/>
              <a:t>P : Piramide - Pomodoro</a:t>
            </a:r>
          </a:p>
          <a:p>
            <a:r>
              <a:rPr lang="it-IT" dirty="0" smtClean="0"/>
              <a:t>Q : </a:t>
            </a:r>
            <a:r>
              <a:rPr lang="it-IT" dirty="0" err="1" smtClean="0"/>
              <a:t>Què</a:t>
            </a:r>
            <a:r>
              <a:rPr lang="it-IT" dirty="0" smtClean="0"/>
              <a:t> Tal !</a:t>
            </a:r>
          </a:p>
          <a:p>
            <a:r>
              <a:rPr lang="it-IT" dirty="0" smtClean="0"/>
              <a:t>R : RNA</a:t>
            </a:r>
          </a:p>
          <a:p>
            <a:r>
              <a:rPr lang="it-IT" dirty="0" smtClean="0"/>
              <a:t>S : </a:t>
            </a:r>
            <a:r>
              <a:rPr lang="it-IT" dirty="0" err="1" smtClean="0"/>
              <a:t>Seitan</a:t>
            </a:r>
            <a:endParaRPr lang="it-IT" dirty="0" smtClean="0"/>
          </a:p>
          <a:p>
            <a:r>
              <a:rPr lang="it-IT" dirty="0" smtClean="0"/>
              <a:t>T :Tofu</a:t>
            </a:r>
          </a:p>
          <a:p>
            <a:r>
              <a:rPr lang="it-IT" dirty="0" smtClean="0"/>
              <a:t>U : Uovo</a:t>
            </a:r>
          </a:p>
          <a:p>
            <a:r>
              <a:rPr lang="it-IT" dirty="0" smtClean="0"/>
              <a:t>V : Vegani</a:t>
            </a:r>
          </a:p>
          <a:p>
            <a:r>
              <a:rPr lang="it-IT" dirty="0" smtClean="0"/>
              <a:t>Z : Zucchero.</a:t>
            </a:r>
            <a:endParaRPr lang="it-IT"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communautè de l'arche"/>
          <p:cNvPicPr>
            <a:picLocks noChangeAspect="1" noChangeArrowheads="1"/>
          </p:cNvPicPr>
          <p:nvPr/>
        </p:nvPicPr>
        <p:blipFill>
          <a:blip r:embed="rId2" cstate="print"/>
          <a:srcRect/>
          <a:stretch>
            <a:fillRect/>
          </a:stretch>
        </p:blipFill>
        <p:spPr bwMode="auto">
          <a:xfrm>
            <a:off x="827584" y="260648"/>
            <a:ext cx="3456384" cy="1080120"/>
          </a:xfrm>
          <a:prstGeom prst="rect">
            <a:avLst/>
          </a:prstGeom>
          <a:noFill/>
        </p:spPr>
      </p:pic>
      <p:pic>
        <p:nvPicPr>
          <p:cNvPr id="1028" name="Picture 4" descr="Risultati immagini per communautè de l'arche"/>
          <p:cNvPicPr>
            <a:picLocks noChangeAspect="1" noChangeArrowheads="1"/>
          </p:cNvPicPr>
          <p:nvPr/>
        </p:nvPicPr>
        <p:blipFill>
          <a:blip r:embed="rId3" cstate="print"/>
          <a:srcRect/>
          <a:stretch>
            <a:fillRect/>
          </a:stretch>
        </p:blipFill>
        <p:spPr bwMode="auto">
          <a:xfrm>
            <a:off x="1763688" y="1660182"/>
            <a:ext cx="5688632" cy="3875382"/>
          </a:xfrm>
          <a:prstGeom prst="rect">
            <a:avLst/>
          </a:prstGeom>
          <a:noFill/>
        </p:spPr>
      </p:pic>
      <p:sp>
        <p:nvSpPr>
          <p:cNvPr id="6" name="CasellaDiTesto 5"/>
          <p:cNvSpPr txBox="1"/>
          <p:nvPr/>
        </p:nvSpPr>
        <p:spPr>
          <a:xfrm>
            <a:off x="1115616" y="5805264"/>
            <a:ext cx="6192688" cy="646331"/>
          </a:xfrm>
          <a:prstGeom prst="rect">
            <a:avLst/>
          </a:prstGeom>
          <a:solidFill>
            <a:srgbClr val="FFFF00"/>
          </a:solidFill>
        </p:spPr>
        <p:txBody>
          <a:bodyPr wrap="square" rtlCol="0">
            <a:spAutoFit/>
          </a:bodyPr>
          <a:lstStyle/>
          <a:p>
            <a:pPr algn="ctr"/>
            <a:r>
              <a:rPr lang="it-IT" dirty="0" err="1" smtClean="0"/>
              <a:t>Latto-Ovo</a:t>
            </a:r>
            <a:r>
              <a:rPr lang="it-IT" dirty="0" smtClean="0"/>
              <a:t> VEGETARIANI SANI DA 50 ANNI ! – </a:t>
            </a:r>
          </a:p>
          <a:p>
            <a:pPr algn="ctr"/>
            <a:r>
              <a:rPr lang="it-IT" dirty="0" smtClean="0"/>
              <a:t>Molto lavoro in cucina - </a:t>
            </a:r>
            <a:endParaRPr lang="it-IT"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Risultati immagini per vegani"/>
          <p:cNvPicPr>
            <a:picLocks noChangeAspect="1" noChangeArrowheads="1"/>
          </p:cNvPicPr>
          <p:nvPr/>
        </p:nvPicPr>
        <p:blipFill>
          <a:blip r:embed="rId2" cstate="print"/>
          <a:srcRect/>
          <a:stretch>
            <a:fillRect/>
          </a:stretch>
        </p:blipFill>
        <p:spPr bwMode="auto">
          <a:xfrm>
            <a:off x="395536" y="1772816"/>
            <a:ext cx="8106040" cy="4559648"/>
          </a:xfrm>
          <a:prstGeom prst="rect">
            <a:avLst/>
          </a:prstGeom>
          <a:noFill/>
        </p:spPr>
      </p:pic>
      <p:sp>
        <p:nvSpPr>
          <p:cNvPr id="6" name="CasellaDiTesto 5"/>
          <p:cNvSpPr txBox="1"/>
          <p:nvPr/>
        </p:nvSpPr>
        <p:spPr>
          <a:xfrm>
            <a:off x="6012160" y="5661248"/>
            <a:ext cx="1728192" cy="584775"/>
          </a:xfrm>
          <a:prstGeom prst="rect">
            <a:avLst/>
          </a:prstGeom>
          <a:solidFill>
            <a:schemeClr val="accent2"/>
          </a:solidFill>
        </p:spPr>
        <p:txBody>
          <a:bodyPr wrap="square" rtlCol="0">
            <a:spAutoFit/>
          </a:bodyPr>
          <a:lstStyle/>
          <a:p>
            <a:r>
              <a:rPr lang="it-IT" sz="3200" dirty="0" smtClean="0"/>
              <a:t>censura</a:t>
            </a:r>
            <a:endParaRPr lang="it-IT" sz="32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Crucifere : Broccoli, Cavoli,.. </a:t>
            </a:r>
            <a:r>
              <a:rPr lang="it-IT" dirty="0" err="1" smtClean="0"/>
              <a:t>Friarielli</a:t>
            </a:r>
            <a:r>
              <a:rPr lang="it-IT" dirty="0" smtClean="0"/>
              <a:t>..</a:t>
            </a:r>
            <a:endParaRPr lang="it-IT" dirty="0"/>
          </a:p>
        </p:txBody>
      </p:sp>
      <p:pic>
        <p:nvPicPr>
          <p:cNvPr id="118786" name="Picture 2" descr="Risultati immagini per crucifere"/>
          <p:cNvPicPr>
            <a:picLocks noChangeAspect="1" noChangeArrowheads="1"/>
          </p:cNvPicPr>
          <p:nvPr/>
        </p:nvPicPr>
        <p:blipFill>
          <a:blip r:embed="rId2" cstate="print"/>
          <a:srcRect/>
          <a:stretch>
            <a:fillRect/>
          </a:stretch>
        </p:blipFill>
        <p:spPr bwMode="auto">
          <a:xfrm>
            <a:off x="764479" y="1484784"/>
            <a:ext cx="8379521" cy="4713482"/>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BROCCOLI-CAVOLI - CRUCIFERE</a:t>
            </a:r>
            <a:endParaRPr lang="it-IT" dirty="0"/>
          </a:p>
        </p:txBody>
      </p:sp>
      <p:sp>
        <p:nvSpPr>
          <p:cNvPr id="3" name="Segnaposto contenuto 2"/>
          <p:cNvSpPr>
            <a:spLocks noGrp="1"/>
          </p:cNvSpPr>
          <p:nvPr>
            <p:ph idx="1"/>
          </p:nvPr>
        </p:nvSpPr>
        <p:spPr/>
        <p:txBody>
          <a:bodyPr>
            <a:normAutofit fontScale="92500"/>
          </a:bodyPr>
          <a:lstStyle/>
          <a:p>
            <a:r>
              <a:rPr lang="it-IT" dirty="0" smtClean="0"/>
              <a:t>Le crucifere sono ricche di polifenoli e di </a:t>
            </a:r>
            <a:r>
              <a:rPr lang="it-IT" dirty="0" err="1" smtClean="0"/>
              <a:t>glucosinolati</a:t>
            </a:r>
            <a:r>
              <a:rPr lang="it-IT" dirty="0" smtClean="0"/>
              <a:t>, che favoriscono l’eliminazione delle sostanze tossiche dannose per cellule e DNA. </a:t>
            </a:r>
          </a:p>
          <a:p>
            <a:r>
              <a:rPr lang="it-IT" dirty="0" smtClean="0"/>
              <a:t>Ma la “star” tra gli </a:t>
            </a:r>
            <a:r>
              <a:rPr lang="it-IT" dirty="0" err="1" smtClean="0"/>
              <a:t>isotiocianati</a:t>
            </a:r>
            <a:r>
              <a:rPr lang="it-IT" dirty="0" smtClean="0"/>
              <a:t> è il </a:t>
            </a:r>
            <a:r>
              <a:rPr lang="it-IT" b="1" dirty="0" err="1" smtClean="0"/>
              <a:t>sulforafano</a:t>
            </a:r>
            <a:r>
              <a:rPr lang="it-IT" b="1" dirty="0" smtClean="0"/>
              <a:t> </a:t>
            </a:r>
            <a:r>
              <a:rPr lang="it-IT" dirty="0" smtClean="0"/>
              <a:t>presente in grande quantità nei broccoli: la sua azione anticancro è potente e si aggiunge a quella contro </a:t>
            </a:r>
            <a:r>
              <a:rPr lang="it-IT" dirty="0" err="1" smtClean="0"/>
              <a:t>Helicobacter</a:t>
            </a:r>
            <a:r>
              <a:rPr lang="it-IT" dirty="0" smtClean="0"/>
              <a:t> </a:t>
            </a:r>
            <a:r>
              <a:rPr lang="it-IT" dirty="0" err="1" smtClean="0"/>
              <a:t>Pylori</a:t>
            </a:r>
            <a:r>
              <a:rPr lang="it-IT" dirty="0" smtClean="0"/>
              <a:t>, un batterio che contribuisce a sua volta alla comparsa dei tumori</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olazione"/>
          <p:cNvPicPr>
            <a:picLocks noChangeAspect="1" noChangeArrowheads="1"/>
          </p:cNvPicPr>
          <p:nvPr/>
        </p:nvPicPr>
        <p:blipFill>
          <a:blip r:embed="rId3" cstate="print"/>
          <a:srcRect/>
          <a:stretch>
            <a:fillRect/>
          </a:stretch>
        </p:blipFill>
        <p:spPr bwMode="auto">
          <a:xfrm>
            <a:off x="395288" y="620713"/>
            <a:ext cx="2019300" cy="1905000"/>
          </a:xfrm>
          <a:prstGeom prst="rect">
            <a:avLst/>
          </a:prstGeom>
          <a:noFill/>
        </p:spPr>
      </p:pic>
      <p:pic>
        <p:nvPicPr>
          <p:cNvPr id="102403" name="Picture 3" descr="Colazione"/>
          <p:cNvPicPr>
            <a:picLocks noChangeAspect="1" noChangeArrowheads="1"/>
          </p:cNvPicPr>
          <p:nvPr/>
        </p:nvPicPr>
        <p:blipFill>
          <a:blip r:embed="rId4" cstate="print"/>
          <a:srcRect/>
          <a:stretch>
            <a:fillRect/>
          </a:stretch>
        </p:blipFill>
        <p:spPr bwMode="auto">
          <a:xfrm>
            <a:off x="2484438" y="333375"/>
            <a:ext cx="7086600" cy="5314950"/>
          </a:xfrm>
          <a:prstGeom prst="rect">
            <a:avLst/>
          </a:prstGeom>
          <a:noFill/>
        </p:spPr>
      </p:pic>
      <p:sp>
        <p:nvSpPr>
          <p:cNvPr id="102404" name="AutoShape 4"/>
          <p:cNvSpPr>
            <a:spLocks noChangeArrowheads="1"/>
          </p:cNvSpPr>
          <p:nvPr/>
        </p:nvSpPr>
        <p:spPr bwMode="auto">
          <a:xfrm>
            <a:off x="2483769" y="117475"/>
            <a:ext cx="6007770" cy="695265"/>
          </a:xfrm>
          <a:prstGeom prst="horizontalScroll">
            <a:avLst>
              <a:gd name="adj" fmla="val 12500"/>
            </a:avLst>
          </a:prstGeom>
          <a:solidFill>
            <a:srgbClr val="FF3300"/>
          </a:solidFill>
          <a:ln w="9525">
            <a:noFill/>
            <a:round/>
            <a:headEnd/>
            <a:tailEnd/>
          </a:ln>
          <a:effectLst/>
        </p:spPr>
        <p:txBody>
          <a:bodyPr wrap="square">
            <a:spAutoFit/>
          </a:bodyPr>
          <a:lstStyle/>
          <a:p>
            <a:pPr>
              <a:spcBef>
                <a:spcPct val="50000"/>
              </a:spcBef>
            </a:pPr>
            <a:r>
              <a:rPr lang="en-GB" sz="2800" dirty="0" smtClean="0">
                <a:latin typeface="Lucida Handwriting" pitchFamily="66" charset="0"/>
              </a:rPr>
              <a:t>C = </a:t>
            </a:r>
            <a:r>
              <a:rPr lang="en-GB" sz="2800" dirty="0" err="1" smtClean="0">
                <a:latin typeface="Lucida Handwriting" pitchFamily="66" charset="0"/>
              </a:rPr>
              <a:t>Elogio</a:t>
            </a:r>
            <a:r>
              <a:rPr lang="en-GB" sz="2800" dirty="0" smtClean="0">
                <a:latin typeface="Lucida Handwriting" pitchFamily="66" charset="0"/>
              </a:rPr>
              <a:t> </a:t>
            </a:r>
            <a:r>
              <a:rPr lang="en-GB" sz="2800" dirty="0" err="1">
                <a:latin typeface="Lucida Handwriting" pitchFamily="66" charset="0"/>
              </a:rPr>
              <a:t>della</a:t>
            </a:r>
            <a:r>
              <a:rPr lang="en-GB" sz="2800" dirty="0">
                <a:latin typeface="Lucida Handwriting" pitchFamily="66" charset="0"/>
              </a:rPr>
              <a:t> </a:t>
            </a:r>
            <a:r>
              <a:rPr lang="en-GB" sz="2800" dirty="0" err="1">
                <a:latin typeface="Lucida Handwriting" pitchFamily="66" charset="0"/>
              </a:rPr>
              <a:t>Colazione</a:t>
            </a:r>
            <a:r>
              <a:rPr lang="en-GB" sz="2800" dirty="0">
                <a:latin typeface="Lucida Handwriting" pitchFamily="66" charset="0"/>
              </a:rPr>
              <a:t> !</a:t>
            </a:r>
          </a:p>
        </p:txBody>
      </p:sp>
      <p:sp>
        <p:nvSpPr>
          <p:cNvPr id="102405" name="Text Box 5"/>
          <p:cNvSpPr txBox="1">
            <a:spLocks noChangeArrowheads="1"/>
          </p:cNvSpPr>
          <p:nvPr/>
        </p:nvSpPr>
        <p:spPr bwMode="auto">
          <a:xfrm>
            <a:off x="323850" y="4508500"/>
            <a:ext cx="5400675" cy="1739900"/>
          </a:xfrm>
          <a:prstGeom prst="rect">
            <a:avLst/>
          </a:prstGeom>
          <a:noFill/>
          <a:ln w="9525">
            <a:noFill/>
            <a:miter lim="800000"/>
            <a:headEnd/>
            <a:tailEnd/>
          </a:ln>
          <a:effectLst/>
        </p:spPr>
        <p:txBody>
          <a:bodyPr>
            <a:spAutoFit/>
          </a:bodyPr>
          <a:lstStyle/>
          <a:p>
            <a:r>
              <a:rPr lang="nl-NL" b="1" dirty="0">
                <a:hlinkClick r:id="rId5"/>
              </a:rPr>
              <a:t>Utter J</a:t>
            </a:r>
            <a:r>
              <a:rPr lang="nl-NL" dirty="0"/>
              <a:t>, </a:t>
            </a:r>
            <a:r>
              <a:rPr lang="nl-NL" b="1" dirty="0">
                <a:hlinkClick r:id="rId6"/>
              </a:rPr>
              <a:t>Scragg R</a:t>
            </a:r>
            <a:r>
              <a:rPr lang="nl-NL" dirty="0"/>
              <a:t>, </a:t>
            </a:r>
            <a:r>
              <a:rPr lang="nl-NL" b="1" dirty="0">
                <a:hlinkClick r:id="rId7"/>
              </a:rPr>
              <a:t>Mhurchu CN</a:t>
            </a:r>
            <a:r>
              <a:rPr lang="nl-NL" dirty="0"/>
              <a:t>, </a:t>
            </a:r>
            <a:r>
              <a:rPr lang="nl-NL" b="1" dirty="0">
                <a:hlinkClick r:id="rId8"/>
              </a:rPr>
              <a:t>Schaaf D</a:t>
            </a:r>
            <a:r>
              <a:rPr lang="nl-NL" dirty="0"/>
              <a:t>.</a:t>
            </a:r>
          </a:p>
          <a:p>
            <a:endParaRPr lang="en-GB" b="1" dirty="0"/>
          </a:p>
          <a:p>
            <a:r>
              <a:rPr lang="en-GB" b="1" dirty="0">
                <a:solidFill>
                  <a:srgbClr val="000000"/>
                </a:solidFill>
              </a:rPr>
              <a:t>At-home breakfast consumption among New Zealand children: associations with body mass index and related nutrition </a:t>
            </a:r>
            <a:r>
              <a:rPr lang="en-GB" b="1" dirty="0" err="1">
                <a:solidFill>
                  <a:srgbClr val="000000"/>
                </a:solidFill>
              </a:rPr>
              <a:t>behaviors</a:t>
            </a:r>
            <a:r>
              <a:rPr lang="en-GB" b="1" dirty="0">
                <a:solidFill>
                  <a:srgbClr val="000000"/>
                </a:solidFill>
              </a:rPr>
              <a:t>.</a:t>
            </a:r>
          </a:p>
          <a:p>
            <a:r>
              <a:rPr lang="en-GB" dirty="0"/>
              <a:t> J Am Diet Assoc.</a:t>
            </a:r>
            <a:r>
              <a:rPr lang="en-GB" dirty="0">
                <a:solidFill>
                  <a:srgbClr val="000000"/>
                </a:solidFill>
              </a:rPr>
              <a:t> 2007 Apr;107(4):570-6.</a:t>
            </a:r>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diamond(in)">
                                      <p:cBhvr>
                                        <p:cTn id="7" dur="500"/>
                                        <p:tgtEl>
                                          <p:spTgt spid="102405"/>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102403"/>
                                        </p:tgtEl>
                                        <p:attrNameLst>
                                          <p:attrName>style.visibility</p:attrName>
                                        </p:attrNameLst>
                                      </p:cBhvr>
                                      <p:to>
                                        <p:strVal val="visible"/>
                                      </p:to>
                                    </p:set>
                                    <p:anim calcmode="lin" valueType="num">
                                      <p:cBhvr additive="base">
                                        <p:cTn id="12" dur="5000" fill="hold"/>
                                        <p:tgtEl>
                                          <p:spTgt spid="102403"/>
                                        </p:tgtEl>
                                        <p:attrNameLst>
                                          <p:attrName>ppt_x</p:attrName>
                                        </p:attrNameLst>
                                      </p:cBhvr>
                                      <p:tavLst>
                                        <p:tav tm="0">
                                          <p:val>
                                            <p:strVal val="#ppt_x"/>
                                          </p:val>
                                        </p:tav>
                                        <p:tav tm="100000">
                                          <p:val>
                                            <p:strVal val="#ppt_x"/>
                                          </p:val>
                                        </p:tav>
                                      </p:tavLst>
                                    </p:anim>
                                    <p:anim calcmode="lin" valueType="num">
                                      <p:cBhvr additive="base">
                                        <p:cTn id="13" dur="5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6606_32_marenna9oi"/>
          <p:cNvPicPr>
            <a:picLocks noChangeAspect="1" noChangeArrowheads="1"/>
          </p:cNvPicPr>
          <p:nvPr/>
        </p:nvPicPr>
        <p:blipFill>
          <a:blip r:embed="rId3" cstate="print"/>
          <a:srcRect/>
          <a:stretch>
            <a:fillRect/>
          </a:stretch>
        </p:blipFill>
        <p:spPr bwMode="auto">
          <a:xfrm>
            <a:off x="0" y="0"/>
            <a:ext cx="5238750" cy="3495675"/>
          </a:xfrm>
          <a:prstGeom prst="rect">
            <a:avLst/>
          </a:prstGeom>
          <a:noFill/>
        </p:spPr>
      </p:pic>
      <p:pic>
        <p:nvPicPr>
          <p:cNvPr id="104451" name="Picture 3" descr="foto102"/>
          <p:cNvPicPr>
            <a:picLocks noChangeAspect="1" noChangeArrowheads="1"/>
          </p:cNvPicPr>
          <p:nvPr/>
        </p:nvPicPr>
        <p:blipFill>
          <a:blip r:embed="rId4" cstate="print"/>
          <a:srcRect/>
          <a:stretch>
            <a:fillRect/>
          </a:stretch>
        </p:blipFill>
        <p:spPr bwMode="auto">
          <a:xfrm>
            <a:off x="5191125" y="2952750"/>
            <a:ext cx="3952875" cy="3905250"/>
          </a:xfrm>
          <a:prstGeom prst="rect">
            <a:avLst/>
          </a:prstGeom>
          <a:noFill/>
        </p:spPr>
      </p:pic>
      <p:sp>
        <p:nvSpPr>
          <p:cNvPr id="104452" name="AutoShape 4"/>
          <p:cNvSpPr>
            <a:spLocks noChangeArrowheads="1"/>
          </p:cNvSpPr>
          <p:nvPr/>
        </p:nvSpPr>
        <p:spPr bwMode="auto">
          <a:xfrm>
            <a:off x="109538" y="3646488"/>
            <a:ext cx="4973637" cy="741362"/>
          </a:xfrm>
          <a:prstGeom prst="horizontalScroll">
            <a:avLst>
              <a:gd name="adj" fmla="val 12500"/>
            </a:avLst>
          </a:prstGeom>
          <a:solidFill>
            <a:srgbClr val="FF3300"/>
          </a:solidFill>
          <a:ln w="9525">
            <a:noFill/>
            <a:round/>
            <a:headEnd/>
            <a:tailEnd/>
          </a:ln>
          <a:effectLst/>
        </p:spPr>
        <p:txBody>
          <a:bodyPr>
            <a:spAutoFit/>
          </a:bodyPr>
          <a:lstStyle/>
          <a:p>
            <a:pPr algn="ctr">
              <a:spcBef>
                <a:spcPct val="50000"/>
              </a:spcBef>
            </a:pPr>
            <a:r>
              <a:rPr lang="en-GB" sz="3200">
                <a:latin typeface="Lucida Handwriting" pitchFamily="66" charset="0"/>
              </a:rPr>
              <a:t>Elogio della Marenna</a:t>
            </a:r>
          </a:p>
        </p:txBody>
      </p:sp>
      <p:sp>
        <p:nvSpPr>
          <p:cNvPr id="104453" name="Text Box 5"/>
          <p:cNvSpPr txBox="1">
            <a:spLocks noChangeArrowheads="1"/>
          </p:cNvSpPr>
          <p:nvPr/>
        </p:nvSpPr>
        <p:spPr bwMode="auto">
          <a:xfrm>
            <a:off x="5327650" y="188913"/>
            <a:ext cx="3816350" cy="1403350"/>
          </a:xfrm>
          <a:prstGeom prst="rect">
            <a:avLst/>
          </a:prstGeom>
          <a:solidFill>
            <a:srgbClr val="FFFF00"/>
          </a:solidFill>
          <a:ln w="9525">
            <a:noFill/>
            <a:miter lim="800000"/>
            <a:headEnd/>
            <a:tailEnd/>
          </a:ln>
          <a:effectLst/>
        </p:spPr>
        <p:txBody>
          <a:bodyPr>
            <a:spAutoFit/>
          </a:bodyPr>
          <a:lstStyle/>
          <a:p>
            <a:r>
              <a:rPr lang="en-GB" sz="1000" b="1">
                <a:solidFill>
                  <a:srgbClr val="0033CC"/>
                </a:solidFill>
                <a:hlinkClick r:id="rId5"/>
              </a:rPr>
              <a:t>Keski-Rahkonen A</a:t>
            </a:r>
            <a:r>
              <a:rPr lang="en-GB" sz="1000">
                <a:solidFill>
                  <a:srgbClr val="000000"/>
                </a:solidFill>
              </a:rPr>
              <a:t>, </a:t>
            </a:r>
            <a:r>
              <a:rPr lang="en-GB" sz="1000" b="1">
                <a:solidFill>
                  <a:srgbClr val="0033CC"/>
                </a:solidFill>
                <a:hlinkClick r:id="rId6"/>
              </a:rPr>
              <a:t>Kaprio J</a:t>
            </a:r>
            <a:r>
              <a:rPr lang="en-GB" sz="1000">
                <a:solidFill>
                  <a:srgbClr val="000000"/>
                </a:solidFill>
              </a:rPr>
              <a:t>, </a:t>
            </a:r>
            <a:r>
              <a:rPr lang="en-GB" sz="1000" b="1">
                <a:solidFill>
                  <a:srgbClr val="0033CC"/>
                </a:solidFill>
                <a:hlinkClick r:id="rId7"/>
              </a:rPr>
              <a:t>Rissanen A</a:t>
            </a:r>
            <a:r>
              <a:rPr lang="en-GB" sz="1000">
                <a:solidFill>
                  <a:srgbClr val="000000"/>
                </a:solidFill>
              </a:rPr>
              <a:t>, </a:t>
            </a:r>
            <a:r>
              <a:rPr lang="en-GB" sz="1000" b="1">
                <a:solidFill>
                  <a:srgbClr val="0033CC"/>
                </a:solidFill>
                <a:hlinkClick r:id="rId8"/>
              </a:rPr>
              <a:t>Virkkunen M</a:t>
            </a:r>
            <a:r>
              <a:rPr lang="en-GB" sz="1000">
                <a:solidFill>
                  <a:srgbClr val="000000"/>
                </a:solidFill>
              </a:rPr>
              <a:t>, </a:t>
            </a:r>
            <a:r>
              <a:rPr lang="en-GB" sz="1000" b="1">
                <a:solidFill>
                  <a:srgbClr val="0033CC"/>
                </a:solidFill>
                <a:hlinkClick r:id="rId9"/>
              </a:rPr>
              <a:t>Rose RJ</a:t>
            </a:r>
            <a:r>
              <a:rPr lang="en-GB" sz="1000">
                <a:solidFill>
                  <a:srgbClr val="000000"/>
                </a:solidFill>
              </a:rPr>
              <a:t>.</a:t>
            </a:r>
          </a:p>
          <a:p>
            <a:r>
              <a:rPr lang="en-GB" b="1">
                <a:solidFill>
                  <a:srgbClr val="000000"/>
                </a:solidFill>
              </a:rPr>
              <a:t>Breakfast skipping and health-compromising behaviors in adolescents and adults.</a:t>
            </a:r>
          </a:p>
          <a:p>
            <a:r>
              <a:rPr lang="sv-SE" sz="1200"/>
              <a:t>Eur J Clin Nutr.</a:t>
            </a:r>
            <a:r>
              <a:rPr lang="sv-SE" sz="1200">
                <a:solidFill>
                  <a:srgbClr val="000000"/>
                </a:solidFill>
              </a:rPr>
              <a:t> 2003 Jul;57(7):842-53</a:t>
            </a:r>
            <a:endParaRPr lang="it-IT" sz="1200">
              <a:solidFill>
                <a:srgbClr val="000000"/>
              </a:solidFill>
            </a:endParaRPr>
          </a:p>
        </p:txBody>
      </p:sp>
      <p:sp>
        <p:nvSpPr>
          <p:cNvPr id="104454" name="Text Box 6"/>
          <p:cNvSpPr txBox="1">
            <a:spLocks noChangeArrowheads="1"/>
          </p:cNvSpPr>
          <p:nvPr/>
        </p:nvSpPr>
        <p:spPr bwMode="auto">
          <a:xfrm>
            <a:off x="251520" y="4797152"/>
            <a:ext cx="4859338" cy="1922463"/>
          </a:xfrm>
          <a:prstGeom prst="rect">
            <a:avLst/>
          </a:prstGeom>
          <a:solidFill>
            <a:srgbClr val="FFFF00"/>
          </a:solidFill>
          <a:ln w="9525">
            <a:noFill/>
            <a:miter lim="800000"/>
            <a:headEnd/>
            <a:tailEnd/>
          </a:ln>
          <a:effectLst/>
        </p:spPr>
        <p:txBody>
          <a:bodyPr>
            <a:spAutoFit/>
          </a:bodyPr>
          <a:lstStyle/>
          <a:p>
            <a:r>
              <a:rPr lang="en-GB" sz="1200" b="1" dirty="0" err="1">
                <a:hlinkClick r:id="rId10"/>
              </a:rPr>
              <a:t>Vanelli</a:t>
            </a:r>
            <a:r>
              <a:rPr lang="en-GB" sz="1200" b="1" dirty="0">
                <a:hlinkClick r:id="rId10"/>
              </a:rPr>
              <a:t> M</a:t>
            </a:r>
            <a:r>
              <a:rPr lang="en-GB" sz="1200" dirty="0"/>
              <a:t>, </a:t>
            </a:r>
            <a:r>
              <a:rPr lang="en-GB" sz="1200" b="1" dirty="0" err="1">
                <a:hlinkClick r:id="rId11"/>
              </a:rPr>
              <a:t>Iovane</a:t>
            </a:r>
            <a:r>
              <a:rPr lang="en-GB" sz="1200" b="1" dirty="0">
                <a:hlinkClick r:id="rId11"/>
              </a:rPr>
              <a:t> B</a:t>
            </a:r>
            <a:r>
              <a:rPr lang="en-GB" sz="1200" dirty="0"/>
              <a:t>, </a:t>
            </a:r>
            <a:r>
              <a:rPr lang="en-GB" sz="1200" b="1" dirty="0" err="1">
                <a:hlinkClick r:id="rId12"/>
              </a:rPr>
              <a:t>Bernardini</a:t>
            </a:r>
            <a:r>
              <a:rPr lang="en-GB" sz="1200" b="1" dirty="0">
                <a:hlinkClick r:id="rId12"/>
              </a:rPr>
              <a:t> A</a:t>
            </a:r>
            <a:r>
              <a:rPr lang="en-GB" sz="1200" dirty="0"/>
              <a:t>, </a:t>
            </a:r>
            <a:r>
              <a:rPr lang="en-GB" sz="1200" b="1" dirty="0" err="1">
                <a:hlinkClick r:id="rId13"/>
              </a:rPr>
              <a:t>Chiari</a:t>
            </a:r>
            <a:r>
              <a:rPr lang="en-GB" sz="1200" b="1" dirty="0">
                <a:hlinkClick r:id="rId13"/>
              </a:rPr>
              <a:t> G</a:t>
            </a:r>
            <a:r>
              <a:rPr lang="en-GB" sz="1200" dirty="0"/>
              <a:t>, </a:t>
            </a:r>
            <a:r>
              <a:rPr lang="en-GB" sz="1200" b="1" dirty="0">
                <a:hlinkClick r:id="rId14"/>
              </a:rPr>
              <a:t>Errico MK</a:t>
            </a:r>
            <a:r>
              <a:rPr lang="en-GB" sz="1200" dirty="0"/>
              <a:t>, </a:t>
            </a:r>
            <a:r>
              <a:rPr lang="en-GB" sz="1200" b="1" dirty="0" err="1">
                <a:hlinkClick r:id="rId15"/>
              </a:rPr>
              <a:t>Gelmetti</a:t>
            </a:r>
            <a:r>
              <a:rPr lang="en-GB" sz="1200" b="1" dirty="0">
                <a:hlinkClick r:id="rId15"/>
              </a:rPr>
              <a:t> C</a:t>
            </a:r>
            <a:r>
              <a:rPr lang="en-GB" sz="1200" dirty="0"/>
              <a:t>, </a:t>
            </a:r>
            <a:r>
              <a:rPr lang="en-GB" sz="1200" b="1" dirty="0" err="1">
                <a:hlinkClick r:id="rId16"/>
              </a:rPr>
              <a:t>Corchia</a:t>
            </a:r>
            <a:r>
              <a:rPr lang="en-GB" sz="1200" b="1" dirty="0">
                <a:hlinkClick r:id="rId16"/>
              </a:rPr>
              <a:t> M</a:t>
            </a:r>
            <a:r>
              <a:rPr lang="en-GB" sz="1200" dirty="0"/>
              <a:t>, </a:t>
            </a:r>
            <a:r>
              <a:rPr lang="en-GB" sz="1200" b="1" dirty="0" err="1">
                <a:hlinkClick r:id="rId17"/>
              </a:rPr>
              <a:t>Ruggerini</a:t>
            </a:r>
            <a:r>
              <a:rPr lang="en-GB" sz="1200" b="1" dirty="0">
                <a:hlinkClick r:id="rId17"/>
              </a:rPr>
              <a:t> A</a:t>
            </a:r>
            <a:r>
              <a:rPr lang="en-GB" sz="1200" dirty="0"/>
              <a:t>, </a:t>
            </a:r>
            <a:r>
              <a:rPr lang="en-GB" sz="1200" b="1" dirty="0">
                <a:hlinkClick r:id="rId18"/>
              </a:rPr>
              <a:t>Volta E</a:t>
            </a:r>
            <a:r>
              <a:rPr lang="en-GB" sz="1200" dirty="0"/>
              <a:t>, </a:t>
            </a:r>
            <a:r>
              <a:rPr lang="en-GB" sz="1200" b="1" dirty="0">
                <a:hlinkClick r:id="rId19"/>
              </a:rPr>
              <a:t>Rossetti S</a:t>
            </a:r>
            <a:r>
              <a:rPr lang="en-GB" sz="1200" dirty="0"/>
              <a:t>; </a:t>
            </a:r>
            <a:r>
              <a:rPr lang="en-GB" b="1" dirty="0"/>
              <a:t>Breakfast habits of 1,202 northern Italian children admitted to a summer sport school. Breakfast skipping is associated with overweight and obesity.</a:t>
            </a:r>
            <a:endParaRPr lang="it-IT" dirty="0"/>
          </a:p>
          <a:p>
            <a:r>
              <a:rPr lang="en-GB" dirty="0"/>
              <a:t> </a:t>
            </a:r>
            <a:r>
              <a:rPr lang="en-GB" sz="1200" dirty="0" err="1"/>
              <a:t>Acta</a:t>
            </a:r>
            <a:r>
              <a:rPr lang="en-GB" sz="1200" dirty="0"/>
              <a:t> Biomed. 2005 Sep;76(2):79-85.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4454"/>
                                        </p:tgtEl>
                                        <p:attrNameLst>
                                          <p:attrName>style.visibility</p:attrName>
                                        </p:attrNameLst>
                                      </p:cBhvr>
                                      <p:to>
                                        <p:strVal val="visible"/>
                                      </p:to>
                                    </p:set>
                                    <p:animEffect transition="in" filter="checkerboard(across)">
                                      <p:cBhvr>
                                        <p:cTn id="7" dur="500"/>
                                        <p:tgtEl>
                                          <p:spTgt spid="10445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4453"/>
                                        </p:tgtEl>
                                        <p:attrNameLst>
                                          <p:attrName>style.visibility</p:attrName>
                                        </p:attrNameLst>
                                      </p:cBhvr>
                                      <p:to>
                                        <p:strVal val="visible"/>
                                      </p:to>
                                    </p:set>
                                    <p:animEffect transition="in" filter="diamond(in)">
                                      <p:cBhvr>
                                        <p:cTn id="12" dur="2000"/>
                                        <p:tgtEl>
                                          <p:spTgt spid="104453"/>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2" fill="hold" nodeType="clickEffect">
                                  <p:stCondLst>
                                    <p:cond delay="0"/>
                                  </p:stCondLst>
                                  <p:childTnLst>
                                    <p:set>
                                      <p:cBhvr>
                                        <p:cTn id="16" dur="1" fill="hold">
                                          <p:stCondLst>
                                            <p:cond delay="0"/>
                                          </p:stCondLst>
                                        </p:cTn>
                                        <p:tgtEl>
                                          <p:spTgt spid="104451"/>
                                        </p:tgtEl>
                                        <p:attrNameLst>
                                          <p:attrName>style.visibility</p:attrName>
                                        </p:attrNameLst>
                                      </p:cBhvr>
                                      <p:to>
                                        <p:strVal val="visible"/>
                                      </p:to>
                                    </p:set>
                                    <p:anim calcmode="lin" valueType="num">
                                      <p:cBhvr additive="base">
                                        <p:cTn id="17" dur="500" fill="hold"/>
                                        <p:tgtEl>
                                          <p:spTgt spid="104451"/>
                                        </p:tgtEl>
                                        <p:attrNameLst>
                                          <p:attrName>ppt_x</p:attrName>
                                        </p:attrNameLst>
                                      </p:cBhvr>
                                      <p:tavLst>
                                        <p:tav tm="0">
                                          <p:val>
                                            <p:strVal val="1+#ppt_w/2"/>
                                          </p:val>
                                        </p:tav>
                                        <p:tav tm="100000">
                                          <p:val>
                                            <p:strVal val="#ppt_x"/>
                                          </p:val>
                                        </p:tav>
                                      </p:tavLst>
                                    </p:anim>
                                    <p:anim calcmode="lin" valueType="num">
                                      <p:cBhvr additive="base">
                                        <p:cTn id="18" dur="500" fill="hold"/>
                                        <p:tgtEl>
                                          <p:spTgt spid="1044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4638"/>
            <a:ext cx="8435280" cy="1143000"/>
          </a:xfrm>
          <a:solidFill>
            <a:srgbClr val="FFFF00"/>
          </a:solidFill>
        </p:spPr>
        <p:txBody>
          <a:bodyPr>
            <a:normAutofit fontScale="90000"/>
          </a:bodyPr>
          <a:lstStyle/>
          <a:p>
            <a:r>
              <a:rPr lang="it-IT" b="1" dirty="0" smtClean="0"/>
              <a:t/>
            </a:r>
            <a:br>
              <a:rPr lang="it-IT" b="1" dirty="0" smtClean="0"/>
            </a:br>
            <a:r>
              <a:rPr lang="it-IT" b="1" dirty="0" smtClean="0"/>
              <a:t>Prima colazione = concentrazione a scuola</a:t>
            </a:r>
            <a:br>
              <a:rPr lang="it-IT" b="1" dirty="0" smtClean="0"/>
            </a:br>
            <a:endParaRPr lang="it-IT" dirty="0"/>
          </a:p>
        </p:txBody>
      </p:sp>
      <p:sp>
        <p:nvSpPr>
          <p:cNvPr id="3" name="Segnaposto contenuto 2"/>
          <p:cNvSpPr>
            <a:spLocks noGrp="1"/>
          </p:cNvSpPr>
          <p:nvPr>
            <p:ph idx="1"/>
          </p:nvPr>
        </p:nvSpPr>
        <p:spPr>
          <a:solidFill>
            <a:srgbClr val="FFC000"/>
          </a:solidFill>
        </p:spPr>
        <p:txBody>
          <a:bodyPr>
            <a:normAutofit lnSpcReduction="10000"/>
          </a:bodyPr>
          <a:lstStyle/>
          <a:p>
            <a:r>
              <a:rPr lang="it-IT" dirty="0" smtClean="0"/>
              <a:t>La </a:t>
            </a:r>
            <a:r>
              <a:rPr lang="it-IT" b="1" dirty="0" smtClean="0"/>
              <a:t>colazione </a:t>
            </a:r>
            <a:r>
              <a:rPr lang="it-IT" dirty="0" smtClean="0"/>
              <a:t> deve coprire circa </a:t>
            </a:r>
            <a:r>
              <a:rPr lang="it-IT" b="1" dirty="0" smtClean="0"/>
              <a:t>il 20% del fabbisogno giornaliero di calorie </a:t>
            </a:r>
            <a:r>
              <a:rPr lang="it-IT" dirty="0" smtClean="0"/>
              <a:t>.</a:t>
            </a:r>
          </a:p>
          <a:p>
            <a:r>
              <a:rPr lang="it-IT" dirty="0" smtClean="0"/>
              <a:t>Durante lo sforzo mentale, a scuola, il cervello consuma GLUCOSIO</a:t>
            </a:r>
          </a:p>
          <a:p>
            <a:r>
              <a:rPr lang="it-IT" dirty="0" smtClean="0"/>
              <a:t>Gli </a:t>
            </a:r>
            <a:r>
              <a:rPr lang="it-IT" b="1" dirty="0" smtClean="0"/>
              <a:t>zuccheri</a:t>
            </a:r>
            <a:r>
              <a:rPr lang="it-IT" dirty="0" smtClean="0"/>
              <a:t>  assunti al mattino vengono </a:t>
            </a:r>
            <a:r>
              <a:rPr lang="it-IT" b="1" dirty="0" smtClean="0"/>
              <a:t>bruciati in fretta </a:t>
            </a:r>
            <a:r>
              <a:rPr lang="it-IT" dirty="0" smtClean="0"/>
              <a:t>e se il bambino non ne ha una riserva, rischia di rendere poco a scuola e di perdere preventivamente la concentrazione.</a:t>
            </a:r>
          </a:p>
          <a:p>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INIZIAMO CON UNA SANA COLAZIONE </a:t>
            </a:r>
            <a:endParaRPr lang="it-IT" dirty="0"/>
          </a:p>
        </p:txBody>
      </p:sp>
      <p:sp>
        <p:nvSpPr>
          <p:cNvPr id="3" name="Segnaposto contenuto 2"/>
          <p:cNvSpPr>
            <a:spLocks noGrp="1"/>
          </p:cNvSpPr>
          <p:nvPr>
            <p:ph idx="1"/>
          </p:nvPr>
        </p:nvSpPr>
        <p:spPr>
          <a:solidFill>
            <a:srgbClr val="FFC000"/>
          </a:solidFill>
        </p:spPr>
        <p:txBody>
          <a:bodyPr/>
          <a:lstStyle/>
          <a:p>
            <a:pPr>
              <a:buNone/>
            </a:pPr>
            <a:r>
              <a:rPr lang="it-IT" dirty="0" smtClean="0"/>
              <a:t>Preparare la tavola la sera prima e mettere la sveglia 15 minuti prima</a:t>
            </a:r>
          </a:p>
          <a:p>
            <a:pPr marL="514350" indent="-514350">
              <a:buAutoNum type="arabicPeriod"/>
            </a:pPr>
            <a:r>
              <a:rPr lang="it-IT" dirty="0" err="1" smtClean="0"/>
              <a:t>Yogurth</a:t>
            </a:r>
            <a:r>
              <a:rPr lang="it-IT" dirty="0" smtClean="0"/>
              <a:t> o Latte(scremato!) o Orzo o Latte di mandorla o Frullato di frutta</a:t>
            </a:r>
          </a:p>
          <a:p>
            <a:pPr marL="514350" indent="-514350">
              <a:buAutoNum type="arabicPeriod"/>
            </a:pPr>
            <a:r>
              <a:rPr lang="it-IT" dirty="0" smtClean="0"/>
              <a:t>Pane, toast, pane integrale, fiocchi di riso o mais (senza cioccolato), </a:t>
            </a:r>
            <a:r>
              <a:rPr lang="it-IT" dirty="0" err="1" smtClean="0"/>
              <a:t>crepes</a:t>
            </a:r>
            <a:r>
              <a:rPr lang="it-IT" dirty="0" smtClean="0"/>
              <a:t>, bruschette</a:t>
            </a:r>
          </a:p>
          <a:p>
            <a:pPr marL="514350" indent="-514350">
              <a:buAutoNum type="arabicPeriod"/>
            </a:pPr>
            <a:r>
              <a:rPr lang="it-IT" dirty="0" smtClean="0"/>
              <a:t>Marmellata, miele, frutta</a:t>
            </a:r>
          </a:p>
          <a:p>
            <a:pPr marL="514350" indent="-514350">
              <a:buAutoNum type="arabicPeriod"/>
            </a:pPr>
            <a:r>
              <a:rPr lang="it-IT" dirty="0" smtClean="0"/>
              <a:t>Ciò che è avanzato la sera prima</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sz="3600" dirty="0" smtClean="0"/>
              <a:t/>
            </a:r>
            <a:br>
              <a:rPr lang="it-IT" sz="3600" dirty="0" smtClean="0"/>
            </a:br>
            <a:r>
              <a:rPr lang="it-IT" sz="3600" dirty="0" smtClean="0"/>
              <a:t>D: VITAMINA : Carenza di vitamina D: adolescenti più a rischio dei bambini?</a:t>
            </a:r>
            <a:r>
              <a:rPr lang="it-IT" dirty="0" smtClean="0"/>
              <a:t/>
            </a:r>
            <a:br>
              <a:rPr lang="it-IT" dirty="0" smtClean="0"/>
            </a:br>
            <a:endParaRPr lang="it-IT" dirty="0"/>
          </a:p>
        </p:txBody>
      </p:sp>
      <p:sp>
        <p:nvSpPr>
          <p:cNvPr id="3" name="Segnaposto contenuto 2"/>
          <p:cNvSpPr>
            <a:spLocks noGrp="1"/>
          </p:cNvSpPr>
          <p:nvPr>
            <p:ph idx="1"/>
          </p:nvPr>
        </p:nvSpPr>
        <p:spPr>
          <a:solidFill>
            <a:srgbClr val="92D050"/>
          </a:solidFill>
        </p:spPr>
        <p:txBody>
          <a:bodyPr>
            <a:normAutofit fontScale="92500" lnSpcReduction="10000"/>
          </a:bodyPr>
          <a:lstStyle/>
          <a:p>
            <a:r>
              <a:rPr lang="it-IT" dirty="0" smtClean="0"/>
              <a:t>L’adolescente ha una struttura scheletrica in rapido accrescimento ed è un soggetto ad alto rischio di carenza di vitamina D.</a:t>
            </a:r>
          </a:p>
          <a:p>
            <a:r>
              <a:rPr lang="it-IT" dirty="0" smtClean="0"/>
              <a:t>Sono stati descritti casi di rachitismo in adolescenti  con dolori diffusi, ridotta performance fisica, difficoltà a salire le scale.</a:t>
            </a:r>
          </a:p>
          <a:p>
            <a:r>
              <a:rPr lang="it-IT" dirty="0" smtClean="0"/>
              <a:t> Durante questa fase della vita è molto importante ottimizzare l’acquisizione della massa ossea, per evitare poi rischi maggiori nell’età adulta.</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Ma L’Attività Fisica la ‘Consolida’</a:t>
            </a:r>
            <a:endParaRPr lang="it-IT" dirty="0"/>
          </a:p>
        </p:txBody>
      </p:sp>
      <p:pic>
        <p:nvPicPr>
          <p:cNvPr id="100354" name="Picture 2" descr="Risultati immagini per Attività Fisica e Vitamina D"/>
          <p:cNvPicPr>
            <a:picLocks noChangeAspect="1" noChangeArrowheads="1"/>
          </p:cNvPicPr>
          <p:nvPr/>
        </p:nvPicPr>
        <p:blipFill>
          <a:blip r:embed="rId2" cstate="print"/>
          <a:srcRect/>
          <a:stretch>
            <a:fillRect/>
          </a:stretch>
        </p:blipFill>
        <p:spPr bwMode="auto">
          <a:xfrm>
            <a:off x="611560" y="1556792"/>
            <a:ext cx="7829550" cy="4981575"/>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solidFill>
            <a:srgbClr val="FF0000"/>
          </a:solidFill>
        </p:spPr>
        <p:txBody>
          <a:bodyPr/>
          <a:lstStyle/>
          <a:p>
            <a:r>
              <a:rPr lang="it-IT" dirty="0" smtClean="0"/>
              <a:t>MELE ANNURCHE ???</a:t>
            </a:r>
            <a:endParaRPr lang="it-IT" dirty="0"/>
          </a:p>
        </p:txBody>
      </p:sp>
      <p:sp>
        <p:nvSpPr>
          <p:cNvPr id="3" name="Sottotitolo 2"/>
          <p:cNvSpPr>
            <a:spLocks noGrp="1"/>
          </p:cNvSpPr>
          <p:nvPr>
            <p:ph type="subTitle" idx="1"/>
          </p:nvPr>
        </p:nvSpPr>
        <p:spPr/>
        <p:txBody>
          <a:bodyPr/>
          <a:lstStyle/>
          <a:p>
            <a:r>
              <a:rPr lang="it-IT" i="1" dirty="0" smtClean="0">
                <a:solidFill>
                  <a:schemeClr val="tx1"/>
                </a:solidFill>
              </a:rPr>
              <a:t>LE CONOSCETE ??</a:t>
            </a:r>
            <a:endParaRPr lang="it-IT" i="1"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Risultati immagini per attività fisica nell'adolescenza"/>
          <p:cNvPicPr>
            <a:picLocks noChangeAspect="1" noChangeArrowheads="1"/>
          </p:cNvPicPr>
          <p:nvPr/>
        </p:nvPicPr>
        <p:blipFill>
          <a:blip r:embed="rId2" cstate="print"/>
          <a:srcRect/>
          <a:stretch>
            <a:fillRect/>
          </a:stretch>
        </p:blipFill>
        <p:spPr bwMode="auto">
          <a:xfrm>
            <a:off x="683568" y="-117143"/>
            <a:ext cx="7128792" cy="6975142"/>
          </a:xfrm>
          <a:prstGeom prst="rect">
            <a:avLst/>
          </a:prstGeom>
          <a:noFill/>
        </p:spPr>
      </p:pic>
      <p:sp>
        <p:nvSpPr>
          <p:cNvPr id="5" name="CasellaDiTesto 4"/>
          <p:cNvSpPr txBox="1"/>
          <p:nvPr/>
        </p:nvSpPr>
        <p:spPr>
          <a:xfrm>
            <a:off x="251520" y="980728"/>
            <a:ext cx="2088232" cy="461665"/>
          </a:xfrm>
          <a:prstGeom prst="rect">
            <a:avLst/>
          </a:prstGeom>
          <a:solidFill>
            <a:srgbClr val="92D050"/>
          </a:solidFill>
        </p:spPr>
        <p:txBody>
          <a:bodyPr wrap="square" rtlCol="0">
            <a:spAutoFit/>
          </a:bodyPr>
          <a:lstStyle/>
          <a:p>
            <a:pPr algn="ctr"/>
            <a:r>
              <a:rPr lang="it-IT" sz="2400" dirty="0" smtClean="0"/>
              <a:t>F = FISICA !</a:t>
            </a:r>
            <a:endParaRPr lang="it-IT" sz="24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rtlCol="0">
            <a:normAutofit fontScale="90000"/>
          </a:bodyPr>
          <a:lstStyle/>
          <a:p>
            <a:pPr eaLnBrk="1" fontAlgn="auto" hangingPunct="1">
              <a:spcAft>
                <a:spcPts val="0"/>
              </a:spcAft>
              <a:defRPr/>
            </a:pPr>
            <a:r>
              <a:rPr lang="it-IT" dirty="0" smtClean="0"/>
              <a:t>E = Erbe Aromatiche : che ci danno ?</a:t>
            </a:r>
            <a:endParaRPr lang="it-IT" dirty="0"/>
          </a:p>
        </p:txBody>
      </p:sp>
      <p:pic>
        <p:nvPicPr>
          <p:cNvPr id="31747" name="Picture 4" descr="http://it.geniuscook.com/wp-content/uploads/2009/09/for-sal-pom.jpg"/>
          <p:cNvPicPr>
            <a:picLocks noChangeAspect="1" noChangeArrowheads="1"/>
          </p:cNvPicPr>
          <p:nvPr/>
        </p:nvPicPr>
        <p:blipFill>
          <a:blip r:embed="rId2" cstate="print"/>
          <a:srcRect/>
          <a:stretch>
            <a:fillRect/>
          </a:stretch>
        </p:blipFill>
        <p:spPr bwMode="auto">
          <a:xfrm>
            <a:off x="285750" y="2214563"/>
            <a:ext cx="4286250" cy="3400425"/>
          </a:xfrm>
          <a:prstGeom prst="rect">
            <a:avLst/>
          </a:prstGeom>
          <a:noFill/>
          <a:ln w="9525">
            <a:noFill/>
            <a:miter lim="800000"/>
            <a:headEnd/>
            <a:tailEnd/>
          </a:ln>
        </p:spPr>
      </p:pic>
      <p:pic>
        <p:nvPicPr>
          <p:cNvPr id="5" name="Picture 4" descr="http://t0.gstatic.com/images?q=tbn:VoJY6nCuCcd2AM:http://www.alberghiera.it/img/news_immagini/4220093792705_timo.jpg">
            <a:hlinkClick r:id="rId3"/>
          </p:cNvPr>
          <p:cNvPicPr>
            <a:picLocks noChangeAspect="1" noChangeArrowheads="1"/>
          </p:cNvPicPr>
          <p:nvPr/>
        </p:nvPicPr>
        <p:blipFill>
          <a:blip r:embed="rId4" cstate="print"/>
          <a:srcRect/>
          <a:stretch>
            <a:fillRect/>
          </a:stretch>
        </p:blipFill>
        <p:spPr bwMode="auto">
          <a:xfrm>
            <a:off x="5143500" y="4071938"/>
            <a:ext cx="1657350" cy="1246187"/>
          </a:xfrm>
          <a:prstGeom prst="rect">
            <a:avLst/>
          </a:prstGeom>
          <a:noFill/>
          <a:ln w="9525">
            <a:noFill/>
            <a:miter lim="800000"/>
            <a:headEnd/>
            <a:tailEnd/>
          </a:ln>
        </p:spPr>
      </p:pic>
      <p:sp>
        <p:nvSpPr>
          <p:cNvPr id="6" name="CasellaDiTesto 5"/>
          <p:cNvSpPr txBox="1">
            <a:spLocks noChangeArrowheads="1"/>
          </p:cNvSpPr>
          <p:nvPr/>
        </p:nvSpPr>
        <p:spPr bwMode="auto">
          <a:xfrm>
            <a:off x="5072063" y="2286000"/>
            <a:ext cx="2857500" cy="646113"/>
          </a:xfrm>
          <a:prstGeom prst="rect">
            <a:avLst/>
          </a:prstGeom>
          <a:solidFill>
            <a:srgbClr val="FF0000"/>
          </a:solidFill>
          <a:ln w="9525">
            <a:noFill/>
            <a:miter lim="800000"/>
            <a:headEnd/>
            <a:tailEnd/>
          </a:ln>
        </p:spPr>
        <p:txBody>
          <a:bodyPr>
            <a:spAutoFit/>
          </a:bodyPr>
          <a:lstStyle/>
          <a:p>
            <a:pPr algn="ctr"/>
            <a:r>
              <a:rPr lang="it-IT">
                <a:latin typeface="Calibri" pitchFamily="34" charset="0"/>
              </a:rPr>
              <a:t>Che ci  danno Basilico ed Origano ?</a:t>
            </a:r>
          </a:p>
        </p:txBody>
      </p:sp>
      <p:pic>
        <p:nvPicPr>
          <p:cNvPr id="7" name="Picture 2" descr="http://t0.gstatic.com/images?q=tbn:PJGI2joUWOXXuM:http://blog.leiweb.it/marinaterragni/files/2008/11/basilico.jpg">
            <a:hlinkClick r:id="rId5"/>
          </p:cNvPr>
          <p:cNvPicPr>
            <a:picLocks noChangeAspect="1" noChangeArrowheads="1"/>
          </p:cNvPicPr>
          <p:nvPr/>
        </p:nvPicPr>
        <p:blipFill>
          <a:blip r:embed="rId6" cstate="print"/>
          <a:srcRect/>
          <a:stretch>
            <a:fillRect/>
          </a:stretch>
        </p:blipFill>
        <p:spPr bwMode="auto">
          <a:xfrm>
            <a:off x="6858000" y="4000500"/>
            <a:ext cx="1714500" cy="12890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3"/>
          <p:cNvSpPr>
            <a:spLocks noGrp="1"/>
          </p:cNvSpPr>
          <p:nvPr>
            <p:ph type="title"/>
          </p:nvPr>
        </p:nvSpPr>
        <p:spPr>
          <a:xfrm>
            <a:off x="428625" y="142875"/>
            <a:ext cx="8229600" cy="1785938"/>
          </a:xfrm>
          <a:solidFill>
            <a:srgbClr val="FFFF00"/>
          </a:solidFill>
        </p:spPr>
        <p:txBody>
          <a:bodyPr rtlCol="0">
            <a:normAutofit fontScale="90000"/>
          </a:bodyPr>
          <a:lstStyle/>
          <a:p>
            <a:pPr eaLnBrk="1" fontAlgn="auto" hangingPunct="1">
              <a:spcAft>
                <a:spcPts val="0"/>
              </a:spcAft>
              <a:defRPr/>
            </a:pPr>
            <a:r>
              <a:rPr lang="it-IT" sz="2000" dirty="0" smtClean="0"/>
              <a:t/>
            </a:r>
            <a:br>
              <a:rPr lang="it-IT" sz="2000" dirty="0" smtClean="0"/>
            </a:br>
            <a:r>
              <a:rPr lang="it-IT" sz="2700" dirty="0" smtClean="0"/>
              <a:t>Il TRPV1 è un recettore canale che appartiene alla </a:t>
            </a:r>
            <a:br>
              <a:rPr lang="it-IT" sz="2700" dirty="0" smtClean="0"/>
            </a:br>
            <a:r>
              <a:rPr lang="it-IT" sz="2700" b="1" dirty="0" smtClean="0"/>
              <a:t>superfamiglia dei </a:t>
            </a:r>
            <a:br>
              <a:rPr lang="it-IT" sz="2700" b="1" dirty="0" smtClean="0"/>
            </a:br>
            <a:r>
              <a:rPr lang="it-IT" sz="2700" b="1" dirty="0" err="1" smtClean="0"/>
              <a:t>Transient</a:t>
            </a:r>
            <a:r>
              <a:rPr lang="it-IT" sz="2700" b="1" dirty="0" smtClean="0"/>
              <a:t> </a:t>
            </a:r>
            <a:r>
              <a:rPr lang="it-IT" sz="2700" b="1" dirty="0" err="1" smtClean="0"/>
              <a:t>Receptor</a:t>
            </a:r>
            <a:r>
              <a:rPr lang="it-IT" sz="2700" b="1" dirty="0" smtClean="0"/>
              <a:t>  </a:t>
            </a:r>
            <a:r>
              <a:rPr lang="it-IT" sz="2700" b="1" dirty="0" err="1" smtClean="0"/>
              <a:t>Potential</a:t>
            </a:r>
            <a:r>
              <a:rPr lang="it-IT" sz="2700" b="1" dirty="0" smtClean="0"/>
              <a:t> </a:t>
            </a:r>
            <a:r>
              <a:rPr lang="it-IT" sz="2700" b="1" dirty="0" err="1" smtClean="0"/>
              <a:t>ion</a:t>
            </a:r>
            <a:r>
              <a:rPr lang="it-IT" sz="2700" b="1" dirty="0" smtClean="0"/>
              <a:t> </a:t>
            </a:r>
            <a:r>
              <a:rPr lang="it-IT" sz="2700" b="1" dirty="0" err="1" smtClean="0"/>
              <a:t>channel</a:t>
            </a:r>
            <a:r>
              <a:rPr lang="it-IT" sz="2700" b="1" dirty="0" smtClean="0"/>
              <a:t> </a:t>
            </a:r>
            <a:r>
              <a:rPr lang="it-IT" sz="2700" dirty="0" smtClean="0"/>
              <a:t> </a:t>
            </a:r>
            <a:br>
              <a:rPr lang="it-IT" sz="2700" dirty="0" smtClean="0"/>
            </a:br>
            <a:r>
              <a:rPr lang="it-IT" sz="2700" dirty="0" smtClean="0"/>
              <a:t>sono attivati da :</a:t>
            </a:r>
            <a:br>
              <a:rPr lang="it-IT" sz="2700" dirty="0" smtClean="0"/>
            </a:br>
            <a:endParaRPr lang="it-IT" sz="2700" dirty="0" smtClean="0"/>
          </a:p>
        </p:txBody>
      </p:sp>
      <p:pic>
        <p:nvPicPr>
          <p:cNvPr id="18435" name="Picture 2" descr="http://www.nature.com/emboj/journal/v24/n24/images/7600893f7.jpg"/>
          <p:cNvPicPr>
            <a:picLocks noChangeAspect="1" noChangeArrowheads="1"/>
          </p:cNvPicPr>
          <p:nvPr/>
        </p:nvPicPr>
        <p:blipFill>
          <a:blip r:embed="rId2" cstate="print"/>
          <a:srcRect/>
          <a:stretch>
            <a:fillRect/>
          </a:stretch>
        </p:blipFill>
        <p:spPr bwMode="auto">
          <a:xfrm>
            <a:off x="3059113" y="1928813"/>
            <a:ext cx="5248275" cy="4929187"/>
          </a:xfrm>
          <a:prstGeom prst="rect">
            <a:avLst/>
          </a:prstGeom>
          <a:noFill/>
          <a:ln w="9525">
            <a:noFill/>
            <a:miter lim="800000"/>
            <a:headEnd/>
            <a:tailEnd/>
          </a:ln>
        </p:spPr>
      </p:pic>
      <p:pic>
        <p:nvPicPr>
          <p:cNvPr id="18436" name="Picture 4" descr="http://scienze-como.uninsubria.it/bressanini/divulgazione/images/pepero1"/>
          <p:cNvPicPr>
            <a:picLocks noChangeAspect="1" noChangeArrowheads="1"/>
          </p:cNvPicPr>
          <p:nvPr/>
        </p:nvPicPr>
        <p:blipFill>
          <a:blip r:embed="rId3" cstate="print"/>
          <a:srcRect/>
          <a:stretch>
            <a:fillRect/>
          </a:stretch>
        </p:blipFill>
        <p:spPr bwMode="auto">
          <a:xfrm>
            <a:off x="642938" y="2214563"/>
            <a:ext cx="1876425" cy="1543050"/>
          </a:xfrm>
          <a:prstGeom prst="rect">
            <a:avLst/>
          </a:prstGeom>
          <a:noFill/>
          <a:ln w="9525">
            <a:noFill/>
            <a:miter lim="800000"/>
            <a:headEnd/>
            <a:tailEnd/>
          </a:ln>
        </p:spPr>
      </p:pic>
      <p:sp>
        <p:nvSpPr>
          <p:cNvPr id="6" name="CasellaDiTesto 5"/>
          <p:cNvSpPr txBox="1">
            <a:spLocks noChangeArrowheads="1"/>
          </p:cNvSpPr>
          <p:nvPr/>
        </p:nvSpPr>
        <p:spPr bwMode="auto">
          <a:xfrm>
            <a:off x="250825" y="3860800"/>
            <a:ext cx="2555875" cy="2308225"/>
          </a:xfrm>
          <a:prstGeom prst="rect">
            <a:avLst/>
          </a:prstGeom>
          <a:noFill/>
          <a:ln w="9525">
            <a:noFill/>
            <a:miter lim="800000"/>
            <a:headEnd/>
            <a:tailEnd/>
          </a:ln>
        </p:spPr>
        <p:txBody>
          <a:bodyPr>
            <a:spAutoFit/>
          </a:bodyPr>
          <a:lstStyle/>
          <a:p>
            <a:r>
              <a:rPr lang="it-IT">
                <a:latin typeface="Calibri" pitchFamily="34" charset="0"/>
              </a:rPr>
              <a:t>• capsaicina, in quanto molecola idrofoba, il suo sito di legame può trovarsi sia nella porzione intracellulare che extracellulare del recettore. </a:t>
            </a:r>
            <a:br>
              <a:rPr lang="it-IT">
                <a:latin typeface="Calibri" pitchFamily="34" charset="0"/>
              </a:rPr>
            </a:br>
            <a:r>
              <a:rPr lang="it-IT">
                <a:latin typeface="Calibri" pitchFamily="34" charset="0"/>
              </a:rPr>
              <a:t>• Calore: 43° C  • pH&lt; 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heckerboard(across)">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p:nvPr>
        </p:nvSpPr>
        <p:spPr>
          <a:solidFill>
            <a:srgbClr val="99FF66"/>
          </a:solidFill>
        </p:spPr>
        <p:txBody>
          <a:bodyPr/>
          <a:lstStyle/>
          <a:p>
            <a:pPr eaLnBrk="1" hangingPunct="1"/>
            <a:r>
              <a:rPr lang="it-IT" sz="2000" smtClean="0"/>
              <a:t>Parasitol Res. 2007 Jul;101(2):443-52. Epub 2007 Mar 7.</a:t>
            </a:r>
            <a:r>
              <a:rPr lang="it-IT" sz="2000" smtClean="0">
                <a:hlinkClick r:id="rId2"/>
              </a:rPr>
              <a:t> </a:t>
            </a:r>
            <a:r>
              <a:rPr lang="it-IT" sz="2000" smtClean="0"/>
              <a:t>Links</a:t>
            </a:r>
            <a:br>
              <a:rPr lang="it-IT" sz="2000" smtClean="0"/>
            </a:br>
            <a:r>
              <a:rPr lang="it-IT" sz="2000" b="1" smtClean="0"/>
              <a:t>Antigiardial activity of Ocimum basilicum essential oil.</a:t>
            </a:r>
            <a:r>
              <a:rPr lang="it-IT" sz="2000" smtClean="0"/>
              <a:t/>
            </a:r>
            <a:br>
              <a:rPr lang="it-IT" sz="2000" smtClean="0"/>
            </a:br>
            <a:r>
              <a:rPr lang="it-IT" sz="1000" b="1" smtClean="0">
                <a:hlinkClick r:id="rId3"/>
              </a:rPr>
              <a:t>de Almeida I</a:t>
            </a:r>
            <a:r>
              <a:rPr lang="it-IT" sz="1000" smtClean="0"/>
              <a:t>, </a:t>
            </a:r>
            <a:r>
              <a:rPr lang="it-IT" sz="1000" b="1" smtClean="0">
                <a:hlinkClick r:id="rId4"/>
              </a:rPr>
              <a:t>Alviano DS</a:t>
            </a:r>
            <a:r>
              <a:rPr lang="it-IT" sz="1000" smtClean="0"/>
              <a:t>, </a:t>
            </a:r>
            <a:r>
              <a:rPr lang="it-IT" sz="1000" b="1" smtClean="0">
                <a:hlinkClick r:id="rId5"/>
              </a:rPr>
              <a:t>Vieira DP</a:t>
            </a:r>
            <a:r>
              <a:rPr lang="it-IT" sz="1000" smtClean="0"/>
              <a:t>, </a:t>
            </a:r>
            <a:r>
              <a:rPr lang="it-IT" sz="1000" b="1" smtClean="0">
                <a:hlinkClick r:id="rId6"/>
              </a:rPr>
              <a:t>Alves PB</a:t>
            </a:r>
            <a:r>
              <a:rPr lang="it-IT" sz="1000" smtClean="0"/>
              <a:t>, </a:t>
            </a:r>
            <a:r>
              <a:rPr lang="it-IT" sz="1000" b="1" smtClean="0">
                <a:hlinkClick r:id="rId7"/>
              </a:rPr>
              <a:t>Blank AF</a:t>
            </a:r>
            <a:r>
              <a:rPr lang="it-IT" sz="1000" smtClean="0"/>
              <a:t>, </a:t>
            </a:r>
            <a:r>
              <a:rPr lang="it-IT" sz="1000" b="1" smtClean="0">
                <a:hlinkClick r:id="rId8"/>
              </a:rPr>
              <a:t>Lopes AH</a:t>
            </a:r>
            <a:r>
              <a:rPr lang="it-IT" sz="1000" smtClean="0"/>
              <a:t>, </a:t>
            </a:r>
            <a:r>
              <a:rPr lang="it-IT" sz="1000" b="1" smtClean="0">
                <a:hlinkClick r:id="rId9"/>
              </a:rPr>
              <a:t>Alviano CS</a:t>
            </a:r>
            <a:r>
              <a:rPr lang="it-IT" sz="1000" smtClean="0"/>
              <a:t>, </a:t>
            </a:r>
            <a:r>
              <a:rPr lang="it-IT" sz="1000" b="1" smtClean="0">
                <a:hlinkClick r:id="rId10"/>
              </a:rPr>
              <a:t>Rosa Mdo S</a:t>
            </a:r>
            <a:r>
              <a:rPr lang="it-IT" sz="1000" smtClean="0"/>
              <a:t>.</a:t>
            </a:r>
            <a:br>
              <a:rPr lang="it-IT" sz="1000" smtClean="0"/>
            </a:br>
            <a:endParaRPr lang="it-IT" sz="1000" smtClean="0"/>
          </a:p>
        </p:txBody>
      </p:sp>
      <p:sp>
        <p:nvSpPr>
          <p:cNvPr id="28675" name="Segnaposto contenuto 2"/>
          <p:cNvSpPr>
            <a:spLocks noGrp="1"/>
          </p:cNvSpPr>
          <p:nvPr>
            <p:ph idx="1"/>
          </p:nvPr>
        </p:nvSpPr>
        <p:spPr>
          <a:xfrm>
            <a:off x="457200" y="1428750"/>
            <a:ext cx="8229600" cy="4697413"/>
          </a:xfrm>
        </p:spPr>
        <p:txBody>
          <a:bodyPr/>
          <a:lstStyle/>
          <a:p>
            <a:pPr eaLnBrk="1" hangingPunct="1"/>
            <a:endParaRPr lang="en-GB" sz="2000" dirty="0" smtClean="0"/>
          </a:p>
          <a:p>
            <a:pPr eaLnBrk="1" hangingPunct="1"/>
            <a:endParaRPr lang="en-GB" sz="2000" dirty="0" smtClean="0"/>
          </a:p>
          <a:p>
            <a:pPr eaLnBrk="1" hangingPunct="1"/>
            <a:endParaRPr lang="en-GB" sz="2000" dirty="0" smtClean="0"/>
          </a:p>
          <a:p>
            <a:pPr eaLnBrk="1" hangingPunct="1"/>
            <a:endParaRPr lang="en-GB" sz="2000" dirty="0" smtClean="0"/>
          </a:p>
          <a:p>
            <a:pPr eaLnBrk="1" hangingPunct="1"/>
            <a:r>
              <a:rPr lang="en-GB" sz="1400" dirty="0" err="1" smtClean="0"/>
              <a:t>Nahrung</a:t>
            </a:r>
            <a:r>
              <a:rPr lang="en-GB" sz="1400" dirty="0" smtClean="0"/>
              <a:t>. 2003 Apr;47(2):117-21. Links</a:t>
            </a:r>
            <a:endParaRPr lang="it-IT" sz="1400" dirty="0" smtClean="0"/>
          </a:p>
          <a:p>
            <a:pPr eaLnBrk="1" hangingPunct="1"/>
            <a:r>
              <a:rPr lang="en-GB" sz="2000" b="1" dirty="0" smtClean="0"/>
              <a:t>Antifungal activity of peppermint and sweet basil essential oils and their major aroma constituents on some plant pathogenic fungi from the </a:t>
            </a:r>
            <a:r>
              <a:rPr lang="en-GB" sz="2000" b="1" dirty="0" err="1" smtClean="0"/>
              <a:t>vapor</a:t>
            </a:r>
            <a:r>
              <a:rPr lang="en-GB" sz="2000" b="1" dirty="0" smtClean="0"/>
              <a:t> phase.  </a:t>
            </a:r>
            <a:r>
              <a:rPr lang="en-GB" sz="1000" b="1" dirty="0" err="1" smtClean="0">
                <a:hlinkClick r:id="rId11"/>
              </a:rPr>
              <a:t>Edris</a:t>
            </a:r>
            <a:r>
              <a:rPr lang="en-GB" sz="1000" b="1" dirty="0" smtClean="0">
                <a:hlinkClick r:id="rId11"/>
              </a:rPr>
              <a:t> AE</a:t>
            </a:r>
            <a:r>
              <a:rPr lang="en-GB" sz="1000" dirty="0" smtClean="0"/>
              <a:t>, </a:t>
            </a:r>
            <a:r>
              <a:rPr lang="en-GB" sz="1000" b="1" dirty="0" err="1" smtClean="0">
                <a:hlinkClick r:id="rId12"/>
              </a:rPr>
              <a:t>Farrag</a:t>
            </a:r>
            <a:r>
              <a:rPr lang="en-GB" sz="1000" b="1" dirty="0" smtClean="0">
                <a:hlinkClick r:id="rId12"/>
              </a:rPr>
              <a:t> ES</a:t>
            </a:r>
            <a:r>
              <a:rPr lang="en-GB" sz="1000" dirty="0" smtClean="0"/>
              <a:t>.</a:t>
            </a:r>
            <a:endParaRPr lang="it-IT" sz="1000" dirty="0" smtClean="0"/>
          </a:p>
          <a:p>
            <a:pPr eaLnBrk="1" hangingPunct="1"/>
            <a:r>
              <a:rPr lang="it-IT" sz="1600" dirty="0" err="1" smtClean="0"/>
              <a:t>Microbiol</a:t>
            </a:r>
            <a:r>
              <a:rPr lang="it-IT" sz="1600" dirty="0" smtClean="0"/>
              <a:t> </a:t>
            </a:r>
            <a:r>
              <a:rPr lang="it-IT" sz="1600" dirty="0" err="1" smtClean="0"/>
              <a:t>Res</a:t>
            </a:r>
            <a:r>
              <a:rPr lang="it-IT" sz="1600" dirty="0" smtClean="0"/>
              <a:t>. 1999 </a:t>
            </a:r>
            <a:r>
              <a:rPr lang="it-IT" sz="1600" dirty="0" err="1" smtClean="0"/>
              <a:t>Dec</a:t>
            </a:r>
            <a:r>
              <a:rPr lang="it-IT" sz="1600" dirty="0" smtClean="0"/>
              <a:t>;154(3):267-73. </a:t>
            </a:r>
            <a:r>
              <a:rPr lang="it-IT" sz="1600" dirty="0" err="1" smtClean="0"/>
              <a:t>Links</a:t>
            </a:r>
            <a:endParaRPr lang="it-IT" sz="1600" dirty="0" smtClean="0"/>
          </a:p>
          <a:p>
            <a:pPr eaLnBrk="1" hangingPunct="1"/>
            <a:r>
              <a:rPr lang="en-GB" sz="2000" b="1" dirty="0" smtClean="0"/>
              <a:t>Bactericidal activities of essential oils of basil and sage against a range of bacteria and the effect of these essential oils on </a:t>
            </a:r>
            <a:r>
              <a:rPr lang="en-GB" sz="2000" b="1" dirty="0" err="1" smtClean="0"/>
              <a:t>Vibrio</a:t>
            </a:r>
            <a:r>
              <a:rPr lang="en-GB" sz="2000" b="1" dirty="0" smtClean="0"/>
              <a:t> </a:t>
            </a:r>
            <a:r>
              <a:rPr lang="en-GB" sz="2000" b="1" dirty="0" err="1" smtClean="0"/>
              <a:t>parahaemolyticus</a:t>
            </a:r>
            <a:r>
              <a:rPr lang="en-GB" sz="2000" b="1" dirty="0" smtClean="0"/>
              <a:t>. </a:t>
            </a:r>
            <a:r>
              <a:rPr lang="it-IT" sz="1000" b="1" dirty="0" err="1" smtClean="0">
                <a:hlinkClick r:id="rId13"/>
              </a:rPr>
              <a:t>Koga</a:t>
            </a:r>
            <a:r>
              <a:rPr lang="it-IT" sz="1000" b="1" dirty="0" smtClean="0">
                <a:hlinkClick r:id="rId13"/>
              </a:rPr>
              <a:t> T</a:t>
            </a:r>
            <a:r>
              <a:rPr lang="it-IT" sz="1000" dirty="0" smtClean="0"/>
              <a:t>, </a:t>
            </a:r>
            <a:r>
              <a:rPr lang="it-IT" sz="1000" b="1" dirty="0" err="1" smtClean="0">
                <a:hlinkClick r:id="rId14"/>
              </a:rPr>
              <a:t>Hirota</a:t>
            </a:r>
            <a:r>
              <a:rPr lang="it-IT" sz="1000" b="1" dirty="0" smtClean="0">
                <a:hlinkClick r:id="rId14"/>
              </a:rPr>
              <a:t> N</a:t>
            </a:r>
            <a:r>
              <a:rPr lang="it-IT" sz="1000" dirty="0" smtClean="0"/>
              <a:t>, </a:t>
            </a:r>
            <a:r>
              <a:rPr lang="it-IT" sz="1000" b="1" dirty="0" err="1" smtClean="0">
                <a:hlinkClick r:id="rId15"/>
              </a:rPr>
              <a:t>Takumi</a:t>
            </a:r>
            <a:r>
              <a:rPr lang="it-IT" sz="1000" b="1" dirty="0" smtClean="0">
                <a:hlinkClick r:id="rId15"/>
              </a:rPr>
              <a:t> K</a:t>
            </a:r>
            <a:r>
              <a:rPr lang="it-IT" sz="1000" dirty="0" smtClean="0"/>
              <a:t>.</a:t>
            </a:r>
          </a:p>
          <a:p>
            <a:pPr eaLnBrk="1" hangingPunct="1"/>
            <a:r>
              <a:rPr lang="it-IT" dirty="0" smtClean="0"/>
              <a:t>Insalata di pomodori con ANTIBIOTICI ??</a:t>
            </a:r>
          </a:p>
        </p:txBody>
      </p:sp>
      <p:sp>
        <p:nvSpPr>
          <p:cNvPr id="35844" name="Segnaposto piè di pagina 3"/>
          <p:cNvSpPr>
            <a:spLocks noGrp="1"/>
          </p:cNvSpPr>
          <p:nvPr>
            <p:ph type="ftr" sz="quarter" idx="11"/>
          </p:nvPr>
        </p:nvSpPr>
        <p:spPr>
          <a:noFill/>
        </p:spPr>
        <p:txBody>
          <a:bodyPr/>
          <a:lstStyle/>
          <a:p>
            <a:r>
              <a:rPr lang="en-GB" smtClean="0">
                <a:latin typeface="Arial" pitchFamily="34" charset="0"/>
              </a:rPr>
              <a:t>ELFID -UNINA Federico II</a:t>
            </a:r>
          </a:p>
        </p:txBody>
      </p:sp>
      <p:pic>
        <p:nvPicPr>
          <p:cNvPr id="28677" name="Picture 2" descr="http://t0.gstatic.com/images?q=tbn:PJGI2joUWOXXuM:http://blog.leiweb.it/marinaterragni/files/2008/11/basilico.jpg">
            <a:hlinkClick r:id="rId16"/>
          </p:cNvPr>
          <p:cNvPicPr>
            <a:picLocks noChangeAspect="1" noChangeArrowheads="1"/>
          </p:cNvPicPr>
          <p:nvPr/>
        </p:nvPicPr>
        <p:blipFill>
          <a:blip r:embed="rId17" cstate="print"/>
          <a:srcRect/>
          <a:stretch>
            <a:fillRect/>
          </a:stretch>
        </p:blipFill>
        <p:spPr bwMode="auto">
          <a:xfrm>
            <a:off x="642938" y="1571625"/>
            <a:ext cx="1714500" cy="1289050"/>
          </a:xfrm>
          <a:prstGeom prst="rect">
            <a:avLst/>
          </a:prstGeom>
          <a:noFill/>
          <a:ln w="9525">
            <a:noFill/>
            <a:miter lim="800000"/>
            <a:headEnd/>
            <a:tailEnd/>
          </a:ln>
        </p:spPr>
      </p:pic>
      <p:pic>
        <p:nvPicPr>
          <p:cNvPr id="28678" name="Picture 4" descr="http://t0.gstatic.com/images?q=tbn:VoJY6nCuCcd2AM:http://www.alberghiera.it/img/news_immagini/4220093792705_timo.jpg">
            <a:hlinkClick r:id="rId18"/>
          </p:cNvPr>
          <p:cNvPicPr>
            <a:picLocks noChangeAspect="1" noChangeArrowheads="1"/>
          </p:cNvPicPr>
          <p:nvPr/>
        </p:nvPicPr>
        <p:blipFill>
          <a:blip r:embed="rId19" cstate="print"/>
          <a:srcRect/>
          <a:stretch>
            <a:fillRect/>
          </a:stretch>
        </p:blipFill>
        <p:spPr bwMode="auto">
          <a:xfrm>
            <a:off x="2571750" y="1571625"/>
            <a:ext cx="1657350" cy="1246188"/>
          </a:xfrm>
          <a:prstGeom prst="rect">
            <a:avLst/>
          </a:prstGeom>
          <a:noFill/>
          <a:ln w="9525">
            <a:noFill/>
            <a:miter lim="800000"/>
            <a:headEnd/>
            <a:tailEnd/>
          </a:ln>
        </p:spPr>
      </p:pic>
      <p:pic>
        <p:nvPicPr>
          <p:cNvPr id="28679" name="Picture 6" descr="http://t0.gstatic.com/images?q=tbn:4M24wJ6wOPH_TM:http://www.elicriso.it/it/piante_allucinogene/salvia_divinorum/1Salvia_Divinorum.jpg">
            <a:hlinkClick r:id="rId20"/>
          </p:cNvPr>
          <p:cNvPicPr>
            <a:picLocks noChangeAspect="1" noChangeArrowheads="1"/>
          </p:cNvPicPr>
          <p:nvPr/>
        </p:nvPicPr>
        <p:blipFill>
          <a:blip r:embed="rId21" cstate="print"/>
          <a:srcRect/>
          <a:stretch>
            <a:fillRect/>
          </a:stretch>
        </p:blipFill>
        <p:spPr bwMode="auto">
          <a:xfrm>
            <a:off x="4643438" y="1500188"/>
            <a:ext cx="1285875" cy="1390650"/>
          </a:xfrm>
          <a:prstGeom prst="rect">
            <a:avLst/>
          </a:prstGeom>
          <a:noFill/>
          <a:ln w="9525">
            <a:noFill/>
            <a:miter lim="800000"/>
            <a:headEnd/>
            <a:tailEnd/>
          </a:ln>
        </p:spPr>
      </p:pic>
      <p:pic>
        <p:nvPicPr>
          <p:cNvPr id="28680" name="Picture 8" descr="http://t2.gstatic.com/images?q=tbn:UZcqKSp3eywr5M:http://www.cosmeticinaturali.biz/wp-content/uploads/2009/07/menta-thumb5318674.jpg">
            <a:hlinkClick r:id="rId22"/>
          </p:cNvPr>
          <p:cNvPicPr>
            <a:picLocks noChangeAspect="1" noChangeArrowheads="1"/>
          </p:cNvPicPr>
          <p:nvPr/>
        </p:nvPicPr>
        <p:blipFill>
          <a:blip r:embed="rId23" cstate="print"/>
          <a:srcRect/>
          <a:stretch>
            <a:fillRect/>
          </a:stretch>
        </p:blipFill>
        <p:spPr bwMode="auto">
          <a:xfrm>
            <a:off x="6715125" y="1571625"/>
            <a:ext cx="1500188"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675">
                                            <p:txEl>
                                              <p:pRg st="4" end="4"/>
                                            </p:txEl>
                                          </p:spTgt>
                                        </p:tgtEl>
                                        <p:attrNameLst>
                                          <p:attrName>style.visibility</p:attrName>
                                        </p:attrNameLst>
                                      </p:cBhvr>
                                      <p:to>
                                        <p:strVal val="visible"/>
                                      </p:to>
                                    </p:set>
                                    <p:animEffect transition="in" filter="diamond(in)">
                                      <p:cBhvr>
                                        <p:cTn id="7" dur="500"/>
                                        <p:tgtEl>
                                          <p:spTgt spid="2867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8675">
                                            <p:txEl>
                                              <p:pRg st="5" end="5"/>
                                            </p:txEl>
                                          </p:spTgt>
                                        </p:tgtEl>
                                        <p:attrNameLst>
                                          <p:attrName>style.visibility</p:attrName>
                                        </p:attrNameLst>
                                      </p:cBhvr>
                                      <p:to>
                                        <p:strVal val="visible"/>
                                      </p:to>
                                    </p:set>
                                    <p:animEffect transition="in" filter="diamond(in)">
                                      <p:cBhvr>
                                        <p:cTn id="12" dur="500"/>
                                        <p:tgtEl>
                                          <p:spTgt spid="2867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8675">
                                            <p:txEl>
                                              <p:pRg st="6" end="6"/>
                                            </p:txEl>
                                          </p:spTgt>
                                        </p:tgtEl>
                                        <p:attrNameLst>
                                          <p:attrName>style.visibility</p:attrName>
                                        </p:attrNameLst>
                                      </p:cBhvr>
                                      <p:to>
                                        <p:strVal val="visible"/>
                                      </p:to>
                                    </p:set>
                                    <p:animEffect transition="in" filter="diamond(in)">
                                      <p:cBhvr>
                                        <p:cTn id="17" dur="500"/>
                                        <p:tgtEl>
                                          <p:spTgt spid="2867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8675">
                                            <p:txEl>
                                              <p:pRg st="7" end="7"/>
                                            </p:txEl>
                                          </p:spTgt>
                                        </p:tgtEl>
                                        <p:attrNameLst>
                                          <p:attrName>style.visibility</p:attrName>
                                        </p:attrNameLst>
                                      </p:cBhvr>
                                      <p:to>
                                        <p:strVal val="visible"/>
                                      </p:to>
                                    </p:set>
                                    <p:animEffect transition="in" filter="diamond(in)">
                                      <p:cBhvr>
                                        <p:cTn id="22" dur="500"/>
                                        <p:tgtEl>
                                          <p:spTgt spid="2867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animEffect transition="in" filter="diamond(in)">
                                      <p:cBhvr>
                                        <p:cTn id="27" dur="500"/>
                                        <p:tgtEl>
                                          <p:spTgt spid="286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323850" y="260350"/>
            <a:ext cx="8569325" cy="1785104"/>
          </a:xfrm>
          <a:prstGeom prst="rect">
            <a:avLst/>
          </a:prstGeom>
          <a:noFill/>
          <a:ln w="9525">
            <a:noFill/>
            <a:miter lim="800000"/>
            <a:headEnd/>
            <a:tailEnd/>
          </a:ln>
        </p:spPr>
        <p:txBody>
          <a:bodyPr>
            <a:spAutoFit/>
          </a:bodyPr>
          <a:lstStyle/>
          <a:p>
            <a:pPr algn="just"/>
            <a:r>
              <a:rPr lang="en-GB" sz="2800" b="1" dirty="0" smtClean="0"/>
              <a:t>EFFETTO BATTERICIDA DEGLI OLI DI BASILICO E SALVIA  SPECIE CONTRO IL VIBRIONE</a:t>
            </a:r>
            <a:endParaRPr lang="sv-SE" sz="2800" b="1" dirty="0">
              <a:hlinkClick r:id="rId2"/>
            </a:endParaRPr>
          </a:p>
          <a:p>
            <a:r>
              <a:rPr lang="sv-SE" b="1" dirty="0">
                <a:hlinkClick r:id="rId2"/>
              </a:rPr>
              <a:t>Koga T</a:t>
            </a:r>
            <a:r>
              <a:rPr lang="sv-SE" dirty="0"/>
              <a:t>, </a:t>
            </a:r>
            <a:r>
              <a:rPr lang="sv-SE" b="1" dirty="0">
                <a:hlinkClick r:id="rId3"/>
              </a:rPr>
              <a:t>Hirota N</a:t>
            </a:r>
            <a:r>
              <a:rPr lang="sv-SE" dirty="0"/>
              <a:t>, </a:t>
            </a:r>
            <a:r>
              <a:rPr lang="sv-SE" b="1" dirty="0">
                <a:hlinkClick r:id="rId4"/>
              </a:rPr>
              <a:t>Takumi K</a:t>
            </a:r>
            <a:r>
              <a:rPr lang="sv-SE" dirty="0"/>
              <a:t>. </a:t>
            </a:r>
          </a:p>
          <a:p>
            <a:r>
              <a:rPr lang="it-IT" dirty="0" err="1"/>
              <a:t>Microbiol</a:t>
            </a:r>
            <a:r>
              <a:rPr lang="it-IT" dirty="0"/>
              <a:t> </a:t>
            </a:r>
            <a:r>
              <a:rPr lang="it-IT" dirty="0" err="1"/>
              <a:t>Res</a:t>
            </a:r>
            <a:r>
              <a:rPr lang="it-IT" dirty="0"/>
              <a:t>. 1999 </a:t>
            </a:r>
            <a:r>
              <a:rPr lang="it-IT" dirty="0" err="1"/>
              <a:t>Dec</a:t>
            </a:r>
            <a:r>
              <a:rPr lang="it-IT" dirty="0"/>
              <a:t>;154(3):267-73. </a:t>
            </a:r>
          </a:p>
          <a:p>
            <a:endParaRPr lang="it-IT" dirty="0"/>
          </a:p>
        </p:txBody>
      </p:sp>
      <p:pic>
        <p:nvPicPr>
          <p:cNvPr id="36867" name="Picture 6" descr="salvia">
            <a:hlinkClick r:id="rId5"/>
          </p:cNvPr>
          <p:cNvPicPr>
            <a:picLocks noChangeAspect="1" noChangeArrowheads="1"/>
          </p:cNvPicPr>
          <p:nvPr/>
        </p:nvPicPr>
        <p:blipFill>
          <a:blip r:embed="rId6" cstate="print"/>
          <a:srcRect/>
          <a:stretch>
            <a:fillRect/>
          </a:stretch>
        </p:blipFill>
        <p:spPr bwMode="auto">
          <a:xfrm>
            <a:off x="830263" y="3035300"/>
            <a:ext cx="2085975" cy="1568450"/>
          </a:xfrm>
          <a:prstGeom prst="rect">
            <a:avLst/>
          </a:prstGeom>
          <a:noFill/>
          <a:ln w="9525">
            <a:noFill/>
            <a:miter lim="800000"/>
            <a:headEnd/>
            <a:tailEnd/>
          </a:ln>
        </p:spPr>
      </p:pic>
      <p:pic>
        <p:nvPicPr>
          <p:cNvPr id="36868" name="Picture 8" descr="salvia%25202">
            <a:hlinkClick r:id="rId7"/>
          </p:cNvPr>
          <p:cNvPicPr>
            <a:picLocks noChangeAspect="1" noChangeArrowheads="1"/>
          </p:cNvPicPr>
          <p:nvPr/>
        </p:nvPicPr>
        <p:blipFill>
          <a:blip r:embed="rId8" cstate="print"/>
          <a:srcRect/>
          <a:stretch>
            <a:fillRect/>
          </a:stretch>
        </p:blipFill>
        <p:spPr bwMode="auto">
          <a:xfrm>
            <a:off x="3598863" y="2133600"/>
            <a:ext cx="1946275" cy="2590800"/>
          </a:xfrm>
          <a:prstGeom prst="rect">
            <a:avLst/>
          </a:prstGeom>
          <a:noFill/>
          <a:ln w="9525">
            <a:noFill/>
            <a:miter lim="800000"/>
            <a:headEnd/>
            <a:tailEnd/>
          </a:ln>
        </p:spPr>
      </p:pic>
      <p:pic>
        <p:nvPicPr>
          <p:cNvPr id="36869" name="Picture 10" descr="salvia1">
            <a:hlinkClick r:id="rId9"/>
          </p:cNvPr>
          <p:cNvPicPr>
            <a:picLocks noChangeAspect="1" noChangeArrowheads="1"/>
          </p:cNvPicPr>
          <p:nvPr/>
        </p:nvPicPr>
        <p:blipFill>
          <a:blip r:embed="rId10" cstate="print"/>
          <a:srcRect/>
          <a:stretch>
            <a:fillRect/>
          </a:stretch>
        </p:blipFill>
        <p:spPr bwMode="auto">
          <a:xfrm>
            <a:off x="5949950" y="1916113"/>
            <a:ext cx="2438400" cy="1835150"/>
          </a:xfrm>
          <a:prstGeom prst="rect">
            <a:avLst/>
          </a:prstGeom>
          <a:noFill/>
          <a:ln w="9525">
            <a:noFill/>
            <a:miter lim="800000"/>
            <a:headEnd/>
            <a:tailEnd/>
          </a:ln>
        </p:spPr>
      </p:pic>
      <p:pic>
        <p:nvPicPr>
          <p:cNvPr id="36870" name="Picture 12" descr="salvia">
            <a:hlinkClick r:id="rId11"/>
          </p:cNvPr>
          <p:cNvPicPr>
            <a:picLocks noChangeAspect="1" noChangeArrowheads="1"/>
          </p:cNvPicPr>
          <p:nvPr/>
        </p:nvPicPr>
        <p:blipFill>
          <a:blip r:embed="rId12" cstate="print"/>
          <a:srcRect/>
          <a:stretch>
            <a:fillRect/>
          </a:stretch>
        </p:blipFill>
        <p:spPr bwMode="auto">
          <a:xfrm>
            <a:off x="601663" y="5003800"/>
            <a:ext cx="2025650" cy="1520825"/>
          </a:xfrm>
          <a:prstGeom prst="rect">
            <a:avLst/>
          </a:prstGeom>
          <a:noFill/>
          <a:ln w="9525">
            <a:noFill/>
            <a:miter lim="800000"/>
            <a:headEnd/>
            <a:tailEnd/>
          </a:ln>
        </p:spPr>
      </p:pic>
      <p:pic>
        <p:nvPicPr>
          <p:cNvPr id="36871" name="Picture 14" descr="salvia">
            <a:hlinkClick r:id="rId13"/>
          </p:cNvPr>
          <p:cNvPicPr>
            <a:picLocks noChangeAspect="1" noChangeArrowheads="1"/>
          </p:cNvPicPr>
          <p:nvPr/>
        </p:nvPicPr>
        <p:blipFill>
          <a:blip r:embed="rId14" cstate="print"/>
          <a:srcRect/>
          <a:stretch>
            <a:fillRect/>
          </a:stretch>
        </p:blipFill>
        <p:spPr bwMode="auto">
          <a:xfrm>
            <a:off x="3221038" y="4649788"/>
            <a:ext cx="1704975" cy="1803400"/>
          </a:xfrm>
          <a:prstGeom prst="rect">
            <a:avLst/>
          </a:prstGeom>
          <a:noFill/>
          <a:ln w="9525">
            <a:noFill/>
            <a:miter lim="800000"/>
            <a:headEnd/>
            <a:tailEnd/>
          </a:ln>
        </p:spPr>
      </p:pic>
      <p:pic>
        <p:nvPicPr>
          <p:cNvPr id="36872" name="Picture 16" descr="SALVIA">
            <a:hlinkClick r:id="rId15"/>
          </p:cNvPr>
          <p:cNvPicPr>
            <a:picLocks noChangeAspect="1" noChangeArrowheads="1"/>
          </p:cNvPicPr>
          <p:nvPr/>
        </p:nvPicPr>
        <p:blipFill>
          <a:blip r:embed="rId16" cstate="print"/>
          <a:srcRect/>
          <a:stretch>
            <a:fillRect/>
          </a:stretch>
        </p:blipFill>
        <p:spPr bwMode="auto">
          <a:xfrm>
            <a:off x="6011863" y="3933825"/>
            <a:ext cx="2016125" cy="2828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p:cNvSpPr>
            <a:spLocks noGrp="1"/>
          </p:cNvSpPr>
          <p:nvPr>
            <p:ph type="title"/>
          </p:nvPr>
        </p:nvSpPr>
        <p:spPr>
          <a:solidFill>
            <a:srgbClr val="FFFF00"/>
          </a:solidFill>
        </p:spPr>
        <p:txBody>
          <a:bodyPr/>
          <a:lstStyle/>
          <a:p>
            <a:pPr eaLnBrk="1" hangingPunct="1"/>
            <a:r>
              <a:rPr lang="it-IT" smtClean="0"/>
              <a:t>Erbe, sapori e … farmaci !</a:t>
            </a:r>
          </a:p>
        </p:txBody>
      </p:sp>
      <p:sp>
        <p:nvSpPr>
          <p:cNvPr id="3" name="Segnaposto contenuto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it-IT" b="1" dirty="0" smtClean="0"/>
              <a:t>il basilico </a:t>
            </a:r>
            <a:r>
              <a:rPr lang="it-IT" dirty="0" smtClean="0"/>
              <a:t>inibisce l'aggregazione piastrinica indotta da ADP e da trombina, con effetto antitrombotico in vivo: è superiore all’ </a:t>
            </a:r>
            <a:r>
              <a:rPr lang="it-IT" dirty="0" err="1" smtClean="0"/>
              <a:t>aspirinetta</a:t>
            </a:r>
            <a:r>
              <a:rPr lang="it-IT" dirty="0" smtClean="0"/>
              <a:t>, utilizzata attualmente</a:t>
            </a:r>
          </a:p>
          <a:p>
            <a:pPr eaLnBrk="1" fontAlgn="auto" hangingPunct="1">
              <a:spcAft>
                <a:spcPts val="0"/>
              </a:spcAft>
              <a:buFont typeface="Arial" pitchFamily="34" charset="0"/>
              <a:buChar char="•"/>
              <a:defRPr/>
            </a:pPr>
            <a:r>
              <a:rPr lang="it-IT" dirty="0" smtClean="0"/>
              <a:t>gli </a:t>
            </a:r>
            <a:r>
              <a:rPr lang="it-IT" b="1" dirty="0" smtClean="0"/>
              <a:t>oli del basilico e della menta </a:t>
            </a:r>
            <a:r>
              <a:rPr lang="it-IT" dirty="0" smtClean="0"/>
              <a:t>hanno una attività antifungina contro i principali funghi responsabili di deterioramento della frutta durante le fasi di trasporto e immagazzinamento</a:t>
            </a:r>
          </a:p>
          <a:p>
            <a:pPr eaLnBrk="1" fontAlgn="auto" hangingPunct="1">
              <a:spcAft>
                <a:spcPts val="0"/>
              </a:spcAft>
              <a:buFont typeface="Arial" pitchFamily="34" charset="0"/>
              <a:buChar char="•"/>
              <a:defRPr/>
            </a:pPr>
            <a:r>
              <a:rPr lang="it-IT" b="1" dirty="0" smtClean="0"/>
              <a:t>basilico, origano, salvia, timo e menta </a:t>
            </a:r>
            <a:r>
              <a:rPr lang="it-IT" dirty="0" smtClean="0"/>
              <a:t>hanno un’efficace attività antiossidante come additivi alimentari, per ridurre il deterioramento ossidativo degli alimenti e migliorarne, quindi, la qualità </a:t>
            </a:r>
          </a:p>
          <a:p>
            <a:pPr eaLnBrk="1" fontAlgn="auto" hangingPunct="1">
              <a:spcAft>
                <a:spcPts val="0"/>
              </a:spcAft>
              <a:buFont typeface="Arial" pitchFamily="34" charset="0"/>
              <a:buChar char="•"/>
              <a:defRPr/>
            </a:pP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FRUTTOSIO  </a:t>
            </a:r>
            <a:r>
              <a:rPr lang="it-IT" sz="2200" dirty="0" smtClean="0"/>
              <a:t>(</a:t>
            </a:r>
            <a:r>
              <a:rPr lang="it-IT" sz="2200" dirty="0" err="1" smtClean="0"/>
              <a:t>European</a:t>
            </a:r>
            <a:r>
              <a:rPr lang="it-IT" sz="2200" dirty="0" smtClean="0"/>
              <a:t> </a:t>
            </a:r>
            <a:r>
              <a:rPr lang="it-IT" sz="2200" dirty="0" err="1" smtClean="0"/>
              <a:t>Food</a:t>
            </a:r>
            <a:r>
              <a:rPr lang="it-IT" sz="2200" dirty="0" smtClean="0"/>
              <a:t> Information </a:t>
            </a:r>
            <a:r>
              <a:rPr lang="it-IT" sz="2200" dirty="0" err="1" smtClean="0"/>
              <a:t>Council</a:t>
            </a:r>
            <a:r>
              <a:rPr lang="it-IT" sz="2200" dirty="0" smtClean="0"/>
              <a:t>)</a:t>
            </a:r>
            <a:r>
              <a:rPr lang="it-IT" dirty="0" smtClean="0"/>
              <a:t/>
            </a:r>
            <a:br>
              <a:rPr lang="it-IT" dirty="0" smtClean="0"/>
            </a:br>
            <a:r>
              <a:rPr lang="it-IT" sz="2700" dirty="0" smtClean="0"/>
              <a:t>un elevato apporto di fruttosio può portare a disturbi metabolici</a:t>
            </a:r>
            <a:endParaRPr lang="it-IT" sz="2700" dirty="0"/>
          </a:p>
        </p:txBody>
      </p:sp>
      <p:pic>
        <p:nvPicPr>
          <p:cNvPr id="4" name="Immagine 3" descr="http://www.eufic.org/upl/1/default/img/FT_fructose.jpg"/>
          <p:cNvPicPr/>
          <p:nvPr/>
        </p:nvPicPr>
        <p:blipFill>
          <a:blip r:embed="rId2" cstate="print"/>
          <a:srcRect/>
          <a:stretch>
            <a:fillRect/>
          </a:stretch>
        </p:blipFill>
        <p:spPr bwMode="auto">
          <a:xfrm>
            <a:off x="1" y="1628800"/>
            <a:ext cx="3563888" cy="4392487"/>
          </a:xfrm>
          <a:prstGeom prst="rect">
            <a:avLst/>
          </a:prstGeom>
          <a:noFill/>
          <a:ln w="9525">
            <a:noFill/>
            <a:miter lim="800000"/>
            <a:headEnd/>
            <a:tailEnd/>
          </a:ln>
        </p:spPr>
      </p:pic>
      <p:sp>
        <p:nvSpPr>
          <p:cNvPr id="5" name="CasellaDiTesto 4"/>
          <p:cNvSpPr txBox="1"/>
          <p:nvPr/>
        </p:nvSpPr>
        <p:spPr>
          <a:xfrm>
            <a:off x="3923928" y="1412776"/>
            <a:ext cx="4824536" cy="1323439"/>
          </a:xfrm>
          <a:prstGeom prst="rect">
            <a:avLst/>
          </a:prstGeom>
          <a:noFill/>
        </p:spPr>
        <p:txBody>
          <a:bodyPr wrap="square" rtlCol="0">
            <a:spAutoFit/>
          </a:bodyPr>
          <a:lstStyle/>
          <a:p>
            <a:r>
              <a:rPr lang="it-IT" sz="2000" b="1" dirty="0" smtClean="0"/>
              <a:t>dolcificante in  bevande non alcoliche. </a:t>
            </a:r>
          </a:p>
          <a:p>
            <a:r>
              <a:rPr lang="it-IT" sz="2000" b="1" dirty="0" smtClean="0"/>
              <a:t>gli </a:t>
            </a:r>
            <a:r>
              <a:rPr lang="it-IT" sz="2000" b="1" dirty="0" smtClean="0">
                <a:hlinkClick r:id="rId3"/>
              </a:rPr>
              <a:t>sciroppi di glucosio-fruttosio</a:t>
            </a:r>
            <a:r>
              <a:rPr lang="it-IT" sz="2000" b="1" dirty="0" smtClean="0"/>
              <a:t>, vengono ottenuti dal mais e dal grano, usati  per marmellate, conserve ecc </a:t>
            </a:r>
          </a:p>
        </p:txBody>
      </p:sp>
      <p:sp>
        <p:nvSpPr>
          <p:cNvPr id="6" name="CasellaDiTesto 5"/>
          <p:cNvSpPr txBox="1"/>
          <p:nvPr/>
        </p:nvSpPr>
        <p:spPr>
          <a:xfrm>
            <a:off x="3923928" y="2780928"/>
            <a:ext cx="4896544" cy="923330"/>
          </a:xfrm>
          <a:prstGeom prst="rect">
            <a:avLst/>
          </a:prstGeom>
          <a:noFill/>
        </p:spPr>
        <p:txBody>
          <a:bodyPr wrap="square" rtlCol="0">
            <a:spAutoFit/>
          </a:bodyPr>
          <a:lstStyle/>
          <a:p>
            <a:r>
              <a:rPr lang="it-IT" dirty="0" smtClean="0"/>
              <a:t>Il fruttosio viene metabolizzato nel fegato: dà glucosio (~50%), glicogeno (&gt;17%), lattato (~25%) e  acidi grassi (de novo </a:t>
            </a:r>
            <a:r>
              <a:rPr lang="it-IT" dirty="0" err="1" smtClean="0"/>
              <a:t>lipogenesi</a:t>
            </a:r>
            <a:r>
              <a:rPr lang="it-IT" dirty="0" smtClean="0"/>
              <a:t>)</a:t>
            </a:r>
            <a:endParaRPr lang="it-IT" dirty="0"/>
          </a:p>
        </p:txBody>
      </p:sp>
      <p:sp>
        <p:nvSpPr>
          <p:cNvPr id="7" name="CasellaDiTesto 6"/>
          <p:cNvSpPr txBox="1"/>
          <p:nvPr/>
        </p:nvSpPr>
        <p:spPr>
          <a:xfrm>
            <a:off x="3851920" y="3789040"/>
            <a:ext cx="4968552" cy="1477328"/>
          </a:xfrm>
          <a:prstGeom prst="rect">
            <a:avLst/>
          </a:prstGeom>
          <a:noFill/>
        </p:spPr>
        <p:txBody>
          <a:bodyPr wrap="square" rtlCol="0">
            <a:spAutoFit/>
          </a:bodyPr>
          <a:lstStyle/>
          <a:p>
            <a:r>
              <a:rPr lang="it-IT" dirty="0" smtClean="0"/>
              <a:t>La sovra-alimentazione con fruttosio e glucosio aumenta il grasso nel fegato e diminuisce la sensibilità epatica all’insulina (rendendo il fegato meno sensibile all’insulina).</a:t>
            </a:r>
            <a:r>
              <a:rPr lang="it-IT" baseline="30000" dirty="0" smtClean="0"/>
              <a:t>3 </a:t>
            </a:r>
            <a:r>
              <a:rPr lang="it-IT" dirty="0" smtClean="0"/>
              <a:t>il fruttosio può aumentare i trigliceridi </a:t>
            </a:r>
            <a:endParaRPr lang="it-IT" dirty="0"/>
          </a:p>
        </p:txBody>
      </p:sp>
      <p:sp>
        <p:nvSpPr>
          <p:cNvPr id="8" name="CasellaDiTesto 7"/>
          <p:cNvSpPr txBox="1"/>
          <p:nvPr/>
        </p:nvSpPr>
        <p:spPr>
          <a:xfrm>
            <a:off x="3923928" y="5301208"/>
            <a:ext cx="4824536" cy="923330"/>
          </a:xfrm>
          <a:prstGeom prst="rect">
            <a:avLst/>
          </a:prstGeom>
          <a:noFill/>
        </p:spPr>
        <p:txBody>
          <a:bodyPr wrap="square" rtlCol="0">
            <a:spAutoFit/>
          </a:bodyPr>
          <a:lstStyle/>
          <a:p>
            <a:r>
              <a:rPr lang="it-IT" dirty="0" smtClean="0"/>
              <a:t> L’esercizio fisico regolare (bicicletta) in giovani sopprime l’effetto metabolico negativo del fruttosio sui grassi epatici</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Risultati immagini per fruttosio nelle bevande"/>
          <p:cNvPicPr>
            <a:picLocks noChangeAspect="1" noChangeArrowheads="1"/>
          </p:cNvPicPr>
          <p:nvPr/>
        </p:nvPicPr>
        <p:blipFill>
          <a:blip r:embed="rId2" cstate="print"/>
          <a:srcRect/>
          <a:stretch>
            <a:fillRect/>
          </a:stretch>
        </p:blipFill>
        <p:spPr bwMode="auto">
          <a:xfrm>
            <a:off x="-294766" y="0"/>
            <a:ext cx="9438766" cy="6824812"/>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dirty="0" smtClean="0"/>
              <a:t>Z </a:t>
            </a:r>
            <a:r>
              <a:rPr lang="it-IT" sz="2800" dirty="0" err="1" smtClean="0"/>
              <a:t>=ZUCCHERO</a:t>
            </a:r>
            <a:r>
              <a:rPr lang="it-IT" sz="2800" dirty="0" smtClean="0"/>
              <a:t> ! Senza Zucchero = Fruttosio !</a:t>
            </a:r>
            <a:br>
              <a:rPr lang="it-IT" sz="2800" dirty="0" smtClean="0"/>
            </a:br>
            <a:r>
              <a:rPr lang="it-IT" sz="2800" dirty="0" smtClean="0"/>
              <a:t>Quanto Zucchero contengono le Bevande comuni ai bambini</a:t>
            </a:r>
            <a:endParaRPr lang="it-IT" sz="2800" dirty="0"/>
          </a:p>
        </p:txBody>
      </p:sp>
      <p:pic>
        <p:nvPicPr>
          <p:cNvPr id="4" name="Immagine 3" descr="zucchero-4 (3).jpg"/>
          <p:cNvPicPr>
            <a:picLocks noChangeAspect="1"/>
          </p:cNvPicPr>
          <p:nvPr/>
        </p:nvPicPr>
        <p:blipFill>
          <a:blip r:embed="rId2" cstate="print"/>
          <a:stretch>
            <a:fillRect/>
          </a:stretch>
        </p:blipFill>
        <p:spPr>
          <a:xfrm>
            <a:off x="395536" y="1484784"/>
            <a:ext cx="8424936" cy="5211198"/>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56176" y="274638"/>
            <a:ext cx="2530624" cy="2146250"/>
          </a:xfrm>
          <a:solidFill>
            <a:srgbClr val="FFFF00"/>
          </a:solidFill>
        </p:spPr>
        <p:txBody>
          <a:bodyPr>
            <a:noAutofit/>
          </a:bodyPr>
          <a:lstStyle/>
          <a:p>
            <a:r>
              <a:rPr lang="it-IT" sz="3600" dirty="0" smtClean="0"/>
              <a:t>Ma non ce ne è lo stesso nella frutta ???</a:t>
            </a:r>
            <a:endParaRPr lang="it-IT" sz="3600" dirty="0"/>
          </a:p>
        </p:txBody>
      </p:sp>
      <p:pic>
        <p:nvPicPr>
          <p:cNvPr id="120834" name="Picture 2" descr="Risultati immagini per quanto fruttosio nella frutta"/>
          <p:cNvPicPr>
            <a:picLocks noChangeAspect="1" noChangeArrowheads="1"/>
          </p:cNvPicPr>
          <p:nvPr/>
        </p:nvPicPr>
        <p:blipFill>
          <a:blip r:embed="rId2" cstate="print"/>
          <a:srcRect/>
          <a:stretch>
            <a:fillRect/>
          </a:stretch>
        </p:blipFill>
        <p:spPr bwMode="auto">
          <a:xfrm>
            <a:off x="179512" y="0"/>
            <a:ext cx="5829300" cy="6858000"/>
          </a:xfrm>
          <a:prstGeom prst="rect">
            <a:avLst/>
          </a:prstGeom>
          <a:noFill/>
        </p:spPr>
      </p:pic>
      <p:sp>
        <p:nvSpPr>
          <p:cNvPr id="5" name="CasellaDiTesto 4"/>
          <p:cNvSpPr txBox="1"/>
          <p:nvPr/>
        </p:nvSpPr>
        <p:spPr>
          <a:xfrm>
            <a:off x="6012160" y="4509120"/>
            <a:ext cx="3131840" cy="523220"/>
          </a:xfrm>
          <a:prstGeom prst="rect">
            <a:avLst/>
          </a:prstGeom>
          <a:solidFill>
            <a:srgbClr val="92D050"/>
          </a:solidFill>
        </p:spPr>
        <p:txBody>
          <a:bodyPr wrap="square" rtlCol="0">
            <a:spAutoFit/>
          </a:bodyPr>
          <a:lstStyle/>
          <a:p>
            <a:r>
              <a:rPr lang="it-IT" sz="2800" dirty="0" smtClean="0"/>
              <a:t>10 volte in meno !!!</a:t>
            </a:r>
            <a:endParaRPr lang="it-IT"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anim calcmode="lin" valueType="num">
                                      <p:cBhvr additive="base">
                                        <p:cTn id="7" dur="500" fill="hold"/>
                                        <p:tgtEl>
                                          <p:spTgt spid="120834"/>
                                        </p:tgtEl>
                                        <p:attrNameLst>
                                          <p:attrName>ppt_x</p:attrName>
                                        </p:attrNameLst>
                                      </p:cBhvr>
                                      <p:tavLst>
                                        <p:tav tm="0">
                                          <p:val>
                                            <p:strVal val="#ppt_x"/>
                                          </p:val>
                                        </p:tav>
                                        <p:tav tm="100000">
                                          <p:val>
                                            <p:strVal val="#ppt_x"/>
                                          </p:val>
                                        </p:tav>
                                      </p:tavLst>
                                    </p:anim>
                                    <p:anim calcmode="lin" valueType="num">
                                      <p:cBhvr additive="base">
                                        <p:cTn id="8" dur="500" fill="hold"/>
                                        <p:tgtEl>
                                          <p:spTgt spid="1208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18500" r="1963" b="5901"/>
          <a:stretch>
            <a:fillRect/>
          </a:stretch>
        </p:blipFill>
        <p:spPr bwMode="auto">
          <a:xfrm>
            <a:off x="0" y="332656"/>
            <a:ext cx="8964488" cy="612068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4313" y="285750"/>
            <a:ext cx="8229600" cy="2286000"/>
          </a:xfrm>
          <a:solidFill>
            <a:srgbClr val="FFFF00"/>
          </a:solidFill>
        </p:spPr>
        <p:txBody>
          <a:bodyPr rtlCol="0">
            <a:normAutofit fontScale="90000"/>
          </a:bodyPr>
          <a:lstStyle/>
          <a:p>
            <a:pPr eaLnBrk="1" fontAlgn="auto" hangingPunct="1">
              <a:spcAft>
                <a:spcPts val="0"/>
              </a:spcAft>
              <a:defRPr/>
            </a:pPr>
            <a:r>
              <a:rPr lang="it-IT" dirty="0" smtClean="0"/>
              <a:t/>
            </a:r>
            <a:br>
              <a:rPr lang="it-IT" dirty="0" smtClean="0"/>
            </a:br>
            <a:r>
              <a:rPr lang="it-IT" dirty="0" smtClean="0"/>
              <a:t>G = GUSTO Perché piace ? Perché disgusta?</a:t>
            </a:r>
            <a:br>
              <a:rPr lang="it-IT" dirty="0" smtClean="0"/>
            </a:br>
            <a:r>
              <a:rPr lang="it-IT" dirty="0" smtClean="0"/>
              <a:t/>
            </a:r>
            <a:br>
              <a:rPr lang="it-IT" dirty="0" smtClean="0"/>
            </a:br>
            <a:r>
              <a:rPr lang="it-IT" dirty="0" smtClean="0"/>
              <a:t>Edonismo per ... Essere felici ???</a:t>
            </a:r>
            <a:br>
              <a:rPr lang="it-IT" dirty="0" smtClean="0"/>
            </a:br>
            <a:endParaRPr lang="it-IT" dirty="0"/>
          </a:p>
        </p:txBody>
      </p:sp>
      <p:pic>
        <p:nvPicPr>
          <p:cNvPr id="15362" name="Picture 2" descr="http://us.123rf.com/400wm/400/400/annunna1/annunna10702/annunna1070200032/7426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 y="2786063"/>
            <a:ext cx="2552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http://us.123rf.com/400wm/400/400/anyka/anyka0905/anyka090500099/48645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3571875"/>
            <a:ext cx="3810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286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checkerboard(across)">
                                      <p:cBhvr>
                                        <p:cTn id="13"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3"/>
          <p:cNvSpPr>
            <a:spLocks noGrp="1"/>
          </p:cNvSpPr>
          <p:nvPr>
            <p:ph type="title"/>
          </p:nvPr>
        </p:nvSpPr>
        <p:spPr>
          <a:xfrm>
            <a:off x="285750" y="274638"/>
            <a:ext cx="8401050" cy="1654175"/>
          </a:xfrm>
          <a:solidFill>
            <a:srgbClr val="FFFF00"/>
          </a:solidFill>
        </p:spPr>
        <p:txBody>
          <a:bodyPr/>
          <a:lstStyle/>
          <a:p>
            <a:pPr eaLnBrk="1" hangingPunct="1"/>
            <a:r>
              <a:rPr lang="it-IT" sz="2800" dirty="0" smtClean="0"/>
              <a:t>Molti gusti ? </a:t>
            </a:r>
            <a:br>
              <a:rPr lang="it-IT" sz="2800" dirty="0" smtClean="0"/>
            </a:br>
            <a:r>
              <a:rPr lang="it-IT" sz="2800" dirty="0" smtClean="0"/>
              <a:t>Ma no !! Solo  5  !</a:t>
            </a:r>
            <a:br>
              <a:rPr lang="it-IT" sz="2800" dirty="0" smtClean="0"/>
            </a:br>
            <a:r>
              <a:rPr lang="it-IT" sz="2800" dirty="0" smtClean="0"/>
              <a:t>SALATO –DOLCE– ACIDO  - AMARO – UMAMI (saporito)</a:t>
            </a:r>
          </a:p>
        </p:txBody>
      </p:sp>
      <p:pic>
        <p:nvPicPr>
          <p:cNvPr id="13314" name="Picture 2" descr="http://www.buttalapasta.it/wp-galleryo/spaghetti/bambino-spaghett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14563"/>
            <a:ext cx="34385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http://www.buttalapasta.it/wp-galleryo/verdure-e-bambini/bambino-verd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5613" y="2571750"/>
            <a:ext cx="3608387"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http://www.immagini-divertenti.com/m_pictures/thumbs/bimbo-mangia-gatti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2214563"/>
            <a:ext cx="2357438"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3270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heckerboard(across)">
                                      <p:cBhvr>
                                        <p:cTn id="7" dur="5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ox(in)">
                                      <p:cBhvr>
                                        <p:cTn id="12" dur="500"/>
                                        <p:tgtEl>
                                          <p:spTgt spid="174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 calcmode="lin" valueType="num">
                                      <p:cBhvr additive="base">
                                        <p:cTn id="17" dur="500" fill="hold"/>
                                        <p:tgtEl>
                                          <p:spTgt spid="13316"/>
                                        </p:tgtEl>
                                        <p:attrNameLst>
                                          <p:attrName>ppt_x</p:attrName>
                                        </p:attrNameLst>
                                      </p:cBhvr>
                                      <p:tavLst>
                                        <p:tav tm="0">
                                          <p:val>
                                            <p:strVal val="#ppt_x"/>
                                          </p:val>
                                        </p:tav>
                                        <p:tav tm="100000">
                                          <p:val>
                                            <p:strVal val="#ppt_x"/>
                                          </p:val>
                                        </p:tav>
                                      </p:tavLst>
                                    </p:anim>
                                    <p:anim calcmode="lin" valueType="num">
                                      <p:cBhvr additive="base">
                                        <p:cTn id="18"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ScreenShot0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3013" y="1916113"/>
            <a:ext cx="3335337" cy="4608512"/>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275" y="4338638"/>
            <a:ext cx="2757488" cy="1970087"/>
          </a:xfrm>
          <a:prstGeom prst="rect">
            <a:avLst/>
          </a:prstGeom>
          <a:noFill/>
          <a:extLst>
            <a:ext uri="{909E8E84-426E-40DD-AFC4-6F175D3DCCD1}">
              <a14:hiddenFill xmlns:a14="http://schemas.microsoft.com/office/drawing/2010/main">
                <a:solidFill>
                  <a:srgbClr val="FFFFFF"/>
                </a:solidFill>
              </a14:hiddenFill>
            </a:ext>
          </a:extLst>
        </p:spPr>
      </p:pic>
      <p:sp>
        <p:nvSpPr>
          <p:cNvPr id="67588" name="Text Box 4"/>
          <p:cNvSpPr txBox="1">
            <a:spLocks noChangeArrowheads="1"/>
          </p:cNvSpPr>
          <p:nvPr/>
        </p:nvSpPr>
        <p:spPr bwMode="auto">
          <a:xfrm>
            <a:off x="2051720" y="3429000"/>
            <a:ext cx="2398043" cy="757130"/>
          </a:xfrm>
          <a:prstGeom prst="rect">
            <a:avLst/>
          </a:prstGeom>
          <a:solidFill>
            <a:srgbClr val="FFFF00"/>
          </a:solidFill>
          <a:ln>
            <a:noFill/>
          </a:ln>
          <a:effectLst/>
        </p:spPr>
        <p:txBody>
          <a:bodyPr wrap="square">
            <a:spAutoFit/>
          </a:bodyPr>
          <a:lstStyle/>
          <a:p>
            <a:pPr algn="ctr">
              <a:lnSpc>
                <a:spcPct val="120000"/>
              </a:lnSpc>
            </a:pPr>
            <a:r>
              <a:rPr lang="it-IT" dirty="0" smtClean="0">
                <a:latin typeface="Comic Sans MS" pitchFamily="66" charset="0"/>
              </a:rPr>
              <a:t>Canali Ionici per il salato e l’acido</a:t>
            </a:r>
            <a:endParaRPr lang="it-IT" dirty="0">
              <a:latin typeface="Comic Sans MS" pitchFamily="66" charset="0"/>
            </a:endParaRPr>
          </a:p>
        </p:txBody>
      </p:sp>
      <p:sp>
        <p:nvSpPr>
          <p:cNvPr id="67589" name="Text Box 5"/>
          <p:cNvSpPr txBox="1">
            <a:spLocks noChangeArrowheads="1"/>
          </p:cNvSpPr>
          <p:nvPr/>
        </p:nvSpPr>
        <p:spPr bwMode="auto">
          <a:xfrm>
            <a:off x="3995936" y="620689"/>
            <a:ext cx="4896544" cy="1006429"/>
          </a:xfrm>
          <a:prstGeom prst="rect">
            <a:avLst/>
          </a:prstGeom>
          <a:solidFill>
            <a:srgbClr val="FFFF00"/>
          </a:solidFill>
          <a:ln>
            <a:noFill/>
          </a:ln>
          <a:effectLst/>
        </p:spPr>
        <p:txBody>
          <a:bodyPr wrap="square">
            <a:spAutoFit/>
          </a:bodyPr>
          <a:lstStyle/>
          <a:p>
            <a:pPr algn="ctr">
              <a:lnSpc>
                <a:spcPct val="110000"/>
              </a:lnSpc>
            </a:pPr>
            <a:r>
              <a:rPr lang="it-IT" dirty="0" smtClean="0">
                <a:latin typeface="Comic Sans MS" pitchFamily="66" charset="0"/>
              </a:rPr>
              <a:t>RECETTORI ACCOPPIATI A PROTEINE G PER IL</a:t>
            </a:r>
            <a:endParaRPr lang="it-IT" dirty="0">
              <a:latin typeface="Comic Sans MS" pitchFamily="66" charset="0"/>
            </a:endParaRPr>
          </a:p>
          <a:p>
            <a:pPr algn="ctr">
              <a:lnSpc>
                <a:spcPct val="110000"/>
              </a:lnSpc>
            </a:pPr>
            <a:r>
              <a:rPr lang="it-IT" dirty="0" smtClean="0">
                <a:latin typeface="Comic Sans MS" pitchFamily="66" charset="0"/>
              </a:rPr>
              <a:t>DOLCE, L’AMARO E UMAMI</a:t>
            </a:r>
            <a:endParaRPr lang="it-IT" dirty="0">
              <a:latin typeface="Comic Sans MS" pitchFamily="66" charset="0"/>
            </a:endParaRPr>
          </a:p>
        </p:txBody>
      </p:sp>
      <p:sp>
        <p:nvSpPr>
          <p:cNvPr id="67590" name="Text Box 6"/>
          <p:cNvSpPr txBox="1">
            <a:spLocks noChangeArrowheads="1"/>
          </p:cNvSpPr>
          <p:nvPr/>
        </p:nvSpPr>
        <p:spPr bwMode="auto">
          <a:xfrm>
            <a:off x="107950" y="115888"/>
            <a:ext cx="5819775"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400">
                <a:solidFill>
                  <a:schemeClr val="bg1"/>
                </a:solidFill>
                <a:latin typeface="Comic Sans MS" pitchFamily="66" charset="0"/>
              </a:rPr>
              <a:t>AD OGNI GUSTO I SUOI RECETTORI</a:t>
            </a:r>
          </a:p>
        </p:txBody>
      </p:sp>
      <p:pic>
        <p:nvPicPr>
          <p:cNvPr id="6759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765175"/>
            <a:ext cx="1881188" cy="352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20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591"/>
                                        </p:tgtEl>
                                        <p:attrNameLst>
                                          <p:attrName>style.visibility</p:attrName>
                                        </p:attrNameLst>
                                      </p:cBhvr>
                                      <p:to>
                                        <p:strVal val="visible"/>
                                      </p:to>
                                    </p:set>
                                    <p:anim calcmode="lin" valueType="num">
                                      <p:cBhvr additive="base">
                                        <p:cTn id="7" dur="500" fill="hold"/>
                                        <p:tgtEl>
                                          <p:spTgt spid="67591"/>
                                        </p:tgtEl>
                                        <p:attrNameLst>
                                          <p:attrName>ppt_x</p:attrName>
                                        </p:attrNameLst>
                                      </p:cBhvr>
                                      <p:tavLst>
                                        <p:tav tm="0">
                                          <p:val>
                                            <p:strVal val="#ppt_x"/>
                                          </p:val>
                                        </p:tav>
                                        <p:tav tm="100000">
                                          <p:val>
                                            <p:strVal val="#ppt_x"/>
                                          </p:val>
                                        </p:tav>
                                      </p:tavLst>
                                    </p:anim>
                                    <p:anim calcmode="lin" valueType="num">
                                      <p:cBhvr additive="base">
                                        <p:cTn id="8" dur="500" fill="hold"/>
                                        <p:tgtEl>
                                          <p:spTgt spid="675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8"/>
                                        </p:tgtEl>
                                        <p:attrNameLst>
                                          <p:attrName>style.visibility</p:attrName>
                                        </p:attrNameLst>
                                      </p:cBhvr>
                                      <p:to>
                                        <p:strVal val="visible"/>
                                      </p:to>
                                    </p:set>
                                    <p:anim calcmode="lin" valueType="num">
                                      <p:cBhvr additive="base">
                                        <p:cTn id="13" dur="500" fill="hold"/>
                                        <p:tgtEl>
                                          <p:spTgt spid="67588"/>
                                        </p:tgtEl>
                                        <p:attrNameLst>
                                          <p:attrName>ppt_x</p:attrName>
                                        </p:attrNameLst>
                                      </p:cBhvr>
                                      <p:tavLst>
                                        <p:tav tm="0">
                                          <p:val>
                                            <p:strVal val="#ppt_x"/>
                                          </p:val>
                                        </p:tav>
                                        <p:tav tm="100000">
                                          <p:val>
                                            <p:strVal val="#ppt_x"/>
                                          </p:val>
                                        </p:tav>
                                      </p:tavLst>
                                    </p:anim>
                                    <p:anim calcmode="lin" valueType="num">
                                      <p:cBhvr additive="base">
                                        <p:cTn id="14" dur="500" fill="hold"/>
                                        <p:tgtEl>
                                          <p:spTgt spid="675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7587"/>
                                        </p:tgtEl>
                                        <p:attrNameLst>
                                          <p:attrName>style.visibility</p:attrName>
                                        </p:attrNameLst>
                                      </p:cBhvr>
                                      <p:to>
                                        <p:strVal val="visible"/>
                                      </p:to>
                                    </p:set>
                                    <p:anim calcmode="lin" valueType="num">
                                      <p:cBhvr additive="base">
                                        <p:cTn id="19" dur="500" fill="hold"/>
                                        <p:tgtEl>
                                          <p:spTgt spid="67587"/>
                                        </p:tgtEl>
                                        <p:attrNameLst>
                                          <p:attrName>ppt_x</p:attrName>
                                        </p:attrNameLst>
                                      </p:cBhvr>
                                      <p:tavLst>
                                        <p:tav tm="0">
                                          <p:val>
                                            <p:strVal val="#ppt_x"/>
                                          </p:val>
                                        </p:tav>
                                        <p:tav tm="100000">
                                          <p:val>
                                            <p:strVal val="#ppt_x"/>
                                          </p:val>
                                        </p:tav>
                                      </p:tavLst>
                                    </p:anim>
                                    <p:anim calcmode="lin" valueType="num">
                                      <p:cBhvr additive="base">
                                        <p:cTn id="20"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9"/>
                                        </p:tgtEl>
                                        <p:attrNameLst>
                                          <p:attrName>style.visibility</p:attrName>
                                        </p:attrNameLst>
                                      </p:cBhvr>
                                      <p:to>
                                        <p:strVal val="visible"/>
                                      </p:to>
                                    </p:set>
                                    <p:anim calcmode="lin" valueType="num">
                                      <p:cBhvr additive="base">
                                        <p:cTn id="25" dur="500" fill="hold"/>
                                        <p:tgtEl>
                                          <p:spTgt spid="67589"/>
                                        </p:tgtEl>
                                        <p:attrNameLst>
                                          <p:attrName>ppt_x</p:attrName>
                                        </p:attrNameLst>
                                      </p:cBhvr>
                                      <p:tavLst>
                                        <p:tav tm="0">
                                          <p:val>
                                            <p:strVal val="#ppt_x"/>
                                          </p:val>
                                        </p:tav>
                                        <p:tav tm="100000">
                                          <p:val>
                                            <p:strVal val="#ppt_x"/>
                                          </p:val>
                                        </p:tav>
                                      </p:tavLst>
                                    </p:anim>
                                    <p:anim calcmode="lin" valueType="num">
                                      <p:cBhvr additive="base">
                                        <p:cTn id="26" dur="500" fill="hold"/>
                                        <p:tgtEl>
                                          <p:spTgt spid="6758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7586"/>
                                        </p:tgtEl>
                                        <p:attrNameLst>
                                          <p:attrName>style.visibility</p:attrName>
                                        </p:attrNameLst>
                                      </p:cBhvr>
                                      <p:to>
                                        <p:strVal val="visible"/>
                                      </p:to>
                                    </p:set>
                                    <p:anim calcmode="lin" valueType="num">
                                      <p:cBhvr additive="base">
                                        <p:cTn id="31" dur="500" fill="hold"/>
                                        <p:tgtEl>
                                          <p:spTgt spid="67586"/>
                                        </p:tgtEl>
                                        <p:attrNameLst>
                                          <p:attrName>ppt_x</p:attrName>
                                        </p:attrNameLst>
                                      </p:cBhvr>
                                      <p:tavLst>
                                        <p:tav tm="0">
                                          <p:val>
                                            <p:strVal val="#ppt_x"/>
                                          </p:val>
                                        </p:tav>
                                        <p:tav tm="100000">
                                          <p:val>
                                            <p:strVal val="#ppt_x"/>
                                          </p:val>
                                        </p:tav>
                                      </p:tavLst>
                                    </p:anim>
                                    <p:anim calcmode="lin" valueType="num">
                                      <p:cBhvr additive="base">
                                        <p:cTn id="32" dur="500" fill="hold"/>
                                        <p:tgtEl>
                                          <p:spTgt spid="67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8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90675" y="1412875"/>
            <a:ext cx="6653213" cy="4995863"/>
            <a:chOff x="463" y="935"/>
            <a:chExt cx="4191" cy="3147"/>
          </a:xfrm>
        </p:grpSpPr>
        <p:pic>
          <p:nvPicPr>
            <p:cNvPr id="727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3" y="935"/>
              <a:ext cx="2639" cy="19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8" name="Oval 4"/>
            <p:cNvSpPr>
              <a:spLocks noChangeArrowheads="1"/>
            </p:cNvSpPr>
            <p:nvPr/>
          </p:nvSpPr>
          <p:spPr bwMode="auto">
            <a:xfrm>
              <a:off x="3390" y="1795"/>
              <a:ext cx="334" cy="185"/>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hangingPunct="0">
                <a:lnSpc>
                  <a:spcPct val="93000"/>
                </a:lnSpc>
                <a:buClr>
                  <a:srgbClr val="000000"/>
                </a:buClr>
                <a:buSzPct val="45000"/>
                <a:buFont typeface="Wingdings" pitchFamily="2" charset="2"/>
                <a:buNone/>
              </a:pPr>
              <a:r>
                <a:rPr lang="it-IT" sz="1200" b="1">
                  <a:latin typeface="Comic Sans MS" pitchFamily="66" charset="0"/>
                </a:rPr>
                <a:t>V296I</a:t>
              </a:r>
            </a:p>
          </p:txBody>
        </p:sp>
        <p:sp>
          <p:nvSpPr>
            <p:cNvPr id="72709" name="Oval 5"/>
            <p:cNvSpPr>
              <a:spLocks noChangeArrowheads="1"/>
            </p:cNvSpPr>
            <p:nvPr/>
          </p:nvSpPr>
          <p:spPr bwMode="auto">
            <a:xfrm>
              <a:off x="3120" y="1612"/>
              <a:ext cx="329" cy="169"/>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hangingPunct="0">
                <a:lnSpc>
                  <a:spcPct val="93000"/>
                </a:lnSpc>
                <a:buClr>
                  <a:srgbClr val="000000"/>
                </a:buClr>
                <a:buSzPct val="45000"/>
                <a:buFont typeface="Wingdings" pitchFamily="2" charset="2"/>
                <a:buNone/>
              </a:pPr>
              <a:r>
                <a:rPr lang="it-IT" sz="1200" b="1">
                  <a:latin typeface="Comic Sans MS" pitchFamily="66" charset="0"/>
                </a:rPr>
                <a:t>A262V</a:t>
              </a:r>
            </a:p>
          </p:txBody>
        </p:sp>
        <p:sp>
          <p:nvSpPr>
            <p:cNvPr id="72710" name="Oval 6"/>
            <p:cNvSpPr>
              <a:spLocks noChangeArrowheads="1"/>
            </p:cNvSpPr>
            <p:nvPr/>
          </p:nvSpPr>
          <p:spPr bwMode="auto">
            <a:xfrm>
              <a:off x="1765" y="2107"/>
              <a:ext cx="314" cy="173"/>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hangingPunct="0">
                <a:lnSpc>
                  <a:spcPct val="93000"/>
                </a:lnSpc>
                <a:buClr>
                  <a:srgbClr val="000000"/>
                </a:buClr>
                <a:buSzPct val="45000"/>
                <a:buFont typeface="Wingdings" pitchFamily="2" charset="2"/>
                <a:buNone/>
              </a:pPr>
              <a:r>
                <a:rPr lang="it-IT" sz="1200" b="1">
                  <a:latin typeface="Comic Sans MS" pitchFamily="66" charset="0"/>
                </a:rPr>
                <a:t>P49A</a:t>
              </a:r>
            </a:p>
          </p:txBody>
        </p:sp>
        <p:sp>
          <p:nvSpPr>
            <p:cNvPr id="72711" name="Text Box 7"/>
            <p:cNvSpPr txBox="1">
              <a:spLocks noChangeArrowheads="1"/>
            </p:cNvSpPr>
            <p:nvPr/>
          </p:nvSpPr>
          <p:spPr bwMode="auto">
            <a:xfrm>
              <a:off x="3787" y="1207"/>
              <a:ext cx="867" cy="38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hangingPunct="0">
                <a:lnSpc>
                  <a:spcPct val="93000"/>
                </a:lnSpc>
                <a:buClr>
                  <a:srgbClr val="000000"/>
                </a:buClr>
                <a:buSzPct val="45000"/>
                <a:buFont typeface="Wingdings" pitchFamily="2" charset="2"/>
                <a:buNone/>
              </a:pPr>
              <a:r>
                <a:rPr lang="it-IT" sz="1200" dirty="0" smtClean="0">
                  <a:solidFill>
                    <a:schemeClr val="bg1"/>
                  </a:solidFill>
                  <a:latin typeface="Comic Sans MS" pitchFamily="66" charset="0"/>
                </a:rPr>
                <a:t>ATTIVAZIONE DEL  RECETTORE</a:t>
              </a:r>
              <a:endParaRPr lang="it-IT" sz="1200" dirty="0">
                <a:solidFill>
                  <a:schemeClr val="bg1"/>
                </a:solidFill>
                <a:latin typeface="Comic Sans MS" pitchFamily="66" charset="0"/>
              </a:endParaRPr>
            </a:p>
          </p:txBody>
        </p:sp>
        <p:sp>
          <p:nvSpPr>
            <p:cNvPr id="72712" name="Rectangle 8"/>
            <p:cNvSpPr>
              <a:spLocks noChangeArrowheads="1"/>
            </p:cNvSpPr>
            <p:nvPr/>
          </p:nvSpPr>
          <p:spPr bwMode="auto">
            <a:xfrm>
              <a:off x="3119" y="2746"/>
              <a:ext cx="723" cy="130"/>
            </a:xfrm>
            <a:prstGeom prst="rect">
              <a:avLst/>
            </a:prstGeom>
            <a:solidFill>
              <a:schemeClr val="bg1"/>
            </a:solidFill>
            <a:ln>
              <a:noFill/>
            </a:ln>
            <a:effectLst/>
            <a:extLs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2713" name="Line 9"/>
            <p:cNvSpPr>
              <a:spLocks noChangeShapeType="1"/>
            </p:cNvSpPr>
            <p:nvPr/>
          </p:nvSpPr>
          <p:spPr bwMode="auto">
            <a:xfrm>
              <a:off x="1885" y="2313"/>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2714" name="Line 10"/>
            <p:cNvSpPr>
              <a:spLocks noChangeShapeType="1"/>
            </p:cNvSpPr>
            <p:nvPr/>
          </p:nvSpPr>
          <p:spPr bwMode="auto">
            <a:xfrm>
              <a:off x="1825" y="2495"/>
              <a:ext cx="1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2715" name="Line 11"/>
            <p:cNvSpPr>
              <a:spLocks noChangeShapeType="1"/>
            </p:cNvSpPr>
            <p:nvPr/>
          </p:nvSpPr>
          <p:spPr bwMode="auto">
            <a:xfrm flipV="1">
              <a:off x="3630" y="1610"/>
              <a:ext cx="152"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2716" name="Line 12"/>
            <p:cNvSpPr>
              <a:spLocks noChangeShapeType="1"/>
            </p:cNvSpPr>
            <p:nvPr/>
          </p:nvSpPr>
          <p:spPr bwMode="auto">
            <a:xfrm>
              <a:off x="3722" y="1570"/>
              <a:ext cx="120"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2717" name="Text Box 13"/>
            <p:cNvSpPr txBox="1">
              <a:spLocks noChangeArrowheads="1"/>
            </p:cNvSpPr>
            <p:nvPr/>
          </p:nvSpPr>
          <p:spPr bwMode="auto">
            <a:xfrm>
              <a:off x="1413" y="2525"/>
              <a:ext cx="1149" cy="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hangingPunct="0">
                <a:lnSpc>
                  <a:spcPct val="93000"/>
                </a:lnSpc>
                <a:buClr>
                  <a:srgbClr val="000000"/>
                </a:buClr>
                <a:buSzPct val="45000"/>
                <a:buFont typeface="Wingdings" pitchFamily="2" charset="2"/>
                <a:buNone/>
              </a:pPr>
              <a:r>
                <a:rPr lang="it-IT" sz="1200" dirty="0" smtClean="0">
                  <a:solidFill>
                    <a:schemeClr val="bg1"/>
                  </a:solidFill>
                  <a:latin typeface="Comic Sans MS" pitchFamily="66" charset="0"/>
                </a:rPr>
                <a:t>INTERAZIONE  CON LA GPROTEINA G</a:t>
              </a:r>
              <a:endParaRPr lang="it-IT" sz="1200" dirty="0">
                <a:solidFill>
                  <a:schemeClr val="bg1"/>
                </a:solidFill>
                <a:latin typeface="Comic Sans MS" pitchFamily="66" charset="0"/>
              </a:endParaRPr>
            </a:p>
          </p:txBody>
        </p:sp>
        <p:sp>
          <p:nvSpPr>
            <p:cNvPr id="72718" name="Text Box 14"/>
            <p:cNvSpPr txBox="1">
              <a:spLocks noChangeArrowheads="1"/>
            </p:cNvSpPr>
            <p:nvPr/>
          </p:nvSpPr>
          <p:spPr bwMode="auto">
            <a:xfrm>
              <a:off x="463" y="3851"/>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grpSp>
      <p:sp>
        <p:nvSpPr>
          <p:cNvPr id="72719" name="Rectangle 15"/>
          <p:cNvSpPr>
            <a:spLocks noChangeArrowheads="1"/>
          </p:cNvSpPr>
          <p:nvPr/>
        </p:nvSpPr>
        <p:spPr bwMode="auto">
          <a:xfrm>
            <a:off x="395288" y="333375"/>
            <a:ext cx="83883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dirty="0" smtClean="0">
                <a:latin typeface="Comic Sans MS" pitchFamily="66" charset="0"/>
              </a:rPr>
              <a:t>3 Polimorfismi del gene TAS2R38 distinguono i </a:t>
            </a:r>
          </a:p>
          <a:p>
            <a:r>
              <a:rPr lang="it-IT" sz="2000" b="1" dirty="0" smtClean="0">
                <a:latin typeface="Comic Sans MS" pitchFamily="66" charset="0"/>
              </a:rPr>
              <a:t>Percettori </a:t>
            </a:r>
            <a:r>
              <a:rPr lang="it-IT" sz="2000" dirty="0" smtClean="0">
                <a:latin typeface="Comic Sans MS" pitchFamily="66" charset="0"/>
              </a:rPr>
              <a:t>dai</a:t>
            </a:r>
            <a:r>
              <a:rPr lang="it-IT" sz="2000" b="1" dirty="0" smtClean="0">
                <a:latin typeface="Comic Sans MS" pitchFamily="66" charset="0"/>
              </a:rPr>
              <a:t> </a:t>
            </a:r>
            <a:r>
              <a:rPr lang="it-IT" sz="2000" b="1" dirty="0">
                <a:latin typeface="Comic Sans MS" pitchFamily="66" charset="0"/>
              </a:rPr>
              <a:t>N</a:t>
            </a:r>
            <a:r>
              <a:rPr lang="it-IT" sz="2000" b="1" dirty="0" smtClean="0">
                <a:latin typeface="Comic Sans MS" pitchFamily="66" charset="0"/>
              </a:rPr>
              <a:t>on Percettori </a:t>
            </a:r>
            <a:r>
              <a:rPr lang="it-IT" sz="2000" dirty="0" smtClean="0">
                <a:latin typeface="Comic Sans MS" pitchFamily="66" charset="0"/>
              </a:rPr>
              <a:t>e dai</a:t>
            </a:r>
            <a:r>
              <a:rPr lang="it-IT" sz="2000" b="1" dirty="0" smtClean="0">
                <a:latin typeface="Comic Sans MS" pitchFamily="66" charset="0"/>
              </a:rPr>
              <a:t> Super-percettori</a:t>
            </a:r>
            <a:endParaRPr lang="it-IT" sz="2000" b="1" dirty="0">
              <a:latin typeface="Comic Sans MS" pitchFamily="66" charset="0"/>
            </a:endParaRPr>
          </a:p>
        </p:txBody>
      </p:sp>
      <p:grpSp>
        <p:nvGrpSpPr>
          <p:cNvPr id="3" name="Group 16"/>
          <p:cNvGrpSpPr>
            <a:grpSpLocks/>
          </p:cNvGrpSpPr>
          <p:nvPr/>
        </p:nvGrpSpPr>
        <p:grpSpPr bwMode="auto">
          <a:xfrm>
            <a:off x="539750" y="4697412"/>
            <a:ext cx="8139113" cy="1895474"/>
            <a:chOff x="204" y="2914"/>
            <a:chExt cx="5127" cy="1194"/>
          </a:xfrm>
        </p:grpSpPr>
        <p:sp>
          <p:nvSpPr>
            <p:cNvPr id="72721" name="Freeform 82"/>
            <p:cNvSpPr>
              <a:spLocks/>
            </p:cNvSpPr>
            <p:nvPr/>
          </p:nvSpPr>
          <p:spPr bwMode="auto">
            <a:xfrm>
              <a:off x="2810" y="3292"/>
              <a:ext cx="37" cy="308"/>
            </a:xfrm>
            <a:custGeom>
              <a:avLst/>
              <a:gdLst>
                <a:gd name="T0" fmla="*/ 0 w 59"/>
                <a:gd name="T1" fmla="*/ 246 h 502"/>
                <a:gd name="T2" fmla="*/ 59 w 59"/>
                <a:gd name="T3" fmla="*/ 0 h 502"/>
                <a:gd name="T4" fmla="*/ 59 w 59"/>
                <a:gd name="T5" fmla="*/ 256 h 502"/>
                <a:gd name="T6" fmla="*/ 0 w 59"/>
                <a:gd name="T7" fmla="*/ 502 h 502"/>
                <a:gd name="T8" fmla="*/ 0 w 59"/>
                <a:gd name="T9" fmla="*/ 246 h 502"/>
                <a:gd name="T10" fmla="*/ 0 60000 65536"/>
                <a:gd name="T11" fmla="*/ 0 60000 65536"/>
                <a:gd name="T12" fmla="*/ 0 60000 65536"/>
                <a:gd name="T13" fmla="*/ 0 60000 65536"/>
                <a:gd name="T14" fmla="*/ 0 60000 65536"/>
                <a:gd name="T15" fmla="*/ 0 w 59"/>
                <a:gd name="T16" fmla="*/ 0 h 502"/>
                <a:gd name="T17" fmla="*/ 59 w 59"/>
                <a:gd name="T18" fmla="*/ 502 h 502"/>
              </a:gdLst>
              <a:ahLst/>
              <a:cxnLst>
                <a:cxn ang="T10">
                  <a:pos x="T0" y="T1"/>
                </a:cxn>
                <a:cxn ang="T11">
                  <a:pos x="T2" y="T3"/>
                </a:cxn>
                <a:cxn ang="T12">
                  <a:pos x="T4" y="T5"/>
                </a:cxn>
                <a:cxn ang="T13">
                  <a:pos x="T6" y="T7"/>
                </a:cxn>
                <a:cxn ang="T14">
                  <a:pos x="T8" y="T9"/>
                </a:cxn>
              </a:cxnLst>
              <a:rect l="T15" t="T16" r="T17" b="T18"/>
              <a:pathLst>
                <a:path w="59" h="502">
                  <a:moveTo>
                    <a:pt x="0" y="246"/>
                  </a:moveTo>
                  <a:lnTo>
                    <a:pt x="59" y="0"/>
                  </a:lnTo>
                  <a:lnTo>
                    <a:pt x="59" y="256"/>
                  </a:lnTo>
                  <a:lnTo>
                    <a:pt x="0" y="502"/>
                  </a:lnTo>
                  <a:lnTo>
                    <a:pt x="0" y="246"/>
                  </a:lnTo>
                  <a:close/>
                </a:path>
              </a:pathLst>
            </a:custGeom>
            <a:solidFill>
              <a:srgbClr val="4D4D80"/>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22" name="Freeform 83"/>
            <p:cNvSpPr>
              <a:spLocks/>
            </p:cNvSpPr>
            <p:nvPr/>
          </p:nvSpPr>
          <p:spPr bwMode="auto">
            <a:xfrm>
              <a:off x="2810" y="3292"/>
              <a:ext cx="44" cy="151"/>
            </a:xfrm>
            <a:custGeom>
              <a:avLst/>
              <a:gdLst>
                <a:gd name="T0" fmla="*/ 0 w 69"/>
                <a:gd name="T1" fmla="*/ 0 h 246"/>
                <a:gd name="T2" fmla="*/ 20 w 69"/>
                <a:gd name="T3" fmla="*/ 0 h 246"/>
                <a:gd name="T4" fmla="*/ 49 w 69"/>
                <a:gd name="T5" fmla="*/ 0 h 246"/>
                <a:gd name="T6" fmla="*/ 69 w 69"/>
                <a:gd name="T7" fmla="*/ 0 h 246"/>
                <a:gd name="T8" fmla="*/ 0 w 69"/>
                <a:gd name="T9" fmla="*/ 246 h 246"/>
                <a:gd name="T10" fmla="*/ 0 w 69"/>
                <a:gd name="T11" fmla="*/ 0 h 246"/>
                <a:gd name="T12" fmla="*/ 0 60000 65536"/>
                <a:gd name="T13" fmla="*/ 0 60000 65536"/>
                <a:gd name="T14" fmla="*/ 0 60000 65536"/>
                <a:gd name="T15" fmla="*/ 0 60000 65536"/>
                <a:gd name="T16" fmla="*/ 0 60000 65536"/>
                <a:gd name="T17" fmla="*/ 0 60000 65536"/>
                <a:gd name="T18" fmla="*/ 0 w 69"/>
                <a:gd name="T19" fmla="*/ 0 h 246"/>
                <a:gd name="T20" fmla="*/ 69 w 69"/>
                <a:gd name="T21" fmla="*/ 246 h 246"/>
              </a:gdLst>
              <a:ahLst/>
              <a:cxnLst>
                <a:cxn ang="T12">
                  <a:pos x="T0" y="T1"/>
                </a:cxn>
                <a:cxn ang="T13">
                  <a:pos x="T2" y="T3"/>
                </a:cxn>
                <a:cxn ang="T14">
                  <a:pos x="T4" y="T5"/>
                </a:cxn>
                <a:cxn ang="T15">
                  <a:pos x="T6" y="T7"/>
                </a:cxn>
                <a:cxn ang="T16">
                  <a:pos x="T8" y="T9"/>
                </a:cxn>
                <a:cxn ang="T17">
                  <a:pos x="T10" y="T11"/>
                </a:cxn>
              </a:cxnLst>
              <a:rect l="T18" t="T19" r="T20" b="T21"/>
              <a:pathLst>
                <a:path w="69" h="246">
                  <a:moveTo>
                    <a:pt x="0" y="0"/>
                  </a:moveTo>
                  <a:lnTo>
                    <a:pt x="20" y="0"/>
                  </a:lnTo>
                  <a:lnTo>
                    <a:pt x="49" y="0"/>
                  </a:lnTo>
                  <a:lnTo>
                    <a:pt x="69" y="0"/>
                  </a:lnTo>
                  <a:lnTo>
                    <a:pt x="0" y="246"/>
                  </a:lnTo>
                  <a:lnTo>
                    <a:pt x="0" y="0"/>
                  </a:lnTo>
                  <a:close/>
                </a:path>
              </a:pathLst>
            </a:custGeom>
            <a:solidFill>
              <a:srgbClr val="9999FF"/>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23" name="Freeform 84"/>
            <p:cNvSpPr>
              <a:spLocks/>
            </p:cNvSpPr>
            <p:nvPr/>
          </p:nvSpPr>
          <p:spPr bwMode="auto">
            <a:xfrm>
              <a:off x="2716" y="3146"/>
              <a:ext cx="113" cy="146"/>
            </a:xfrm>
            <a:custGeom>
              <a:avLst/>
              <a:gdLst>
                <a:gd name="T0" fmla="*/ 0 w 18"/>
                <a:gd name="T1" fmla="*/ 0 h 24"/>
                <a:gd name="T2" fmla="*/ 6 w 18"/>
                <a:gd name="T3" fmla="*/ 0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6" y="0"/>
                  </a:lnTo>
                  <a:lnTo>
                    <a:pt x="18" y="2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solidFill>
                  <a:schemeClr val="tx2"/>
                </a:solidFill>
                <a:latin typeface="Comic Sans MS" pitchFamily="66" charset="0"/>
              </a:endParaRPr>
            </a:p>
          </p:txBody>
        </p:sp>
        <p:sp>
          <p:nvSpPr>
            <p:cNvPr id="72724" name="Freeform 85"/>
            <p:cNvSpPr>
              <a:spLocks/>
            </p:cNvSpPr>
            <p:nvPr/>
          </p:nvSpPr>
          <p:spPr bwMode="auto">
            <a:xfrm>
              <a:off x="2816" y="3292"/>
              <a:ext cx="69" cy="308"/>
            </a:xfrm>
            <a:custGeom>
              <a:avLst/>
              <a:gdLst>
                <a:gd name="T0" fmla="*/ 0 w 108"/>
                <a:gd name="T1" fmla="*/ 246 h 502"/>
                <a:gd name="T2" fmla="*/ 108 w 108"/>
                <a:gd name="T3" fmla="*/ 0 h 502"/>
                <a:gd name="T4" fmla="*/ 108 w 108"/>
                <a:gd name="T5" fmla="*/ 256 h 502"/>
                <a:gd name="T6" fmla="*/ 0 w 108"/>
                <a:gd name="T7" fmla="*/ 502 h 502"/>
                <a:gd name="T8" fmla="*/ 0 w 108"/>
                <a:gd name="T9" fmla="*/ 246 h 502"/>
                <a:gd name="T10" fmla="*/ 0 60000 65536"/>
                <a:gd name="T11" fmla="*/ 0 60000 65536"/>
                <a:gd name="T12" fmla="*/ 0 60000 65536"/>
                <a:gd name="T13" fmla="*/ 0 60000 65536"/>
                <a:gd name="T14" fmla="*/ 0 60000 65536"/>
                <a:gd name="T15" fmla="*/ 0 w 108"/>
                <a:gd name="T16" fmla="*/ 0 h 502"/>
                <a:gd name="T17" fmla="*/ 108 w 108"/>
                <a:gd name="T18" fmla="*/ 502 h 502"/>
              </a:gdLst>
              <a:ahLst/>
              <a:cxnLst>
                <a:cxn ang="T10">
                  <a:pos x="T0" y="T1"/>
                </a:cxn>
                <a:cxn ang="T11">
                  <a:pos x="T2" y="T3"/>
                </a:cxn>
                <a:cxn ang="T12">
                  <a:pos x="T4" y="T5"/>
                </a:cxn>
                <a:cxn ang="T13">
                  <a:pos x="T6" y="T7"/>
                </a:cxn>
                <a:cxn ang="T14">
                  <a:pos x="T8" y="T9"/>
                </a:cxn>
              </a:cxnLst>
              <a:rect l="T15" t="T16" r="T17" b="T18"/>
              <a:pathLst>
                <a:path w="108" h="502">
                  <a:moveTo>
                    <a:pt x="0" y="246"/>
                  </a:moveTo>
                  <a:lnTo>
                    <a:pt x="108" y="0"/>
                  </a:lnTo>
                  <a:lnTo>
                    <a:pt x="108" y="256"/>
                  </a:lnTo>
                  <a:lnTo>
                    <a:pt x="0" y="502"/>
                  </a:lnTo>
                  <a:lnTo>
                    <a:pt x="0" y="246"/>
                  </a:lnTo>
                  <a:close/>
                </a:path>
              </a:pathLst>
            </a:custGeom>
            <a:solidFill>
              <a:srgbClr val="4D1A33"/>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25" name="Freeform 86"/>
            <p:cNvSpPr>
              <a:spLocks/>
            </p:cNvSpPr>
            <p:nvPr/>
          </p:nvSpPr>
          <p:spPr bwMode="auto">
            <a:xfrm>
              <a:off x="2816" y="3292"/>
              <a:ext cx="75" cy="151"/>
            </a:xfrm>
            <a:custGeom>
              <a:avLst/>
              <a:gdLst>
                <a:gd name="T0" fmla="*/ 69 w 118"/>
                <a:gd name="T1" fmla="*/ 0 h 246"/>
                <a:gd name="T2" fmla="*/ 89 w 118"/>
                <a:gd name="T3" fmla="*/ 0 h 246"/>
                <a:gd name="T4" fmla="*/ 99 w 118"/>
                <a:gd name="T5" fmla="*/ 0 h 246"/>
                <a:gd name="T6" fmla="*/ 118 w 118"/>
                <a:gd name="T7" fmla="*/ 0 h 246"/>
                <a:gd name="T8" fmla="*/ 0 w 118"/>
                <a:gd name="T9" fmla="*/ 246 h 246"/>
                <a:gd name="T10" fmla="*/ 69 w 118"/>
                <a:gd name="T11" fmla="*/ 0 h 246"/>
                <a:gd name="T12" fmla="*/ 0 60000 65536"/>
                <a:gd name="T13" fmla="*/ 0 60000 65536"/>
                <a:gd name="T14" fmla="*/ 0 60000 65536"/>
                <a:gd name="T15" fmla="*/ 0 60000 65536"/>
                <a:gd name="T16" fmla="*/ 0 60000 65536"/>
                <a:gd name="T17" fmla="*/ 0 60000 65536"/>
                <a:gd name="T18" fmla="*/ 0 w 118"/>
                <a:gd name="T19" fmla="*/ 0 h 246"/>
                <a:gd name="T20" fmla="*/ 118 w 118"/>
                <a:gd name="T21" fmla="*/ 246 h 246"/>
              </a:gdLst>
              <a:ahLst/>
              <a:cxnLst>
                <a:cxn ang="T12">
                  <a:pos x="T0" y="T1"/>
                </a:cxn>
                <a:cxn ang="T13">
                  <a:pos x="T2" y="T3"/>
                </a:cxn>
                <a:cxn ang="T14">
                  <a:pos x="T4" y="T5"/>
                </a:cxn>
                <a:cxn ang="T15">
                  <a:pos x="T6" y="T7"/>
                </a:cxn>
                <a:cxn ang="T16">
                  <a:pos x="T8" y="T9"/>
                </a:cxn>
                <a:cxn ang="T17">
                  <a:pos x="T10" y="T11"/>
                </a:cxn>
              </a:cxnLst>
              <a:rect l="T18" t="T19" r="T20" b="T21"/>
              <a:pathLst>
                <a:path w="118" h="246">
                  <a:moveTo>
                    <a:pt x="69" y="0"/>
                  </a:moveTo>
                  <a:lnTo>
                    <a:pt x="89" y="0"/>
                  </a:lnTo>
                  <a:lnTo>
                    <a:pt x="99" y="0"/>
                  </a:lnTo>
                  <a:lnTo>
                    <a:pt x="118" y="0"/>
                  </a:lnTo>
                  <a:lnTo>
                    <a:pt x="0" y="246"/>
                  </a:lnTo>
                  <a:lnTo>
                    <a:pt x="69" y="0"/>
                  </a:lnTo>
                  <a:close/>
                </a:path>
              </a:pathLst>
            </a:custGeom>
            <a:solidFill>
              <a:srgbClr val="993366"/>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26" name="Freeform 87"/>
            <p:cNvSpPr>
              <a:spLocks/>
            </p:cNvSpPr>
            <p:nvPr/>
          </p:nvSpPr>
          <p:spPr bwMode="auto">
            <a:xfrm>
              <a:off x="2866" y="3092"/>
              <a:ext cx="1" cy="200"/>
            </a:xfrm>
            <a:custGeom>
              <a:avLst/>
              <a:gdLst>
                <a:gd name="T0" fmla="*/ 0 w 1"/>
                <a:gd name="T1" fmla="*/ 0 h 33"/>
                <a:gd name="T2" fmla="*/ 0 w 1"/>
                <a:gd name="T3" fmla="*/ 6 h 33"/>
                <a:gd name="T4" fmla="*/ 0 w 1"/>
                <a:gd name="T5" fmla="*/ 33 h 33"/>
                <a:gd name="T6" fmla="*/ 0 60000 65536"/>
                <a:gd name="T7" fmla="*/ 0 60000 65536"/>
                <a:gd name="T8" fmla="*/ 0 60000 65536"/>
                <a:gd name="T9" fmla="*/ 0 w 1"/>
                <a:gd name="T10" fmla="*/ 0 h 33"/>
                <a:gd name="T11" fmla="*/ 1 w 1"/>
                <a:gd name="T12" fmla="*/ 33 h 33"/>
              </a:gdLst>
              <a:ahLst/>
              <a:cxnLst>
                <a:cxn ang="T6">
                  <a:pos x="T0" y="T1"/>
                </a:cxn>
                <a:cxn ang="T7">
                  <a:pos x="T2" y="T3"/>
                </a:cxn>
                <a:cxn ang="T8">
                  <a:pos x="T4" y="T5"/>
                </a:cxn>
              </a:cxnLst>
              <a:rect l="T9" t="T10" r="T11" b="T12"/>
              <a:pathLst>
                <a:path w="1" h="33">
                  <a:moveTo>
                    <a:pt x="0" y="0"/>
                  </a:moveTo>
                  <a:lnTo>
                    <a:pt x="0" y="6"/>
                  </a:lnTo>
                  <a:lnTo>
                    <a:pt x="0" y="33"/>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solidFill>
                  <a:schemeClr val="tx2"/>
                </a:solidFill>
                <a:latin typeface="Comic Sans MS" pitchFamily="66" charset="0"/>
              </a:endParaRPr>
            </a:p>
          </p:txBody>
        </p:sp>
        <p:sp>
          <p:nvSpPr>
            <p:cNvPr id="72727" name="Freeform 88"/>
            <p:cNvSpPr>
              <a:spLocks/>
            </p:cNvSpPr>
            <p:nvPr/>
          </p:nvSpPr>
          <p:spPr bwMode="auto">
            <a:xfrm>
              <a:off x="2835" y="3298"/>
              <a:ext cx="182" cy="302"/>
            </a:xfrm>
            <a:custGeom>
              <a:avLst/>
              <a:gdLst>
                <a:gd name="T0" fmla="*/ 0 w 286"/>
                <a:gd name="T1" fmla="*/ 236 h 492"/>
                <a:gd name="T2" fmla="*/ 286 w 286"/>
                <a:gd name="T3" fmla="*/ 0 h 492"/>
                <a:gd name="T4" fmla="*/ 286 w 286"/>
                <a:gd name="T5" fmla="*/ 256 h 492"/>
                <a:gd name="T6" fmla="*/ 0 w 286"/>
                <a:gd name="T7" fmla="*/ 492 h 492"/>
                <a:gd name="T8" fmla="*/ 0 w 286"/>
                <a:gd name="T9" fmla="*/ 236 h 492"/>
                <a:gd name="T10" fmla="*/ 0 60000 65536"/>
                <a:gd name="T11" fmla="*/ 0 60000 65536"/>
                <a:gd name="T12" fmla="*/ 0 60000 65536"/>
                <a:gd name="T13" fmla="*/ 0 60000 65536"/>
                <a:gd name="T14" fmla="*/ 0 60000 65536"/>
                <a:gd name="T15" fmla="*/ 0 w 286"/>
                <a:gd name="T16" fmla="*/ 0 h 492"/>
                <a:gd name="T17" fmla="*/ 286 w 286"/>
                <a:gd name="T18" fmla="*/ 492 h 492"/>
              </a:gdLst>
              <a:ahLst/>
              <a:cxnLst>
                <a:cxn ang="T10">
                  <a:pos x="T0" y="T1"/>
                </a:cxn>
                <a:cxn ang="T11">
                  <a:pos x="T2" y="T3"/>
                </a:cxn>
                <a:cxn ang="T12">
                  <a:pos x="T4" y="T5"/>
                </a:cxn>
                <a:cxn ang="T13">
                  <a:pos x="T6" y="T7"/>
                </a:cxn>
                <a:cxn ang="T14">
                  <a:pos x="T8" y="T9"/>
                </a:cxn>
              </a:cxnLst>
              <a:rect l="T15" t="T16" r="T17" b="T18"/>
              <a:pathLst>
                <a:path w="286" h="492">
                  <a:moveTo>
                    <a:pt x="0" y="236"/>
                  </a:moveTo>
                  <a:lnTo>
                    <a:pt x="286" y="0"/>
                  </a:lnTo>
                  <a:lnTo>
                    <a:pt x="286" y="256"/>
                  </a:lnTo>
                  <a:lnTo>
                    <a:pt x="0" y="492"/>
                  </a:lnTo>
                  <a:lnTo>
                    <a:pt x="0" y="236"/>
                  </a:lnTo>
                  <a:close/>
                </a:path>
              </a:pathLst>
            </a:custGeom>
            <a:solidFill>
              <a:srgbClr val="808066"/>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28" name="Freeform 89"/>
            <p:cNvSpPr>
              <a:spLocks/>
            </p:cNvSpPr>
            <p:nvPr/>
          </p:nvSpPr>
          <p:spPr bwMode="auto">
            <a:xfrm>
              <a:off x="2835" y="3292"/>
              <a:ext cx="188" cy="151"/>
            </a:xfrm>
            <a:custGeom>
              <a:avLst/>
              <a:gdLst>
                <a:gd name="T0" fmla="*/ 118 w 295"/>
                <a:gd name="T1" fmla="*/ 0 h 246"/>
                <a:gd name="T2" fmla="*/ 147 w 295"/>
                <a:gd name="T3" fmla="*/ 0 h 246"/>
                <a:gd name="T4" fmla="*/ 177 w 295"/>
                <a:gd name="T5" fmla="*/ 0 h 246"/>
                <a:gd name="T6" fmla="*/ 216 w 295"/>
                <a:gd name="T7" fmla="*/ 0 h 246"/>
                <a:gd name="T8" fmla="*/ 226 w 295"/>
                <a:gd name="T9" fmla="*/ 0 h 246"/>
                <a:gd name="T10" fmla="*/ 266 w 295"/>
                <a:gd name="T11" fmla="*/ 10 h 246"/>
                <a:gd name="T12" fmla="*/ 295 w 295"/>
                <a:gd name="T13" fmla="*/ 10 h 246"/>
                <a:gd name="T14" fmla="*/ 0 w 295"/>
                <a:gd name="T15" fmla="*/ 246 h 246"/>
                <a:gd name="T16" fmla="*/ 118 w 295"/>
                <a:gd name="T17" fmla="*/ 0 h 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5"/>
                <a:gd name="T28" fmla="*/ 0 h 246"/>
                <a:gd name="T29" fmla="*/ 295 w 295"/>
                <a:gd name="T30" fmla="*/ 246 h 2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5" h="246">
                  <a:moveTo>
                    <a:pt x="118" y="0"/>
                  </a:moveTo>
                  <a:lnTo>
                    <a:pt x="147" y="0"/>
                  </a:lnTo>
                  <a:lnTo>
                    <a:pt x="177" y="0"/>
                  </a:lnTo>
                  <a:lnTo>
                    <a:pt x="216" y="0"/>
                  </a:lnTo>
                  <a:lnTo>
                    <a:pt x="226" y="0"/>
                  </a:lnTo>
                  <a:lnTo>
                    <a:pt x="266" y="10"/>
                  </a:lnTo>
                  <a:lnTo>
                    <a:pt x="295" y="10"/>
                  </a:lnTo>
                  <a:lnTo>
                    <a:pt x="0" y="246"/>
                  </a:lnTo>
                  <a:lnTo>
                    <a:pt x="118" y="0"/>
                  </a:lnTo>
                  <a:close/>
                </a:path>
              </a:pathLst>
            </a:custGeom>
            <a:solidFill>
              <a:srgbClr val="FFFFCC"/>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29" name="Freeform 90"/>
            <p:cNvSpPr>
              <a:spLocks/>
            </p:cNvSpPr>
            <p:nvPr/>
          </p:nvSpPr>
          <p:spPr bwMode="auto">
            <a:xfrm>
              <a:off x="2960" y="3086"/>
              <a:ext cx="38" cy="212"/>
            </a:xfrm>
            <a:custGeom>
              <a:avLst/>
              <a:gdLst>
                <a:gd name="T0" fmla="*/ 6 w 6"/>
                <a:gd name="T1" fmla="*/ 0 h 35"/>
                <a:gd name="T2" fmla="*/ 0 w 6"/>
                <a:gd name="T3" fmla="*/ 0 h 35"/>
                <a:gd name="T4" fmla="*/ 0 w 6"/>
                <a:gd name="T5" fmla="*/ 35 h 35"/>
                <a:gd name="T6" fmla="*/ 0 60000 65536"/>
                <a:gd name="T7" fmla="*/ 0 60000 65536"/>
                <a:gd name="T8" fmla="*/ 0 60000 65536"/>
                <a:gd name="T9" fmla="*/ 0 w 6"/>
                <a:gd name="T10" fmla="*/ 0 h 35"/>
                <a:gd name="T11" fmla="*/ 6 w 6"/>
                <a:gd name="T12" fmla="*/ 35 h 35"/>
              </a:gdLst>
              <a:ahLst/>
              <a:cxnLst>
                <a:cxn ang="T6">
                  <a:pos x="T0" y="T1"/>
                </a:cxn>
                <a:cxn ang="T7">
                  <a:pos x="T2" y="T3"/>
                </a:cxn>
                <a:cxn ang="T8">
                  <a:pos x="T4" y="T5"/>
                </a:cxn>
              </a:cxnLst>
              <a:rect l="T9" t="T10" r="T11" b="T12"/>
              <a:pathLst>
                <a:path w="6" h="35">
                  <a:moveTo>
                    <a:pt x="6" y="0"/>
                  </a:moveTo>
                  <a:lnTo>
                    <a:pt x="0" y="0"/>
                  </a:lnTo>
                  <a:lnTo>
                    <a:pt x="0" y="35"/>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solidFill>
                  <a:schemeClr val="tx2"/>
                </a:solidFill>
                <a:latin typeface="Comic Sans MS" pitchFamily="66" charset="0"/>
              </a:endParaRPr>
            </a:p>
          </p:txBody>
        </p:sp>
        <p:sp>
          <p:nvSpPr>
            <p:cNvPr id="72730" name="Freeform 91"/>
            <p:cNvSpPr>
              <a:spLocks/>
            </p:cNvSpPr>
            <p:nvPr/>
          </p:nvSpPr>
          <p:spPr bwMode="auto">
            <a:xfrm>
              <a:off x="2898" y="3376"/>
              <a:ext cx="520" cy="230"/>
            </a:xfrm>
            <a:custGeom>
              <a:avLst/>
              <a:gdLst>
                <a:gd name="T0" fmla="*/ 0 w 819"/>
                <a:gd name="T1" fmla="*/ 118 h 374"/>
                <a:gd name="T2" fmla="*/ 819 w 819"/>
                <a:gd name="T3" fmla="*/ 0 h 374"/>
                <a:gd name="T4" fmla="*/ 819 w 819"/>
                <a:gd name="T5" fmla="*/ 256 h 374"/>
                <a:gd name="T6" fmla="*/ 0 w 819"/>
                <a:gd name="T7" fmla="*/ 374 h 374"/>
                <a:gd name="T8" fmla="*/ 0 w 819"/>
                <a:gd name="T9" fmla="*/ 118 h 374"/>
                <a:gd name="T10" fmla="*/ 0 60000 65536"/>
                <a:gd name="T11" fmla="*/ 0 60000 65536"/>
                <a:gd name="T12" fmla="*/ 0 60000 65536"/>
                <a:gd name="T13" fmla="*/ 0 60000 65536"/>
                <a:gd name="T14" fmla="*/ 0 60000 65536"/>
                <a:gd name="T15" fmla="*/ 0 w 819"/>
                <a:gd name="T16" fmla="*/ 0 h 374"/>
                <a:gd name="T17" fmla="*/ 819 w 819"/>
                <a:gd name="T18" fmla="*/ 374 h 374"/>
              </a:gdLst>
              <a:ahLst/>
              <a:cxnLst>
                <a:cxn ang="T10">
                  <a:pos x="T0" y="T1"/>
                </a:cxn>
                <a:cxn ang="T11">
                  <a:pos x="T2" y="T3"/>
                </a:cxn>
                <a:cxn ang="T12">
                  <a:pos x="T4" y="T5"/>
                </a:cxn>
                <a:cxn ang="T13">
                  <a:pos x="T6" y="T7"/>
                </a:cxn>
                <a:cxn ang="T14">
                  <a:pos x="T8" y="T9"/>
                </a:cxn>
              </a:cxnLst>
              <a:rect l="T15" t="T16" r="T17" b="T18"/>
              <a:pathLst>
                <a:path w="819" h="374">
                  <a:moveTo>
                    <a:pt x="0" y="118"/>
                  </a:moveTo>
                  <a:lnTo>
                    <a:pt x="819" y="0"/>
                  </a:lnTo>
                  <a:lnTo>
                    <a:pt x="819" y="256"/>
                  </a:lnTo>
                  <a:lnTo>
                    <a:pt x="0" y="374"/>
                  </a:lnTo>
                  <a:lnTo>
                    <a:pt x="0" y="118"/>
                  </a:lnTo>
                  <a:close/>
                </a:path>
              </a:pathLst>
            </a:custGeom>
            <a:solidFill>
              <a:srgbClr val="668080"/>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31" name="Freeform 92"/>
            <p:cNvSpPr>
              <a:spLocks/>
            </p:cNvSpPr>
            <p:nvPr/>
          </p:nvSpPr>
          <p:spPr bwMode="auto">
            <a:xfrm>
              <a:off x="2898" y="3303"/>
              <a:ext cx="526" cy="146"/>
            </a:xfrm>
            <a:custGeom>
              <a:avLst/>
              <a:gdLst>
                <a:gd name="T0" fmla="*/ 296 w 829"/>
                <a:gd name="T1" fmla="*/ 0 h 237"/>
                <a:gd name="T2" fmla="*/ 326 w 829"/>
                <a:gd name="T3" fmla="*/ 0 h 237"/>
                <a:gd name="T4" fmla="*/ 375 w 829"/>
                <a:gd name="T5" fmla="*/ 10 h 237"/>
                <a:gd name="T6" fmla="*/ 404 w 829"/>
                <a:gd name="T7" fmla="*/ 10 h 237"/>
                <a:gd name="T8" fmla="*/ 444 w 829"/>
                <a:gd name="T9" fmla="*/ 20 h 237"/>
                <a:gd name="T10" fmla="*/ 474 w 829"/>
                <a:gd name="T11" fmla="*/ 20 h 237"/>
                <a:gd name="T12" fmla="*/ 503 w 829"/>
                <a:gd name="T13" fmla="*/ 30 h 237"/>
                <a:gd name="T14" fmla="*/ 543 w 829"/>
                <a:gd name="T15" fmla="*/ 30 h 237"/>
                <a:gd name="T16" fmla="*/ 572 w 829"/>
                <a:gd name="T17" fmla="*/ 40 h 237"/>
                <a:gd name="T18" fmla="*/ 612 w 829"/>
                <a:gd name="T19" fmla="*/ 50 h 237"/>
                <a:gd name="T20" fmla="*/ 631 w 829"/>
                <a:gd name="T21" fmla="*/ 50 h 237"/>
                <a:gd name="T22" fmla="*/ 661 w 829"/>
                <a:gd name="T23" fmla="*/ 60 h 237"/>
                <a:gd name="T24" fmla="*/ 690 w 829"/>
                <a:gd name="T25" fmla="*/ 69 h 237"/>
                <a:gd name="T26" fmla="*/ 710 w 829"/>
                <a:gd name="T27" fmla="*/ 69 h 237"/>
                <a:gd name="T28" fmla="*/ 730 w 829"/>
                <a:gd name="T29" fmla="*/ 79 h 237"/>
                <a:gd name="T30" fmla="*/ 769 w 829"/>
                <a:gd name="T31" fmla="*/ 89 h 237"/>
                <a:gd name="T32" fmla="*/ 779 w 829"/>
                <a:gd name="T33" fmla="*/ 99 h 237"/>
                <a:gd name="T34" fmla="*/ 809 w 829"/>
                <a:gd name="T35" fmla="*/ 109 h 237"/>
                <a:gd name="T36" fmla="*/ 829 w 829"/>
                <a:gd name="T37" fmla="*/ 119 h 237"/>
                <a:gd name="T38" fmla="*/ 0 w 829"/>
                <a:gd name="T39" fmla="*/ 237 h 237"/>
                <a:gd name="T40" fmla="*/ 296 w 829"/>
                <a:gd name="T41" fmla="*/ 0 h 2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9"/>
                <a:gd name="T64" fmla="*/ 0 h 237"/>
                <a:gd name="T65" fmla="*/ 829 w 829"/>
                <a:gd name="T66" fmla="*/ 237 h 2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9" h="237">
                  <a:moveTo>
                    <a:pt x="296" y="0"/>
                  </a:moveTo>
                  <a:lnTo>
                    <a:pt x="326" y="0"/>
                  </a:lnTo>
                  <a:lnTo>
                    <a:pt x="375" y="10"/>
                  </a:lnTo>
                  <a:lnTo>
                    <a:pt x="404" y="10"/>
                  </a:lnTo>
                  <a:lnTo>
                    <a:pt x="444" y="20"/>
                  </a:lnTo>
                  <a:lnTo>
                    <a:pt x="474" y="20"/>
                  </a:lnTo>
                  <a:lnTo>
                    <a:pt x="503" y="30"/>
                  </a:lnTo>
                  <a:lnTo>
                    <a:pt x="543" y="30"/>
                  </a:lnTo>
                  <a:lnTo>
                    <a:pt x="572" y="40"/>
                  </a:lnTo>
                  <a:lnTo>
                    <a:pt x="612" y="50"/>
                  </a:lnTo>
                  <a:lnTo>
                    <a:pt x="631" y="50"/>
                  </a:lnTo>
                  <a:lnTo>
                    <a:pt x="661" y="60"/>
                  </a:lnTo>
                  <a:lnTo>
                    <a:pt x="690" y="69"/>
                  </a:lnTo>
                  <a:lnTo>
                    <a:pt x="710" y="69"/>
                  </a:lnTo>
                  <a:lnTo>
                    <a:pt x="730" y="79"/>
                  </a:lnTo>
                  <a:lnTo>
                    <a:pt x="769" y="89"/>
                  </a:lnTo>
                  <a:lnTo>
                    <a:pt x="779" y="99"/>
                  </a:lnTo>
                  <a:lnTo>
                    <a:pt x="809" y="109"/>
                  </a:lnTo>
                  <a:lnTo>
                    <a:pt x="829" y="119"/>
                  </a:lnTo>
                  <a:lnTo>
                    <a:pt x="0" y="237"/>
                  </a:lnTo>
                  <a:lnTo>
                    <a:pt x="296" y="0"/>
                  </a:lnTo>
                  <a:close/>
                </a:path>
              </a:pathLst>
            </a:custGeom>
            <a:solidFill>
              <a:srgbClr val="CCFFFF"/>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32" name="Freeform 93"/>
            <p:cNvSpPr>
              <a:spLocks/>
            </p:cNvSpPr>
            <p:nvPr/>
          </p:nvSpPr>
          <p:spPr bwMode="auto">
            <a:xfrm>
              <a:off x="3274" y="3249"/>
              <a:ext cx="131" cy="85"/>
            </a:xfrm>
            <a:custGeom>
              <a:avLst/>
              <a:gdLst>
                <a:gd name="T0" fmla="*/ 21 w 21"/>
                <a:gd name="T1" fmla="*/ 0 h 14"/>
                <a:gd name="T2" fmla="*/ 15 w 21"/>
                <a:gd name="T3" fmla="*/ 0 h 14"/>
                <a:gd name="T4" fmla="*/ 0 w 21"/>
                <a:gd name="T5" fmla="*/ 14 h 14"/>
                <a:gd name="T6" fmla="*/ 0 60000 65536"/>
                <a:gd name="T7" fmla="*/ 0 60000 65536"/>
                <a:gd name="T8" fmla="*/ 0 60000 65536"/>
                <a:gd name="T9" fmla="*/ 0 w 21"/>
                <a:gd name="T10" fmla="*/ 0 h 14"/>
                <a:gd name="T11" fmla="*/ 21 w 21"/>
                <a:gd name="T12" fmla="*/ 14 h 14"/>
              </a:gdLst>
              <a:ahLst/>
              <a:cxnLst>
                <a:cxn ang="T6">
                  <a:pos x="T0" y="T1"/>
                </a:cxn>
                <a:cxn ang="T7">
                  <a:pos x="T2" y="T3"/>
                </a:cxn>
                <a:cxn ang="T8">
                  <a:pos x="T4" y="T5"/>
                </a:cxn>
              </a:cxnLst>
              <a:rect l="T9" t="T10" r="T11" b="T12"/>
              <a:pathLst>
                <a:path w="21" h="14">
                  <a:moveTo>
                    <a:pt x="21" y="0"/>
                  </a:moveTo>
                  <a:lnTo>
                    <a:pt x="15" y="0"/>
                  </a:lnTo>
                  <a:lnTo>
                    <a:pt x="0" y="1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solidFill>
                  <a:schemeClr val="tx2"/>
                </a:solidFill>
                <a:latin typeface="Comic Sans MS" pitchFamily="66" charset="0"/>
              </a:endParaRPr>
            </a:p>
          </p:txBody>
        </p:sp>
        <p:sp>
          <p:nvSpPr>
            <p:cNvPr id="72733" name="Freeform 94"/>
            <p:cNvSpPr>
              <a:spLocks/>
            </p:cNvSpPr>
            <p:nvPr/>
          </p:nvSpPr>
          <p:spPr bwMode="auto">
            <a:xfrm>
              <a:off x="2065" y="3466"/>
              <a:ext cx="263" cy="279"/>
            </a:xfrm>
            <a:custGeom>
              <a:avLst/>
              <a:gdLst>
                <a:gd name="T0" fmla="*/ 414 w 414"/>
                <a:gd name="T1" fmla="*/ 197 h 454"/>
                <a:gd name="T2" fmla="*/ 374 w 414"/>
                <a:gd name="T3" fmla="*/ 197 h 454"/>
                <a:gd name="T4" fmla="*/ 345 w 414"/>
                <a:gd name="T5" fmla="*/ 188 h 454"/>
                <a:gd name="T6" fmla="*/ 305 w 414"/>
                <a:gd name="T7" fmla="*/ 178 h 454"/>
                <a:gd name="T8" fmla="*/ 276 w 414"/>
                <a:gd name="T9" fmla="*/ 168 h 454"/>
                <a:gd name="T10" fmla="*/ 246 w 414"/>
                <a:gd name="T11" fmla="*/ 168 h 454"/>
                <a:gd name="T12" fmla="*/ 216 w 414"/>
                <a:gd name="T13" fmla="*/ 158 h 454"/>
                <a:gd name="T14" fmla="*/ 187 w 414"/>
                <a:gd name="T15" fmla="*/ 148 h 454"/>
                <a:gd name="T16" fmla="*/ 167 w 414"/>
                <a:gd name="T17" fmla="*/ 138 h 454"/>
                <a:gd name="T18" fmla="*/ 138 w 414"/>
                <a:gd name="T19" fmla="*/ 129 h 454"/>
                <a:gd name="T20" fmla="*/ 118 w 414"/>
                <a:gd name="T21" fmla="*/ 119 h 454"/>
                <a:gd name="T22" fmla="*/ 98 w 414"/>
                <a:gd name="T23" fmla="*/ 109 h 454"/>
                <a:gd name="T24" fmla="*/ 78 w 414"/>
                <a:gd name="T25" fmla="*/ 99 h 454"/>
                <a:gd name="T26" fmla="*/ 59 w 414"/>
                <a:gd name="T27" fmla="*/ 89 h 454"/>
                <a:gd name="T28" fmla="*/ 49 w 414"/>
                <a:gd name="T29" fmla="*/ 79 h 454"/>
                <a:gd name="T30" fmla="*/ 29 w 414"/>
                <a:gd name="T31" fmla="*/ 69 h 454"/>
                <a:gd name="T32" fmla="*/ 19 w 414"/>
                <a:gd name="T33" fmla="*/ 50 h 454"/>
                <a:gd name="T34" fmla="*/ 19 w 414"/>
                <a:gd name="T35" fmla="*/ 50 h 454"/>
                <a:gd name="T36" fmla="*/ 9 w 414"/>
                <a:gd name="T37" fmla="*/ 30 h 454"/>
                <a:gd name="T38" fmla="*/ 0 w 414"/>
                <a:gd name="T39" fmla="*/ 20 h 454"/>
                <a:gd name="T40" fmla="*/ 0 w 414"/>
                <a:gd name="T41" fmla="*/ 10 h 454"/>
                <a:gd name="T42" fmla="*/ 0 w 414"/>
                <a:gd name="T43" fmla="*/ 0 h 454"/>
                <a:gd name="T44" fmla="*/ 0 w 414"/>
                <a:gd name="T45" fmla="*/ 257 h 454"/>
                <a:gd name="T46" fmla="*/ 0 w 414"/>
                <a:gd name="T47" fmla="*/ 266 h 454"/>
                <a:gd name="T48" fmla="*/ 0 w 414"/>
                <a:gd name="T49" fmla="*/ 276 h 454"/>
                <a:gd name="T50" fmla="*/ 9 w 414"/>
                <a:gd name="T51" fmla="*/ 286 h 454"/>
                <a:gd name="T52" fmla="*/ 19 w 414"/>
                <a:gd name="T53" fmla="*/ 306 h 454"/>
                <a:gd name="T54" fmla="*/ 19 w 414"/>
                <a:gd name="T55" fmla="*/ 306 h 454"/>
                <a:gd name="T56" fmla="*/ 29 w 414"/>
                <a:gd name="T57" fmla="*/ 326 h 454"/>
                <a:gd name="T58" fmla="*/ 49 w 414"/>
                <a:gd name="T59" fmla="*/ 335 h 454"/>
                <a:gd name="T60" fmla="*/ 59 w 414"/>
                <a:gd name="T61" fmla="*/ 345 h 454"/>
                <a:gd name="T62" fmla="*/ 78 w 414"/>
                <a:gd name="T63" fmla="*/ 355 h 454"/>
                <a:gd name="T64" fmla="*/ 98 w 414"/>
                <a:gd name="T65" fmla="*/ 365 h 454"/>
                <a:gd name="T66" fmla="*/ 118 w 414"/>
                <a:gd name="T67" fmla="*/ 375 h 454"/>
                <a:gd name="T68" fmla="*/ 138 w 414"/>
                <a:gd name="T69" fmla="*/ 385 h 454"/>
                <a:gd name="T70" fmla="*/ 167 w 414"/>
                <a:gd name="T71" fmla="*/ 395 h 454"/>
                <a:gd name="T72" fmla="*/ 187 w 414"/>
                <a:gd name="T73" fmla="*/ 404 h 454"/>
                <a:gd name="T74" fmla="*/ 216 w 414"/>
                <a:gd name="T75" fmla="*/ 414 h 454"/>
                <a:gd name="T76" fmla="*/ 246 w 414"/>
                <a:gd name="T77" fmla="*/ 424 h 454"/>
                <a:gd name="T78" fmla="*/ 276 w 414"/>
                <a:gd name="T79" fmla="*/ 424 h 454"/>
                <a:gd name="T80" fmla="*/ 305 w 414"/>
                <a:gd name="T81" fmla="*/ 434 h 454"/>
                <a:gd name="T82" fmla="*/ 345 w 414"/>
                <a:gd name="T83" fmla="*/ 444 h 454"/>
                <a:gd name="T84" fmla="*/ 374 w 414"/>
                <a:gd name="T85" fmla="*/ 454 h 454"/>
                <a:gd name="T86" fmla="*/ 414 w 414"/>
                <a:gd name="T87" fmla="*/ 454 h 454"/>
                <a:gd name="T88" fmla="*/ 414 w 414"/>
                <a:gd name="T89" fmla="*/ 197 h 4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454"/>
                <a:gd name="T137" fmla="*/ 414 w 414"/>
                <a:gd name="T138" fmla="*/ 454 h 4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454">
                  <a:moveTo>
                    <a:pt x="414" y="197"/>
                  </a:moveTo>
                  <a:lnTo>
                    <a:pt x="374" y="197"/>
                  </a:lnTo>
                  <a:lnTo>
                    <a:pt x="345" y="188"/>
                  </a:lnTo>
                  <a:lnTo>
                    <a:pt x="305" y="178"/>
                  </a:lnTo>
                  <a:lnTo>
                    <a:pt x="276" y="168"/>
                  </a:lnTo>
                  <a:lnTo>
                    <a:pt x="246" y="168"/>
                  </a:lnTo>
                  <a:lnTo>
                    <a:pt x="216" y="158"/>
                  </a:lnTo>
                  <a:lnTo>
                    <a:pt x="187" y="148"/>
                  </a:lnTo>
                  <a:lnTo>
                    <a:pt x="167" y="138"/>
                  </a:lnTo>
                  <a:lnTo>
                    <a:pt x="138" y="129"/>
                  </a:lnTo>
                  <a:lnTo>
                    <a:pt x="118" y="119"/>
                  </a:lnTo>
                  <a:lnTo>
                    <a:pt x="98" y="109"/>
                  </a:lnTo>
                  <a:lnTo>
                    <a:pt x="78" y="99"/>
                  </a:lnTo>
                  <a:lnTo>
                    <a:pt x="59" y="89"/>
                  </a:lnTo>
                  <a:lnTo>
                    <a:pt x="49" y="79"/>
                  </a:lnTo>
                  <a:lnTo>
                    <a:pt x="29" y="69"/>
                  </a:lnTo>
                  <a:lnTo>
                    <a:pt x="19" y="50"/>
                  </a:lnTo>
                  <a:lnTo>
                    <a:pt x="9" y="30"/>
                  </a:lnTo>
                  <a:lnTo>
                    <a:pt x="0" y="20"/>
                  </a:lnTo>
                  <a:lnTo>
                    <a:pt x="0" y="10"/>
                  </a:lnTo>
                  <a:lnTo>
                    <a:pt x="0" y="0"/>
                  </a:lnTo>
                  <a:lnTo>
                    <a:pt x="0" y="257"/>
                  </a:lnTo>
                  <a:lnTo>
                    <a:pt x="0" y="266"/>
                  </a:lnTo>
                  <a:lnTo>
                    <a:pt x="0" y="276"/>
                  </a:lnTo>
                  <a:lnTo>
                    <a:pt x="9" y="286"/>
                  </a:lnTo>
                  <a:lnTo>
                    <a:pt x="19" y="306"/>
                  </a:lnTo>
                  <a:lnTo>
                    <a:pt x="29" y="326"/>
                  </a:lnTo>
                  <a:lnTo>
                    <a:pt x="49" y="335"/>
                  </a:lnTo>
                  <a:lnTo>
                    <a:pt x="59" y="345"/>
                  </a:lnTo>
                  <a:lnTo>
                    <a:pt x="78" y="355"/>
                  </a:lnTo>
                  <a:lnTo>
                    <a:pt x="98" y="365"/>
                  </a:lnTo>
                  <a:lnTo>
                    <a:pt x="118" y="375"/>
                  </a:lnTo>
                  <a:lnTo>
                    <a:pt x="138" y="385"/>
                  </a:lnTo>
                  <a:lnTo>
                    <a:pt x="167" y="395"/>
                  </a:lnTo>
                  <a:lnTo>
                    <a:pt x="187" y="404"/>
                  </a:lnTo>
                  <a:lnTo>
                    <a:pt x="216" y="414"/>
                  </a:lnTo>
                  <a:lnTo>
                    <a:pt x="246" y="424"/>
                  </a:lnTo>
                  <a:lnTo>
                    <a:pt x="276" y="424"/>
                  </a:lnTo>
                  <a:lnTo>
                    <a:pt x="305" y="434"/>
                  </a:lnTo>
                  <a:lnTo>
                    <a:pt x="345" y="444"/>
                  </a:lnTo>
                  <a:lnTo>
                    <a:pt x="374" y="454"/>
                  </a:lnTo>
                  <a:lnTo>
                    <a:pt x="414" y="454"/>
                  </a:lnTo>
                  <a:lnTo>
                    <a:pt x="414" y="197"/>
                  </a:lnTo>
                  <a:close/>
                </a:path>
              </a:pathLst>
            </a:custGeom>
            <a:solidFill>
              <a:srgbClr val="804040"/>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34" name="Freeform 95"/>
            <p:cNvSpPr>
              <a:spLocks/>
            </p:cNvSpPr>
            <p:nvPr/>
          </p:nvSpPr>
          <p:spPr bwMode="auto">
            <a:xfrm>
              <a:off x="2328" y="3466"/>
              <a:ext cx="331" cy="279"/>
            </a:xfrm>
            <a:custGeom>
              <a:avLst/>
              <a:gdLst>
                <a:gd name="T0" fmla="*/ 522 w 522"/>
                <a:gd name="T1" fmla="*/ 0 h 454"/>
                <a:gd name="T2" fmla="*/ 0 w 522"/>
                <a:gd name="T3" fmla="*/ 197 h 454"/>
                <a:gd name="T4" fmla="*/ 0 w 522"/>
                <a:gd name="T5" fmla="*/ 454 h 454"/>
                <a:gd name="T6" fmla="*/ 522 w 522"/>
                <a:gd name="T7" fmla="*/ 257 h 454"/>
                <a:gd name="T8" fmla="*/ 522 w 522"/>
                <a:gd name="T9" fmla="*/ 0 h 454"/>
                <a:gd name="T10" fmla="*/ 0 60000 65536"/>
                <a:gd name="T11" fmla="*/ 0 60000 65536"/>
                <a:gd name="T12" fmla="*/ 0 60000 65536"/>
                <a:gd name="T13" fmla="*/ 0 60000 65536"/>
                <a:gd name="T14" fmla="*/ 0 60000 65536"/>
                <a:gd name="T15" fmla="*/ 0 w 522"/>
                <a:gd name="T16" fmla="*/ 0 h 454"/>
                <a:gd name="T17" fmla="*/ 522 w 522"/>
                <a:gd name="T18" fmla="*/ 454 h 454"/>
              </a:gdLst>
              <a:ahLst/>
              <a:cxnLst>
                <a:cxn ang="T10">
                  <a:pos x="T0" y="T1"/>
                </a:cxn>
                <a:cxn ang="T11">
                  <a:pos x="T2" y="T3"/>
                </a:cxn>
                <a:cxn ang="T12">
                  <a:pos x="T4" y="T5"/>
                </a:cxn>
                <a:cxn ang="T13">
                  <a:pos x="T6" y="T7"/>
                </a:cxn>
                <a:cxn ang="T14">
                  <a:pos x="T8" y="T9"/>
                </a:cxn>
              </a:cxnLst>
              <a:rect l="T15" t="T16" r="T17" b="T18"/>
              <a:pathLst>
                <a:path w="522" h="454">
                  <a:moveTo>
                    <a:pt x="522" y="0"/>
                  </a:moveTo>
                  <a:lnTo>
                    <a:pt x="0" y="197"/>
                  </a:lnTo>
                  <a:lnTo>
                    <a:pt x="0" y="454"/>
                  </a:lnTo>
                  <a:lnTo>
                    <a:pt x="522" y="257"/>
                  </a:lnTo>
                  <a:lnTo>
                    <a:pt x="522" y="0"/>
                  </a:lnTo>
                  <a:close/>
                </a:path>
              </a:pathLst>
            </a:custGeom>
            <a:solidFill>
              <a:srgbClr val="804040"/>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35" name="Freeform 96"/>
            <p:cNvSpPr>
              <a:spLocks/>
            </p:cNvSpPr>
            <p:nvPr/>
          </p:nvSpPr>
          <p:spPr bwMode="auto">
            <a:xfrm>
              <a:off x="2065" y="3316"/>
              <a:ext cx="594" cy="271"/>
            </a:xfrm>
            <a:custGeom>
              <a:avLst/>
              <a:gdLst>
                <a:gd name="T0" fmla="*/ 414 w 936"/>
                <a:gd name="T1" fmla="*/ 443 h 443"/>
                <a:gd name="T2" fmla="*/ 374 w 936"/>
                <a:gd name="T3" fmla="*/ 443 h 443"/>
                <a:gd name="T4" fmla="*/ 345 w 936"/>
                <a:gd name="T5" fmla="*/ 434 h 443"/>
                <a:gd name="T6" fmla="*/ 305 w 936"/>
                <a:gd name="T7" fmla="*/ 424 h 443"/>
                <a:gd name="T8" fmla="*/ 285 w 936"/>
                <a:gd name="T9" fmla="*/ 424 h 443"/>
                <a:gd name="T10" fmla="*/ 246 w 936"/>
                <a:gd name="T11" fmla="*/ 414 h 443"/>
                <a:gd name="T12" fmla="*/ 226 w 936"/>
                <a:gd name="T13" fmla="*/ 404 h 443"/>
                <a:gd name="T14" fmla="*/ 197 w 936"/>
                <a:gd name="T15" fmla="*/ 394 h 443"/>
                <a:gd name="T16" fmla="*/ 177 w 936"/>
                <a:gd name="T17" fmla="*/ 384 h 443"/>
                <a:gd name="T18" fmla="*/ 147 w 936"/>
                <a:gd name="T19" fmla="*/ 375 h 443"/>
                <a:gd name="T20" fmla="*/ 128 w 936"/>
                <a:gd name="T21" fmla="*/ 365 h 443"/>
                <a:gd name="T22" fmla="*/ 108 w 936"/>
                <a:gd name="T23" fmla="*/ 355 h 443"/>
                <a:gd name="T24" fmla="*/ 88 w 936"/>
                <a:gd name="T25" fmla="*/ 345 h 443"/>
                <a:gd name="T26" fmla="*/ 69 w 936"/>
                <a:gd name="T27" fmla="*/ 345 h 443"/>
                <a:gd name="T28" fmla="*/ 59 w 936"/>
                <a:gd name="T29" fmla="*/ 325 h 443"/>
                <a:gd name="T30" fmla="*/ 39 w 936"/>
                <a:gd name="T31" fmla="*/ 315 h 443"/>
                <a:gd name="T32" fmla="*/ 29 w 936"/>
                <a:gd name="T33" fmla="*/ 306 h 443"/>
                <a:gd name="T34" fmla="*/ 19 w 936"/>
                <a:gd name="T35" fmla="*/ 296 h 443"/>
                <a:gd name="T36" fmla="*/ 9 w 936"/>
                <a:gd name="T37" fmla="*/ 286 h 443"/>
                <a:gd name="T38" fmla="*/ 0 w 936"/>
                <a:gd name="T39" fmla="*/ 276 h 443"/>
                <a:gd name="T40" fmla="*/ 0 w 936"/>
                <a:gd name="T41" fmla="*/ 266 h 443"/>
                <a:gd name="T42" fmla="*/ 0 w 936"/>
                <a:gd name="T43" fmla="*/ 256 h 443"/>
                <a:gd name="T44" fmla="*/ 0 w 936"/>
                <a:gd name="T45" fmla="*/ 246 h 443"/>
                <a:gd name="T46" fmla="*/ 0 w 936"/>
                <a:gd name="T47" fmla="*/ 227 h 443"/>
                <a:gd name="T48" fmla="*/ 0 w 936"/>
                <a:gd name="T49" fmla="*/ 227 h 443"/>
                <a:gd name="T50" fmla="*/ 9 w 936"/>
                <a:gd name="T51" fmla="*/ 207 h 443"/>
                <a:gd name="T52" fmla="*/ 19 w 936"/>
                <a:gd name="T53" fmla="*/ 197 h 443"/>
                <a:gd name="T54" fmla="*/ 19 w 936"/>
                <a:gd name="T55" fmla="*/ 187 h 443"/>
                <a:gd name="T56" fmla="*/ 29 w 936"/>
                <a:gd name="T57" fmla="*/ 177 h 443"/>
                <a:gd name="T58" fmla="*/ 39 w 936"/>
                <a:gd name="T59" fmla="*/ 168 h 443"/>
                <a:gd name="T60" fmla="*/ 59 w 936"/>
                <a:gd name="T61" fmla="*/ 158 h 443"/>
                <a:gd name="T62" fmla="*/ 69 w 936"/>
                <a:gd name="T63" fmla="*/ 148 h 443"/>
                <a:gd name="T64" fmla="*/ 88 w 936"/>
                <a:gd name="T65" fmla="*/ 138 h 443"/>
                <a:gd name="T66" fmla="*/ 118 w 936"/>
                <a:gd name="T67" fmla="*/ 128 h 443"/>
                <a:gd name="T68" fmla="*/ 128 w 936"/>
                <a:gd name="T69" fmla="*/ 118 h 443"/>
                <a:gd name="T70" fmla="*/ 157 w 936"/>
                <a:gd name="T71" fmla="*/ 108 h 443"/>
                <a:gd name="T72" fmla="*/ 177 w 936"/>
                <a:gd name="T73" fmla="*/ 99 h 443"/>
                <a:gd name="T74" fmla="*/ 207 w 936"/>
                <a:gd name="T75" fmla="*/ 89 h 443"/>
                <a:gd name="T76" fmla="*/ 226 w 936"/>
                <a:gd name="T77" fmla="*/ 79 h 443"/>
                <a:gd name="T78" fmla="*/ 266 w 936"/>
                <a:gd name="T79" fmla="*/ 69 h 443"/>
                <a:gd name="T80" fmla="*/ 285 w 936"/>
                <a:gd name="T81" fmla="*/ 69 h 443"/>
                <a:gd name="T82" fmla="*/ 325 w 936"/>
                <a:gd name="T83" fmla="*/ 59 h 443"/>
                <a:gd name="T84" fmla="*/ 355 w 936"/>
                <a:gd name="T85" fmla="*/ 49 h 443"/>
                <a:gd name="T86" fmla="*/ 384 w 936"/>
                <a:gd name="T87" fmla="*/ 49 h 443"/>
                <a:gd name="T88" fmla="*/ 424 w 936"/>
                <a:gd name="T89" fmla="*/ 40 h 443"/>
                <a:gd name="T90" fmla="*/ 453 w 936"/>
                <a:gd name="T91" fmla="*/ 30 h 443"/>
                <a:gd name="T92" fmla="*/ 493 w 936"/>
                <a:gd name="T93" fmla="*/ 30 h 443"/>
                <a:gd name="T94" fmla="*/ 522 w 936"/>
                <a:gd name="T95" fmla="*/ 20 h 443"/>
                <a:gd name="T96" fmla="*/ 571 w 936"/>
                <a:gd name="T97" fmla="*/ 20 h 443"/>
                <a:gd name="T98" fmla="*/ 621 w 936"/>
                <a:gd name="T99" fmla="*/ 10 h 443"/>
                <a:gd name="T100" fmla="*/ 650 w 936"/>
                <a:gd name="T101" fmla="*/ 10 h 443"/>
                <a:gd name="T102" fmla="*/ 700 w 936"/>
                <a:gd name="T103" fmla="*/ 10 h 443"/>
                <a:gd name="T104" fmla="*/ 729 w 936"/>
                <a:gd name="T105" fmla="*/ 0 h 443"/>
                <a:gd name="T106" fmla="*/ 779 w 936"/>
                <a:gd name="T107" fmla="*/ 0 h 443"/>
                <a:gd name="T108" fmla="*/ 808 w 936"/>
                <a:gd name="T109" fmla="*/ 0 h 443"/>
                <a:gd name="T110" fmla="*/ 857 w 936"/>
                <a:gd name="T111" fmla="*/ 0 h 443"/>
                <a:gd name="T112" fmla="*/ 887 w 936"/>
                <a:gd name="T113" fmla="*/ 0 h 443"/>
                <a:gd name="T114" fmla="*/ 936 w 936"/>
                <a:gd name="T115" fmla="*/ 0 h 443"/>
                <a:gd name="T116" fmla="*/ 936 w 936"/>
                <a:gd name="T117" fmla="*/ 246 h 443"/>
                <a:gd name="T118" fmla="*/ 414 w 936"/>
                <a:gd name="T119" fmla="*/ 443 h 4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6"/>
                <a:gd name="T181" fmla="*/ 0 h 443"/>
                <a:gd name="T182" fmla="*/ 936 w 936"/>
                <a:gd name="T183" fmla="*/ 443 h 4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6" h="443">
                  <a:moveTo>
                    <a:pt x="414" y="443"/>
                  </a:moveTo>
                  <a:lnTo>
                    <a:pt x="374" y="443"/>
                  </a:lnTo>
                  <a:lnTo>
                    <a:pt x="345" y="434"/>
                  </a:lnTo>
                  <a:lnTo>
                    <a:pt x="305" y="424"/>
                  </a:lnTo>
                  <a:lnTo>
                    <a:pt x="285" y="424"/>
                  </a:lnTo>
                  <a:lnTo>
                    <a:pt x="246" y="414"/>
                  </a:lnTo>
                  <a:lnTo>
                    <a:pt x="226" y="404"/>
                  </a:lnTo>
                  <a:lnTo>
                    <a:pt x="197" y="394"/>
                  </a:lnTo>
                  <a:lnTo>
                    <a:pt x="177" y="384"/>
                  </a:lnTo>
                  <a:lnTo>
                    <a:pt x="147" y="375"/>
                  </a:lnTo>
                  <a:lnTo>
                    <a:pt x="128" y="365"/>
                  </a:lnTo>
                  <a:lnTo>
                    <a:pt x="108" y="355"/>
                  </a:lnTo>
                  <a:lnTo>
                    <a:pt x="88" y="345"/>
                  </a:lnTo>
                  <a:lnTo>
                    <a:pt x="69" y="345"/>
                  </a:lnTo>
                  <a:lnTo>
                    <a:pt x="59" y="325"/>
                  </a:lnTo>
                  <a:lnTo>
                    <a:pt x="39" y="315"/>
                  </a:lnTo>
                  <a:lnTo>
                    <a:pt x="29" y="306"/>
                  </a:lnTo>
                  <a:lnTo>
                    <a:pt x="19" y="296"/>
                  </a:lnTo>
                  <a:lnTo>
                    <a:pt x="9" y="286"/>
                  </a:lnTo>
                  <a:lnTo>
                    <a:pt x="0" y="276"/>
                  </a:lnTo>
                  <a:lnTo>
                    <a:pt x="0" y="266"/>
                  </a:lnTo>
                  <a:lnTo>
                    <a:pt x="0" y="256"/>
                  </a:lnTo>
                  <a:lnTo>
                    <a:pt x="0" y="246"/>
                  </a:lnTo>
                  <a:lnTo>
                    <a:pt x="0" y="227"/>
                  </a:lnTo>
                  <a:lnTo>
                    <a:pt x="9" y="207"/>
                  </a:lnTo>
                  <a:lnTo>
                    <a:pt x="19" y="197"/>
                  </a:lnTo>
                  <a:lnTo>
                    <a:pt x="19" y="187"/>
                  </a:lnTo>
                  <a:lnTo>
                    <a:pt x="29" y="177"/>
                  </a:lnTo>
                  <a:lnTo>
                    <a:pt x="39" y="168"/>
                  </a:lnTo>
                  <a:lnTo>
                    <a:pt x="59" y="158"/>
                  </a:lnTo>
                  <a:lnTo>
                    <a:pt x="69" y="148"/>
                  </a:lnTo>
                  <a:lnTo>
                    <a:pt x="88" y="138"/>
                  </a:lnTo>
                  <a:lnTo>
                    <a:pt x="118" y="128"/>
                  </a:lnTo>
                  <a:lnTo>
                    <a:pt x="128" y="118"/>
                  </a:lnTo>
                  <a:lnTo>
                    <a:pt x="157" y="108"/>
                  </a:lnTo>
                  <a:lnTo>
                    <a:pt x="177" y="99"/>
                  </a:lnTo>
                  <a:lnTo>
                    <a:pt x="207" y="89"/>
                  </a:lnTo>
                  <a:lnTo>
                    <a:pt x="226" y="79"/>
                  </a:lnTo>
                  <a:lnTo>
                    <a:pt x="266" y="69"/>
                  </a:lnTo>
                  <a:lnTo>
                    <a:pt x="285" y="69"/>
                  </a:lnTo>
                  <a:lnTo>
                    <a:pt x="325" y="59"/>
                  </a:lnTo>
                  <a:lnTo>
                    <a:pt x="355" y="49"/>
                  </a:lnTo>
                  <a:lnTo>
                    <a:pt x="384" y="49"/>
                  </a:lnTo>
                  <a:lnTo>
                    <a:pt x="424" y="40"/>
                  </a:lnTo>
                  <a:lnTo>
                    <a:pt x="453" y="30"/>
                  </a:lnTo>
                  <a:lnTo>
                    <a:pt x="493" y="30"/>
                  </a:lnTo>
                  <a:lnTo>
                    <a:pt x="522" y="20"/>
                  </a:lnTo>
                  <a:lnTo>
                    <a:pt x="571" y="20"/>
                  </a:lnTo>
                  <a:lnTo>
                    <a:pt x="621" y="10"/>
                  </a:lnTo>
                  <a:lnTo>
                    <a:pt x="650" y="10"/>
                  </a:lnTo>
                  <a:lnTo>
                    <a:pt x="700" y="10"/>
                  </a:lnTo>
                  <a:lnTo>
                    <a:pt x="729" y="0"/>
                  </a:lnTo>
                  <a:lnTo>
                    <a:pt x="779" y="0"/>
                  </a:lnTo>
                  <a:lnTo>
                    <a:pt x="808" y="0"/>
                  </a:lnTo>
                  <a:lnTo>
                    <a:pt x="857" y="0"/>
                  </a:lnTo>
                  <a:lnTo>
                    <a:pt x="887" y="0"/>
                  </a:lnTo>
                  <a:lnTo>
                    <a:pt x="936" y="0"/>
                  </a:lnTo>
                  <a:lnTo>
                    <a:pt x="936" y="246"/>
                  </a:lnTo>
                  <a:lnTo>
                    <a:pt x="414" y="443"/>
                  </a:lnTo>
                  <a:close/>
                </a:path>
              </a:pathLst>
            </a:custGeom>
            <a:solidFill>
              <a:srgbClr val="FF8080"/>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36" name="Freeform 97"/>
            <p:cNvSpPr>
              <a:spLocks/>
            </p:cNvSpPr>
            <p:nvPr/>
          </p:nvSpPr>
          <p:spPr bwMode="auto">
            <a:xfrm>
              <a:off x="2572" y="3503"/>
              <a:ext cx="934" cy="308"/>
            </a:xfrm>
            <a:custGeom>
              <a:avLst/>
              <a:gdLst>
                <a:gd name="T0" fmla="*/ 1470 w 1470"/>
                <a:gd name="T1" fmla="*/ 9 h 502"/>
                <a:gd name="T2" fmla="*/ 1460 w 1470"/>
                <a:gd name="T3" fmla="*/ 29 h 502"/>
                <a:gd name="T4" fmla="*/ 1440 w 1470"/>
                <a:gd name="T5" fmla="*/ 49 h 502"/>
                <a:gd name="T6" fmla="*/ 1420 w 1470"/>
                <a:gd name="T7" fmla="*/ 69 h 502"/>
                <a:gd name="T8" fmla="*/ 1391 w 1470"/>
                <a:gd name="T9" fmla="*/ 98 h 502"/>
                <a:gd name="T10" fmla="*/ 1361 w 1470"/>
                <a:gd name="T11" fmla="*/ 108 h 502"/>
                <a:gd name="T12" fmla="*/ 1302 w 1470"/>
                <a:gd name="T13" fmla="*/ 137 h 502"/>
                <a:gd name="T14" fmla="*/ 1253 w 1470"/>
                <a:gd name="T15" fmla="*/ 147 h 502"/>
                <a:gd name="T16" fmla="*/ 1203 w 1470"/>
                <a:gd name="T17" fmla="*/ 167 h 502"/>
                <a:gd name="T18" fmla="*/ 1144 w 1470"/>
                <a:gd name="T19" fmla="*/ 187 h 502"/>
                <a:gd name="T20" fmla="*/ 1075 w 1470"/>
                <a:gd name="T21" fmla="*/ 197 h 502"/>
                <a:gd name="T22" fmla="*/ 1006 w 1470"/>
                <a:gd name="T23" fmla="*/ 206 h 502"/>
                <a:gd name="T24" fmla="*/ 927 w 1470"/>
                <a:gd name="T25" fmla="*/ 216 h 502"/>
                <a:gd name="T26" fmla="*/ 848 w 1470"/>
                <a:gd name="T27" fmla="*/ 226 h 502"/>
                <a:gd name="T28" fmla="*/ 770 w 1470"/>
                <a:gd name="T29" fmla="*/ 236 h 502"/>
                <a:gd name="T30" fmla="*/ 691 w 1470"/>
                <a:gd name="T31" fmla="*/ 236 h 502"/>
                <a:gd name="T32" fmla="*/ 612 w 1470"/>
                <a:gd name="T33" fmla="*/ 246 h 502"/>
                <a:gd name="T34" fmla="*/ 523 w 1470"/>
                <a:gd name="T35" fmla="*/ 246 h 502"/>
                <a:gd name="T36" fmla="*/ 424 w 1470"/>
                <a:gd name="T37" fmla="*/ 246 h 502"/>
                <a:gd name="T38" fmla="*/ 345 w 1470"/>
                <a:gd name="T39" fmla="*/ 236 h 502"/>
                <a:gd name="T40" fmla="*/ 267 w 1470"/>
                <a:gd name="T41" fmla="*/ 236 h 502"/>
                <a:gd name="T42" fmla="*/ 188 w 1470"/>
                <a:gd name="T43" fmla="*/ 226 h 502"/>
                <a:gd name="T44" fmla="*/ 109 w 1470"/>
                <a:gd name="T45" fmla="*/ 216 h 502"/>
                <a:gd name="T46" fmla="*/ 40 w 1470"/>
                <a:gd name="T47" fmla="*/ 206 h 502"/>
                <a:gd name="T48" fmla="*/ 0 w 1470"/>
                <a:gd name="T49" fmla="*/ 453 h 502"/>
                <a:gd name="T50" fmla="*/ 69 w 1470"/>
                <a:gd name="T51" fmla="*/ 472 h 502"/>
                <a:gd name="T52" fmla="*/ 138 w 1470"/>
                <a:gd name="T53" fmla="*/ 482 h 502"/>
                <a:gd name="T54" fmla="*/ 217 w 1470"/>
                <a:gd name="T55" fmla="*/ 482 h 502"/>
                <a:gd name="T56" fmla="*/ 316 w 1470"/>
                <a:gd name="T57" fmla="*/ 492 h 502"/>
                <a:gd name="T58" fmla="*/ 395 w 1470"/>
                <a:gd name="T59" fmla="*/ 502 h 502"/>
                <a:gd name="T60" fmla="*/ 474 w 1470"/>
                <a:gd name="T61" fmla="*/ 502 h 502"/>
                <a:gd name="T62" fmla="*/ 562 w 1470"/>
                <a:gd name="T63" fmla="*/ 502 h 502"/>
                <a:gd name="T64" fmla="*/ 641 w 1470"/>
                <a:gd name="T65" fmla="*/ 502 h 502"/>
                <a:gd name="T66" fmla="*/ 720 w 1470"/>
                <a:gd name="T67" fmla="*/ 492 h 502"/>
                <a:gd name="T68" fmla="*/ 819 w 1470"/>
                <a:gd name="T69" fmla="*/ 492 h 502"/>
                <a:gd name="T70" fmla="*/ 898 w 1470"/>
                <a:gd name="T71" fmla="*/ 482 h 502"/>
                <a:gd name="T72" fmla="*/ 967 w 1470"/>
                <a:gd name="T73" fmla="*/ 472 h 502"/>
                <a:gd name="T74" fmla="*/ 1036 w 1470"/>
                <a:gd name="T75" fmla="*/ 463 h 502"/>
                <a:gd name="T76" fmla="*/ 1105 w 1470"/>
                <a:gd name="T77" fmla="*/ 443 h 502"/>
                <a:gd name="T78" fmla="*/ 1164 w 1470"/>
                <a:gd name="T79" fmla="*/ 433 h 502"/>
                <a:gd name="T80" fmla="*/ 1233 w 1470"/>
                <a:gd name="T81" fmla="*/ 413 h 502"/>
                <a:gd name="T82" fmla="*/ 1292 w 1470"/>
                <a:gd name="T83" fmla="*/ 394 h 502"/>
                <a:gd name="T84" fmla="*/ 1332 w 1470"/>
                <a:gd name="T85" fmla="*/ 384 h 502"/>
                <a:gd name="T86" fmla="*/ 1371 w 1470"/>
                <a:gd name="T87" fmla="*/ 364 h 502"/>
                <a:gd name="T88" fmla="*/ 1401 w 1470"/>
                <a:gd name="T89" fmla="*/ 344 h 502"/>
                <a:gd name="T90" fmla="*/ 1430 w 1470"/>
                <a:gd name="T91" fmla="*/ 325 h 502"/>
                <a:gd name="T92" fmla="*/ 1450 w 1470"/>
                <a:gd name="T93" fmla="*/ 295 h 502"/>
                <a:gd name="T94" fmla="*/ 1460 w 1470"/>
                <a:gd name="T95" fmla="*/ 275 h 502"/>
                <a:gd name="T96" fmla="*/ 1470 w 1470"/>
                <a:gd name="T97" fmla="*/ 256 h 5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70"/>
                <a:gd name="T148" fmla="*/ 0 h 502"/>
                <a:gd name="T149" fmla="*/ 1470 w 1470"/>
                <a:gd name="T150" fmla="*/ 502 h 5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70" h="502">
                  <a:moveTo>
                    <a:pt x="1470" y="0"/>
                  </a:moveTo>
                  <a:lnTo>
                    <a:pt x="1470" y="9"/>
                  </a:lnTo>
                  <a:lnTo>
                    <a:pt x="1460" y="19"/>
                  </a:lnTo>
                  <a:lnTo>
                    <a:pt x="1460" y="29"/>
                  </a:lnTo>
                  <a:lnTo>
                    <a:pt x="1450" y="39"/>
                  </a:lnTo>
                  <a:lnTo>
                    <a:pt x="1440" y="49"/>
                  </a:lnTo>
                  <a:lnTo>
                    <a:pt x="1430" y="69"/>
                  </a:lnTo>
                  <a:lnTo>
                    <a:pt x="1420" y="69"/>
                  </a:lnTo>
                  <a:lnTo>
                    <a:pt x="1401" y="88"/>
                  </a:lnTo>
                  <a:lnTo>
                    <a:pt x="1391" y="98"/>
                  </a:lnTo>
                  <a:lnTo>
                    <a:pt x="1371" y="108"/>
                  </a:lnTo>
                  <a:lnTo>
                    <a:pt x="1361" y="108"/>
                  </a:lnTo>
                  <a:lnTo>
                    <a:pt x="1332" y="128"/>
                  </a:lnTo>
                  <a:lnTo>
                    <a:pt x="1302" y="137"/>
                  </a:lnTo>
                  <a:lnTo>
                    <a:pt x="1292" y="137"/>
                  </a:lnTo>
                  <a:lnTo>
                    <a:pt x="1253" y="147"/>
                  </a:lnTo>
                  <a:lnTo>
                    <a:pt x="1233" y="157"/>
                  </a:lnTo>
                  <a:lnTo>
                    <a:pt x="1203" y="167"/>
                  </a:lnTo>
                  <a:lnTo>
                    <a:pt x="1164" y="177"/>
                  </a:lnTo>
                  <a:lnTo>
                    <a:pt x="1144" y="187"/>
                  </a:lnTo>
                  <a:lnTo>
                    <a:pt x="1105" y="187"/>
                  </a:lnTo>
                  <a:lnTo>
                    <a:pt x="1075" y="197"/>
                  </a:lnTo>
                  <a:lnTo>
                    <a:pt x="1036" y="206"/>
                  </a:lnTo>
                  <a:lnTo>
                    <a:pt x="1006" y="206"/>
                  </a:lnTo>
                  <a:lnTo>
                    <a:pt x="967" y="216"/>
                  </a:lnTo>
                  <a:lnTo>
                    <a:pt x="927" y="216"/>
                  </a:lnTo>
                  <a:lnTo>
                    <a:pt x="898" y="226"/>
                  </a:lnTo>
                  <a:lnTo>
                    <a:pt x="848" y="226"/>
                  </a:lnTo>
                  <a:lnTo>
                    <a:pt x="819" y="236"/>
                  </a:lnTo>
                  <a:lnTo>
                    <a:pt x="770" y="236"/>
                  </a:lnTo>
                  <a:lnTo>
                    <a:pt x="720" y="236"/>
                  </a:lnTo>
                  <a:lnTo>
                    <a:pt x="691" y="236"/>
                  </a:lnTo>
                  <a:lnTo>
                    <a:pt x="641" y="246"/>
                  </a:lnTo>
                  <a:lnTo>
                    <a:pt x="612" y="246"/>
                  </a:lnTo>
                  <a:lnTo>
                    <a:pt x="562" y="246"/>
                  </a:lnTo>
                  <a:lnTo>
                    <a:pt x="523" y="246"/>
                  </a:lnTo>
                  <a:lnTo>
                    <a:pt x="474" y="246"/>
                  </a:lnTo>
                  <a:lnTo>
                    <a:pt x="424" y="246"/>
                  </a:lnTo>
                  <a:lnTo>
                    <a:pt x="395" y="246"/>
                  </a:lnTo>
                  <a:lnTo>
                    <a:pt x="345" y="236"/>
                  </a:lnTo>
                  <a:lnTo>
                    <a:pt x="316" y="236"/>
                  </a:lnTo>
                  <a:lnTo>
                    <a:pt x="267" y="236"/>
                  </a:lnTo>
                  <a:lnTo>
                    <a:pt x="217" y="226"/>
                  </a:lnTo>
                  <a:lnTo>
                    <a:pt x="188" y="226"/>
                  </a:lnTo>
                  <a:lnTo>
                    <a:pt x="138" y="226"/>
                  </a:lnTo>
                  <a:lnTo>
                    <a:pt x="109" y="216"/>
                  </a:lnTo>
                  <a:lnTo>
                    <a:pt x="69" y="216"/>
                  </a:lnTo>
                  <a:lnTo>
                    <a:pt x="40" y="206"/>
                  </a:lnTo>
                  <a:lnTo>
                    <a:pt x="0" y="197"/>
                  </a:lnTo>
                  <a:lnTo>
                    <a:pt x="0" y="453"/>
                  </a:lnTo>
                  <a:lnTo>
                    <a:pt x="40" y="463"/>
                  </a:lnTo>
                  <a:lnTo>
                    <a:pt x="69" y="472"/>
                  </a:lnTo>
                  <a:lnTo>
                    <a:pt x="109" y="472"/>
                  </a:lnTo>
                  <a:lnTo>
                    <a:pt x="138" y="482"/>
                  </a:lnTo>
                  <a:lnTo>
                    <a:pt x="188" y="482"/>
                  </a:lnTo>
                  <a:lnTo>
                    <a:pt x="217" y="482"/>
                  </a:lnTo>
                  <a:lnTo>
                    <a:pt x="267" y="492"/>
                  </a:lnTo>
                  <a:lnTo>
                    <a:pt x="316" y="492"/>
                  </a:lnTo>
                  <a:lnTo>
                    <a:pt x="345" y="492"/>
                  </a:lnTo>
                  <a:lnTo>
                    <a:pt x="395" y="502"/>
                  </a:lnTo>
                  <a:lnTo>
                    <a:pt x="424" y="502"/>
                  </a:lnTo>
                  <a:lnTo>
                    <a:pt x="474" y="502"/>
                  </a:lnTo>
                  <a:lnTo>
                    <a:pt x="523" y="502"/>
                  </a:lnTo>
                  <a:lnTo>
                    <a:pt x="562" y="502"/>
                  </a:lnTo>
                  <a:lnTo>
                    <a:pt x="612" y="502"/>
                  </a:lnTo>
                  <a:lnTo>
                    <a:pt x="641" y="502"/>
                  </a:lnTo>
                  <a:lnTo>
                    <a:pt x="691" y="492"/>
                  </a:lnTo>
                  <a:lnTo>
                    <a:pt x="720" y="492"/>
                  </a:lnTo>
                  <a:lnTo>
                    <a:pt x="770" y="492"/>
                  </a:lnTo>
                  <a:lnTo>
                    <a:pt x="819" y="492"/>
                  </a:lnTo>
                  <a:lnTo>
                    <a:pt x="848" y="482"/>
                  </a:lnTo>
                  <a:lnTo>
                    <a:pt x="898" y="482"/>
                  </a:lnTo>
                  <a:lnTo>
                    <a:pt x="927" y="472"/>
                  </a:lnTo>
                  <a:lnTo>
                    <a:pt x="967" y="472"/>
                  </a:lnTo>
                  <a:lnTo>
                    <a:pt x="1006" y="463"/>
                  </a:lnTo>
                  <a:lnTo>
                    <a:pt x="1036" y="463"/>
                  </a:lnTo>
                  <a:lnTo>
                    <a:pt x="1075" y="453"/>
                  </a:lnTo>
                  <a:lnTo>
                    <a:pt x="1105" y="443"/>
                  </a:lnTo>
                  <a:lnTo>
                    <a:pt x="1144" y="443"/>
                  </a:lnTo>
                  <a:lnTo>
                    <a:pt x="1164" y="433"/>
                  </a:lnTo>
                  <a:lnTo>
                    <a:pt x="1203" y="423"/>
                  </a:lnTo>
                  <a:lnTo>
                    <a:pt x="1233" y="413"/>
                  </a:lnTo>
                  <a:lnTo>
                    <a:pt x="1253" y="404"/>
                  </a:lnTo>
                  <a:lnTo>
                    <a:pt x="1292" y="394"/>
                  </a:lnTo>
                  <a:lnTo>
                    <a:pt x="1302" y="394"/>
                  </a:lnTo>
                  <a:lnTo>
                    <a:pt x="1332" y="384"/>
                  </a:lnTo>
                  <a:lnTo>
                    <a:pt x="1361" y="364"/>
                  </a:lnTo>
                  <a:lnTo>
                    <a:pt x="1371" y="364"/>
                  </a:lnTo>
                  <a:lnTo>
                    <a:pt x="1391" y="354"/>
                  </a:lnTo>
                  <a:lnTo>
                    <a:pt x="1401" y="344"/>
                  </a:lnTo>
                  <a:lnTo>
                    <a:pt x="1420" y="325"/>
                  </a:lnTo>
                  <a:lnTo>
                    <a:pt x="1430" y="325"/>
                  </a:lnTo>
                  <a:lnTo>
                    <a:pt x="1440" y="305"/>
                  </a:lnTo>
                  <a:lnTo>
                    <a:pt x="1450" y="295"/>
                  </a:lnTo>
                  <a:lnTo>
                    <a:pt x="1460" y="285"/>
                  </a:lnTo>
                  <a:lnTo>
                    <a:pt x="1460" y="275"/>
                  </a:lnTo>
                  <a:lnTo>
                    <a:pt x="1470" y="266"/>
                  </a:lnTo>
                  <a:lnTo>
                    <a:pt x="1470" y="256"/>
                  </a:lnTo>
                  <a:lnTo>
                    <a:pt x="1470" y="0"/>
                  </a:lnTo>
                  <a:close/>
                </a:path>
              </a:pathLst>
            </a:custGeom>
            <a:solidFill>
              <a:srgbClr val="330033"/>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37" name="Freeform 98"/>
            <p:cNvSpPr>
              <a:spLocks/>
            </p:cNvSpPr>
            <p:nvPr/>
          </p:nvSpPr>
          <p:spPr bwMode="auto">
            <a:xfrm>
              <a:off x="2572" y="3430"/>
              <a:ext cx="934" cy="224"/>
            </a:xfrm>
            <a:custGeom>
              <a:avLst/>
              <a:gdLst>
                <a:gd name="T0" fmla="*/ 1351 w 1470"/>
                <a:gd name="T1" fmla="*/ 0 h 365"/>
                <a:gd name="T2" fmla="*/ 1371 w 1470"/>
                <a:gd name="T3" fmla="*/ 10 h 365"/>
                <a:gd name="T4" fmla="*/ 1381 w 1470"/>
                <a:gd name="T5" fmla="*/ 20 h 365"/>
                <a:gd name="T6" fmla="*/ 1401 w 1470"/>
                <a:gd name="T7" fmla="*/ 30 h 365"/>
                <a:gd name="T8" fmla="*/ 1420 w 1470"/>
                <a:gd name="T9" fmla="*/ 40 h 365"/>
                <a:gd name="T10" fmla="*/ 1430 w 1470"/>
                <a:gd name="T11" fmla="*/ 50 h 365"/>
                <a:gd name="T12" fmla="*/ 1440 w 1470"/>
                <a:gd name="T13" fmla="*/ 59 h 365"/>
                <a:gd name="T14" fmla="*/ 1450 w 1470"/>
                <a:gd name="T15" fmla="*/ 69 h 365"/>
                <a:gd name="T16" fmla="*/ 1460 w 1470"/>
                <a:gd name="T17" fmla="*/ 79 h 365"/>
                <a:gd name="T18" fmla="*/ 1460 w 1470"/>
                <a:gd name="T19" fmla="*/ 89 h 365"/>
                <a:gd name="T20" fmla="*/ 1470 w 1470"/>
                <a:gd name="T21" fmla="*/ 99 h 365"/>
                <a:gd name="T22" fmla="*/ 1470 w 1470"/>
                <a:gd name="T23" fmla="*/ 109 h 365"/>
                <a:gd name="T24" fmla="*/ 1470 w 1470"/>
                <a:gd name="T25" fmla="*/ 128 h 365"/>
                <a:gd name="T26" fmla="*/ 1470 w 1470"/>
                <a:gd name="T27" fmla="*/ 128 h 365"/>
                <a:gd name="T28" fmla="*/ 1460 w 1470"/>
                <a:gd name="T29" fmla="*/ 148 h 365"/>
                <a:gd name="T30" fmla="*/ 1460 w 1470"/>
                <a:gd name="T31" fmla="*/ 158 h 365"/>
                <a:gd name="T32" fmla="*/ 1450 w 1470"/>
                <a:gd name="T33" fmla="*/ 168 h 365"/>
                <a:gd name="T34" fmla="*/ 1440 w 1470"/>
                <a:gd name="T35" fmla="*/ 178 h 365"/>
                <a:gd name="T36" fmla="*/ 1430 w 1470"/>
                <a:gd name="T37" fmla="*/ 188 h 365"/>
                <a:gd name="T38" fmla="*/ 1420 w 1470"/>
                <a:gd name="T39" fmla="*/ 197 h 365"/>
                <a:gd name="T40" fmla="*/ 1401 w 1470"/>
                <a:gd name="T41" fmla="*/ 207 h 365"/>
                <a:gd name="T42" fmla="*/ 1381 w 1470"/>
                <a:gd name="T43" fmla="*/ 217 h 365"/>
                <a:gd name="T44" fmla="*/ 1361 w 1470"/>
                <a:gd name="T45" fmla="*/ 227 h 365"/>
                <a:gd name="T46" fmla="*/ 1342 w 1470"/>
                <a:gd name="T47" fmla="*/ 237 h 365"/>
                <a:gd name="T48" fmla="*/ 1322 w 1470"/>
                <a:gd name="T49" fmla="*/ 247 h 365"/>
                <a:gd name="T50" fmla="*/ 1292 w 1470"/>
                <a:gd name="T51" fmla="*/ 256 h 365"/>
                <a:gd name="T52" fmla="*/ 1282 w 1470"/>
                <a:gd name="T53" fmla="*/ 266 h 365"/>
                <a:gd name="T54" fmla="*/ 1243 w 1470"/>
                <a:gd name="T55" fmla="*/ 276 h 365"/>
                <a:gd name="T56" fmla="*/ 1223 w 1470"/>
                <a:gd name="T57" fmla="*/ 276 h 365"/>
                <a:gd name="T58" fmla="*/ 1194 w 1470"/>
                <a:gd name="T59" fmla="*/ 286 h 365"/>
                <a:gd name="T60" fmla="*/ 1154 w 1470"/>
                <a:gd name="T61" fmla="*/ 296 h 365"/>
                <a:gd name="T62" fmla="*/ 1134 w 1470"/>
                <a:gd name="T63" fmla="*/ 306 h 365"/>
                <a:gd name="T64" fmla="*/ 1095 w 1470"/>
                <a:gd name="T65" fmla="*/ 316 h 365"/>
                <a:gd name="T66" fmla="*/ 1065 w 1470"/>
                <a:gd name="T67" fmla="*/ 316 h 365"/>
                <a:gd name="T68" fmla="*/ 1026 w 1470"/>
                <a:gd name="T69" fmla="*/ 325 h 365"/>
                <a:gd name="T70" fmla="*/ 996 w 1470"/>
                <a:gd name="T71" fmla="*/ 325 h 365"/>
                <a:gd name="T72" fmla="*/ 957 w 1470"/>
                <a:gd name="T73" fmla="*/ 335 h 365"/>
                <a:gd name="T74" fmla="*/ 927 w 1470"/>
                <a:gd name="T75" fmla="*/ 335 h 365"/>
                <a:gd name="T76" fmla="*/ 878 w 1470"/>
                <a:gd name="T77" fmla="*/ 345 h 365"/>
                <a:gd name="T78" fmla="*/ 848 w 1470"/>
                <a:gd name="T79" fmla="*/ 345 h 365"/>
                <a:gd name="T80" fmla="*/ 799 w 1470"/>
                <a:gd name="T81" fmla="*/ 355 h 365"/>
                <a:gd name="T82" fmla="*/ 750 w 1470"/>
                <a:gd name="T83" fmla="*/ 355 h 365"/>
                <a:gd name="T84" fmla="*/ 720 w 1470"/>
                <a:gd name="T85" fmla="*/ 355 h 365"/>
                <a:gd name="T86" fmla="*/ 671 w 1470"/>
                <a:gd name="T87" fmla="*/ 355 h 365"/>
                <a:gd name="T88" fmla="*/ 641 w 1470"/>
                <a:gd name="T89" fmla="*/ 365 h 365"/>
                <a:gd name="T90" fmla="*/ 592 w 1470"/>
                <a:gd name="T91" fmla="*/ 365 h 365"/>
                <a:gd name="T92" fmla="*/ 562 w 1470"/>
                <a:gd name="T93" fmla="*/ 365 h 365"/>
                <a:gd name="T94" fmla="*/ 513 w 1470"/>
                <a:gd name="T95" fmla="*/ 365 h 365"/>
                <a:gd name="T96" fmla="*/ 474 w 1470"/>
                <a:gd name="T97" fmla="*/ 365 h 365"/>
                <a:gd name="T98" fmla="*/ 424 w 1470"/>
                <a:gd name="T99" fmla="*/ 365 h 365"/>
                <a:gd name="T100" fmla="*/ 375 w 1470"/>
                <a:gd name="T101" fmla="*/ 355 h 365"/>
                <a:gd name="T102" fmla="*/ 345 w 1470"/>
                <a:gd name="T103" fmla="*/ 355 h 365"/>
                <a:gd name="T104" fmla="*/ 296 w 1470"/>
                <a:gd name="T105" fmla="*/ 355 h 365"/>
                <a:gd name="T106" fmla="*/ 267 w 1470"/>
                <a:gd name="T107" fmla="*/ 355 h 365"/>
                <a:gd name="T108" fmla="*/ 217 w 1470"/>
                <a:gd name="T109" fmla="*/ 345 h 365"/>
                <a:gd name="T110" fmla="*/ 188 w 1470"/>
                <a:gd name="T111" fmla="*/ 345 h 365"/>
                <a:gd name="T112" fmla="*/ 138 w 1470"/>
                <a:gd name="T113" fmla="*/ 345 h 365"/>
                <a:gd name="T114" fmla="*/ 109 w 1470"/>
                <a:gd name="T115" fmla="*/ 335 h 365"/>
                <a:gd name="T116" fmla="*/ 69 w 1470"/>
                <a:gd name="T117" fmla="*/ 335 h 365"/>
                <a:gd name="T118" fmla="*/ 40 w 1470"/>
                <a:gd name="T119" fmla="*/ 325 h 365"/>
                <a:gd name="T120" fmla="*/ 0 w 1470"/>
                <a:gd name="T121" fmla="*/ 316 h 365"/>
                <a:gd name="T122" fmla="*/ 523 w 1470"/>
                <a:gd name="T123" fmla="*/ 119 h 365"/>
                <a:gd name="T124" fmla="*/ 1351 w 1470"/>
                <a:gd name="T125" fmla="*/ 0 h 3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70"/>
                <a:gd name="T190" fmla="*/ 0 h 365"/>
                <a:gd name="T191" fmla="*/ 1470 w 1470"/>
                <a:gd name="T192" fmla="*/ 365 h 3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70" h="365">
                  <a:moveTo>
                    <a:pt x="1351" y="0"/>
                  </a:moveTo>
                  <a:lnTo>
                    <a:pt x="1371" y="10"/>
                  </a:lnTo>
                  <a:lnTo>
                    <a:pt x="1381" y="20"/>
                  </a:lnTo>
                  <a:lnTo>
                    <a:pt x="1401" y="30"/>
                  </a:lnTo>
                  <a:lnTo>
                    <a:pt x="1420" y="40"/>
                  </a:lnTo>
                  <a:lnTo>
                    <a:pt x="1430" y="50"/>
                  </a:lnTo>
                  <a:lnTo>
                    <a:pt x="1440" y="59"/>
                  </a:lnTo>
                  <a:lnTo>
                    <a:pt x="1450" y="69"/>
                  </a:lnTo>
                  <a:lnTo>
                    <a:pt x="1460" y="79"/>
                  </a:lnTo>
                  <a:lnTo>
                    <a:pt x="1460" y="89"/>
                  </a:lnTo>
                  <a:lnTo>
                    <a:pt x="1470" y="99"/>
                  </a:lnTo>
                  <a:lnTo>
                    <a:pt x="1470" y="109"/>
                  </a:lnTo>
                  <a:lnTo>
                    <a:pt x="1470" y="128"/>
                  </a:lnTo>
                  <a:lnTo>
                    <a:pt x="1460" y="148"/>
                  </a:lnTo>
                  <a:lnTo>
                    <a:pt x="1460" y="158"/>
                  </a:lnTo>
                  <a:lnTo>
                    <a:pt x="1450" y="168"/>
                  </a:lnTo>
                  <a:lnTo>
                    <a:pt x="1440" y="178"/>
                  </a:lnTo>
                  <a:lnTo>
                    <a:pt x="1430" y="188"/>
                  </a:lnTo>
                  <a:lnTo>
                    <a:pt x="1420" y="197"/>
                  </a:lnTo>
                  <a:lnTo>
                    <a:pt x="1401" y="207"/>
                  </a:lnTo>
                  <a:lnTo>
                    <a:pt x="1381" y="217"/>
                  </a:lnTo>
                  <a:lnTo>
                    <a:pt x="1361" y="227"/>
                  </a:lnTo>
                  <a:lnTo>
                    <a:pt x="1342" y="237"/>
                  </a:lnTo>
                  <a:lnTo>
                    <a:pt x="1322" y="247"/>
                  </a:lnTo>
                  <a:lnTo>
                    <a:pt x="1292" y="256"/>
                  </a:lnTo>
                  <a:lnTo>
                    <a:pt x="1282" y="266"/>
                  </a:lnTo>
                  <a:lnTo>
                    <a:pt x="1243" y="276"/>
                  </a:lnTo>
                  <a:lnTo>
                    <a:pt x="1223" y="276"/>
                  </a:lnTo>
                  <a:lnTo>
                    <a:pt x="1194" y="286"/>
                  </a:lnTo>
                  <a:lnTo>
                    <a:pt x="1154" y="296"/>
                  </a:lnTo>
                  <a:lnTo>
                    <a:pt x="1134" y="306"/>
                  </a:lnTo>
                  <a:lnTo>
                    <a:pt x="1095" y="316"/>
                  </a:lnTo>
                  <a:lnTo>
                    <a:pt x="1065" y="316"/>
                  </a:lnTo>
                  <a:lnTo>
                    <a:pt x="1026" y="325"/>
                  </a:lnTo>
                  <a:lnTo>
                    <a:pt x="996" y="325"/>
                  </a:lnTo>
                  <a:lnTo>
                    <a:pt x="957" y="335"/>
                  </a:lnTo>
                  <a:lnTo>
                    <a:pt x="927" y="335"/>
                  </a:lnTo>
                  <a:lnTo>
                    <a:pt x="878" y="345"/>
                  </a:lnTo>
                  <a:lnTo>
                    <a:pt x="848" y="345"/>
                  </a:lnTo>
                  <a:lnTo>
                    <a:pt x="799" y="355"/>
                  </a:lnTo>
                  <a:lnTo>
                    <a:pt x="750" y="355"/>
                  </a:lnTo>
                  <a:lnTo>
                    <a:pt x="720" y="355"/>
                  </a:lnTo>
                  <a:lnTo>
                    <a:pt x="671" y="355"/>
                  </a:lnTo>
                  <a:lnTo>
                    <a:pt x="641" y="365"/>
                  </a:lnTo>
                  <a:lnTo>
                    <a:pt x="592" y="365"/>
                  </a:lnTo>
                  <a:lnTo>
                    <a:pt x="562" y="365"/>
                  </a:lnTo>
                  <a:lnTo>
                    <a:pt x="513" y="365"/>
                  </a:lnTo>
                  <a:lnTo>
                    <a:pt x="474" y="365"/>
                  </a:lnTo>
                  <a:lnTo>
                    <a:pt x="424" y="365"/>
                  </a:lnTo>
                  <a:lnTo>
                    <a:pt x="375" y="355"/>
                  </a:lnTo>
                  <a:lnTo>
                    <a:pt x="345" y="355"/>
                  </a:lnTo>
                  <a:lnTo>
                    <a:pt x="296" y="355"/>
                  </a:lnTo>
                  <a:lnTo>
                    <a:pt x="267" y="355"/>
                  </a:lnTo>
                  <a:lnTo>
                    <a:pt x="217" y="345"/>
                  </a:lnTo>
                  <a:lnTo>
                    <a:pt x="188" y="345"/>
                  </a:lnTo>
                  <a:lnTo>
                    <a:pt x="138" y="345"/>
                  </a:lnTo>
                  <a:lnTo>
                    <a:pt x="109" y="335"/>
                  </a:lnTo>
                  <a:lnTo>
                    <a:pt x="69" y="335"/>
                  </a:lnTo>
                  <a:lnTo>
                    <a:pt x="40" y="325"/>
                  </a:lnTo>
                  <a:lnTo>
                    <a:pt x="0" y="316"/>
                  </a:lnTo>
                  <a:lnTo>
                    <a:pt x="523" y="119"/>
                  </a:lnTo>
                  <a:lnTo>
                    <a:pt x="1351" y="0"/>
                  </a:lnTo>
                  <a:close/>
                </a:path>
              </a:pathLst>
            </a:custGeom>
            <a:solidFill>
              <a:srgbClr val="660066"/>
            </a:solidFill>
            <a:ln w="15875">
              <a:solidFill>
                <a:srgbClr val="000000"/>
              </a:solidFill>
              <a:round/>
              <a:headEnd/>
              <a:tailEnd/>
            </a:ln>
          </p:spPr>
          <p:txBody>
            <a:bodyPr/>
            <a:lstStyle/>
            <a:p>
              <a:endParaRPr lang="it-IT">
                <a:solidFill>
                  <a:schemeClr val="tx2"/>
                </a:solidFill>
                <a:latin typeface="Comic Sans MS" pitchFamily="66" charset="0"/>
              </a:endParaRPr>
            </a:p>
          </p:txBody>
        </p:sp>
        <p:sp>
          <p:nvSpPr>
            <p:cNvPr id="72738" name="Rectangle 99"/>
            <p:cNvSpPr>
              <a:spLocks noChangeArrowheads="1"/>
            </p:cNvSpPr>
            <p:nvPr/>
          </p:nvSpPr>
          <p:spPr bwMode="auto">
            <a:xfrm>
              <a:off x="2223" y="3384"/>
              <a:ext cx="18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hangingPunct="0">
                <a:lnSpc>
                  <a:spcPct val="93000"/>
                </a:lnSpc>
                <a:buClr>
                  <a:srgbClr val="000000"/>
                </a:buClr>
                <a:buSzPct val="45000"/>
                <a:buFont typeface="Wingdings" pitchFamily="2" charset="2"/>
                <a:buNone/>
              </a:pPr>
              <a:r>
                <a:rPr lang="it-IT" sz="1200">
                  <a:solidFill>
                    <a:srgbClr val="000000"/>
                  </a:solidFill>
                  <a:latin typeface="Comic Sans MS" pitchFamily="66" charset="0"/>
                </a:rPr>
                <a:t>41%</a:t>
              </a:r>
              <a:endParaRPr lang="it-IT" sz="1200">
                <a:solidFill>
                  <a:schemeClr val="tx2"/>
                </a:solidFill>
                <a:latin typeface="Times New Roman" pitchFamily="18" charset="0"/>
              </a:endParaRPr>
            </a:p>
          </p:txBody>
        </p:sp>
        <p:sp>
          <p:nvSpPr>
            <p:cNvPr id="72739" name="Rectangle 101"/>
            <p:cNvSpPr>
              <a:spLocks noChangeArrowheads="1"/>
            </p:cNvSpPr>
            <p:nvPr/>
          </p:nvSpPr>
          <p:spPr bwMode="auto">
            <a:xfrm>
              <a:off x="3039" y="3323"/>
              <a:ext cx="18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hangingPunct="0">
                <a:lnSpc>
                  <a:spcPct val="93000"/>
                </a:lnSpc>
                <a:buClr>
                  <a:srgbClr val="000000"/>
                </a:buClr>
                <a:buSzPct val="45000"/>
                <a:buFont typeface="Wingdings" pitchFamily="2" charset="2"/>
                <a:buNone/>
              </a:pPr>
              <a:r>
                <a:rPr lang="it-IT" sz="1200">
                  <a:solidFill>
                    <a:srgbClr val="000000"/>
                  </a:solidFill>
                  <a:latin typeface="Comic Sans MS" pitchFamily="66" charset="0"/>
                </a:rPr>
                <a:t>12%</a:t>
              </a:r>
              <a:endParaRPr lang="it-IT" sz="1200">
                <a:solidFill>
                  <a:schemeClr val="tx2"/>
                </a:solidFill>
                <a:latin typeface="Times New Roman" pitchFamily="18" charset="0"/>
              </a:endParaRPr>
            </a:p>
          </p:txBody>
        </p:sp>
        <p:sp>
          <p:nvSpPr>
            <p:cNvPr id="72740" name="Rectangle 102"/>
            <p:cNvSpPr>
              <a:spLocks noChangeArrowheads="1"/>
            </p:cNvSpPr>
            <p:nvPr/>
          </p:nvSpPr>
          <p:spPr bwMode="auto">
            <a:xfrm>
              <a:off x="2994" y="3521"/>
              <a:ext cx="19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hangingPunct="0">
                <a:lnSpc>
                  <a:spcPct val="93000"/>
                </a:lnSpc>
                <a:buClr>
                  <a:srgbClr val="000000"/>
                </a:buClr>
                <a:buSzPct val="45000"/>
                <a:buFont typeface="Wingdings" pitchFamily="2" charset="2"/>
                <a:buNone/>
              </a:pPr>
              <a:r>
                <a:rPr lang="it-IT" sz="1200">
                  <a:solidFill>
                    <a:schemeClr val="bg1"/>
                  </a:solidFill>
                  <a:latin typeface="Comic Sans MS" pitchFamily="66" charset="0"/>
                </a:rPr>
                <a:t>42%</a:t>
              </a:r>
              <a:endParaRPr lang="it-IT" sz="1200">
                <a:solidFill>
                  <a:schemeClr val="bg1"/>
                </a:solidFill>
                <a:latin typeface="Times New Roman" pitchFamily="18" charset="0"/>
              </a:endParaRPr>
            </a:p>
          </p:txBody>
        </p:sp>
        <p:sp>
          <p:nvSpPr>
            <p:cNvPr id="72741" name="Rectangle 105"/>
            <p:cNvSpPr>
              <a:spLocks noChangeArrowheads="1"/>
            </p:cNvSpPr>
            <p:nvPr/>
          </p:nvSpPr>
          <p:spPr bwMode="auto">
            <a:xfrm>
              <a:off x="3130" y="3859"/>
              <a:ext cx="281"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hangingPunct="0">
                <a:lnSpc>
                  <a:spcPct val="93000"/>
                </a:lnSpc>
                <a:buClr>
                  <a:srgbClr val="000000"/>
                </a:buClr>
                <a:buSzPct val="45000"/>
                <a:buFont typeface="Wingdings" pitchFamily="2" charset="2"/>
                <a:buNone/>
              </a:pPr>
              <a:r>
                <a:rPr lang="it-IT" b="1">
                  <a:solidFill>
                    <a:srgbClr val="000000"/>
                  </a:solidFill>
                  <a:latin typeface="Comic Sans MS" pitchFamily="66" charset="0"/>
                </a:rPr>
                <a:t>AVI</a:t>
              </a:r>
              <a:endParaRPr lang="it-IT">
                <a:solidFill>
                  <a:schemeClr val="tx2"/>
                </a:solidFill>
                <a:latin typeface="Times New Roman" pitchFamily="18" charset="0"/>
              </a:endParaRPr>
            </a:p>
          </p:txBody>
        </p:sp>
        <p:sp>
          <p:nvSpPr>
            <p:cNvPr id="72742" name="Rectangle 106"/>
            <p:cNvSpPr>
              <a:spLocks noChangeArrowheads="1"/>
            </p:cNvSpPr>
            <p:nvPr/>
          </p:nvSpPr>
          <p:spPr bwMode="auto">
            <a:xfrm>
              <a:off x="1724" y="3475"/>
              <a:ext cx="279"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hangingPunct="0">
                <a:lnSpc>
                  <a:spcPct val="93000"/>
                </a:lnSpc>
                <a:buClr>
                  <a:srgbClr val="000000"/>
                </a:buClr>
                <a:buSzPct val="45000"/>
                <a:buFont typeface="Wingdings" pitchFamily="2" charset="2"/>
                <a:buNone/>
              </a:pPr>
              <a:r>
                <a:rPr lang="it-IT" b="1">
                  <a:solidFill>
                    <a:srgbClr val="000000"/>
                  </a:solidFill>
                  <a:latin typeface="Comic Sans MS" pitchFamily="66" charset="0"/>
                </a:rPr>
                <a:t>PAV</a:t>
              </a:r>
              <a:endParaRPr lang="it-IT" b="1">
                <a:solidFill>
                  <a:schemeClr val="tx2"/>
                </a:solidFill>
                <a:latin typeface="Times New Roman" pitchFamily="18" charset="0"/>
              </a:endParaRPr>
            </a:p>
          </p:txBody>
        </p:sp>
        <p:sp>
          <p:nvSpPr>
            <p:cNvPr id="72743" name="Rectangle 107"/>
            <p:cNvSpPr>
              <a:spLocks noChangeArrowheads="1"/>
            </p:cNvSpPr>
            <p:nvPr/>
          </p:nvSpPr>
          <p:spPr bwMode="auto">
            <a:xfrm>
              <a:off x="3447" y="3165"/>
              <a:ext cx="22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hangingPunct="0">
                <a:lnSpc>
                  <a:spcPct val="93000"/>
                </a:lnSpc>
                <a:buClr>
                  <a:srgbClr val="000000"/>
                </a:buClr>
                <a:buSzPct val="45000"/>
                <a:buFont typeface="Wingdings" pitchFamily="2" charset="2"/>
                <a:buNone/>
              </a:pPr>
              <a:r>
                <a:rPr lang="it-IT" sz="1400" b="1">
                  <a:solidFill>
                    <a:srgbClr val="000000"/>
                  </a:solidFill>
                  <a:latin typeface="Comic Sans MS" pitchFamily="66" charset="0"/>
                </a:rPr>
                <a:t>AAI</a:t>
              </a:r>
              <a:endParaRPr lang="it-IT" sz="1400">
                <a:solidFill>
                  <a:schemeClr val="tx2"/>
                </a:solidFill>
                <a:latin typeface="Times New Roman" pitchFamily="18" charset="0"/>
              </a:endParaRPr>
            </a:p>
          </p:txBody>
        </p:sp>
        <p:sp>
          <p:nvSpPr>
            <p:cNvPr id="72744" name="Rectangle 108"/>
            <p:cNvSpPr>
              <a:spLocks noChangeArrowheads="1"/>
            </p:cNvSpPr>
            <p:nvPr/>
          </p:nvSpPr>
          <p:spPr bwMode="auto">
            <a:xfrm>
              <a:off x="3084" y="3014"/>
              <a:ext cx="24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hangingPunct="0">
                <a:lnSpc>
                  <a:spcPct val="93000"/>
                </a:lnSpc>
                <a:buClr>
                  <a:srgbClr val="000000"/>
                </a:buClr>
                <a:buSzPct val="45000"/>
                <a:buFont typeface="Wingdings" pitchFamily="2" charset="2"/>
                <a:buNone/>
              </a:pPr>
              <a:r>
                <a:rPr lang="it-IT" sz="1400" b="1">
                  <a:solidFill>
                    <a:srgbClr val="000000"/>
                  </a:solidFill>
                  <a:latin typeface="Comic Sans MS" pitchFamily="66" charset="0"/>
                </a:rPr>
                <a:t>AAV</a:t>
              </a:r>
              <a:endParaRPr lang="it-IT" sz="1400">
                <a:solidFill>
                  <a:schemeClr val="tx2"/>
                </a:solidFill>
                <a:latin typeface="Times New Roman" pitchFamily="18" charset="0"/>
              </a:endParaRPr>
            </a:p>
          </p:txBody>
        </p:sp>
        <p:sp>
          <p:nvSpPr>
            <p:cNvPr id="72745" name="Rectangle 109"/>
            <p:cNvSpPr>
              <a:spLocks noChangeArrowheads="1"/>
            </p:cNvSpPr>
            <p:nvPr/>
          </p:nvSpPr>
          <p:spPr bwMode="auto">
            <a:xfrm>
              <a:off x="2722" y="2914"/>
              <a:ext cx="1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hangingPunct="0">
                <a:lnSpc>
                  <a:spcPct val="93000"/>
                </a:lnSpc>
                <a:buClr>
                  <a:srgbClr val="000000"/>
                </a:buClr>
                <a:buSzPct val="45000"/>
                <a:buFont typeface="Wingdings" pitchFamily="2" charset="2"/>
                <a:buNone/>
              </a:pPr>
              <a:r>
                <a:rPr lang="it-IT" sz="1200" b="1">
                  <a:solidFill>
                    <a:srgbClr val="000000"/>
                  </a:solidFill>
                  <a:latin typeface="Comic Sans MS" pitchFamily="66" charset="0"/>
                </a:rPr>
                <a:t>PVI</a:t>
              </a:r>
              <a:endParaRPr lang="it-IT" sz="1200">
                <a:solidFill>
                  <a:schemeClr val="tx2"/>
                </a:solidFill>
                <a:latin typeface="Times New Roman" pitchFamily="18" charset="0"/>
              </a:endParaRPr>
            </a:p>
          </p:txBody>
        </p:sp>
        <p:sp>
          <p:nvSpPr>
            <p:cNvPr id="72746" name="Rectangle 110"/>
            <p:cNvSpPr>
              <a:spLocks noChangeArrowheads="1"/>
            </p:cNvSpPr>
            <p:nvPr/>
          </p:nvSpPr>
          <p:spPr bwMode="auto">
            <a:xfrm>
              <a:off x="2481" y="3096"/>
              <a:ext cx="17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hangingPunct="0">
                <a:lnSpc>
                  <a:spcPct val="93000"/>
                </a:lnSpc>
                <a:buClr>
                  <a:srgbClr val="000000"/>
                </a:buClr>
                <a:buSzPct val="45000"/>
                <a:buFont typeface="Wingdings" pitchFamily="2" charset="2"/>
                <a:buNone/>
              </a:pPr>
              <a:r>
                <a:rPr lang="it-IT" sz="1200" b="1">
                  <a:solidFill>
                    <a:srgbClr val="000000"/>
                  </a:solidFill>
                  <a:latin typeface="Comic Sans MS" pitchFamily="66" charset="0"/>
                </a:rPr>
                <a:t>PAI</a:t>
              </a:r>
              <a:endParaRPr lang="it-IT" sz="1200">
                <a:solidFill>
                  <a:schemeClr val="tx2"/>
                </a:solidFill>
                <a:latin typeface="Times New Roman" pitchFamily="18" charset="0"/>
              </a:endParaRPr>
            </a:p>
          </p:txBody>
        </p:sp>
        <p:sp>
          <p:nvSpPr>
            <p:cNvPr id="72747" name="AutoShape 111"/>
            <p:cNvSpPr>
              <a:spLocks noChangeArrowheads="1"/>
            </p:cNvSpPr>
            <p:nvPr/>
          </p:nvSpPr>
          <p:spPr bwMode="auto">
            <a:xfrm>
              <a:off x="1315" y="3430"/>
              <a:ext cx="318" cy="226"/>
            </a:xfrm>
            <a:prstGeom prst="leftArrow">
              <a:avLst>
                <a:gd name="adj1" fmla="val 50000"/>
                <a:gd name="adj2" fmla="val 3517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schemeClr val="tx2"/>
                </a:solidFill>
                <a:latin typeface="Comic Sans MS" pitchFamily="66" charset="0"/>
              </a:endParaRPr>
            </a:p>
          </p:txBody>
        </p:sp>
        <p:sp>
          <p:nvSpPr>
            <p:cNvPr id="72748" name="AutoShape 112"/>
            <p:cNvSpPr>
              <a:spLocks noChangeArrowheads="1"/>
            </p:cNvSpPr>
            <p:nvPr/>
          </p:nvSpPr>
          <p:spPr bwMode="auto">
            <a:xfrm>
              <a:off x="3493" y="3838"/>
              <a:ext cx="317" cy="227"/>
            </a:xfrm>
            <a:prstGeom prst="rightArrow">
              <a:avLst>
                <a:gd name="adj1" fmla="val 50000"/>
                <a:gd name="adj2" fmla="val 34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schemeClr val="tx2"/>
                </a:solidFill>
                <a:latin typeface="Comic Sans MS" pitchFamily="66" charset="0"/>
              </a:endParaRPr>
            </a:p>
          </p:txBody>
        </p:sp>
        <p:sp>
          <p:nvSpPr>
            <p:cNvPr id="72749" name="Text Box 113"/>
            <p:cNvSpPr txBox="1">
              <a:spLocks noChangeArrowheads="1"/>
            </p:cNvSpPr>
            <p:nvPr/>
          </p:nvSpPr>
          <p:spPr bwMode="auto">
            <a:xfrm>
              <a:off x="204" y="3430"/>
              <a:ext cx="106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b="1" dirty="0" smtClean="0">
                  <a:solidFill>
                    <a:schemeClr val="tx2"/>
                  </a:solidFill>
                  <a:latin typeface="Comic Sans MS" pitchFamily="66" charset="0"/>
                </a:rPr>
                <a:t>PERCETTORE</a:t>
              </a:r>
              <a:endParaRPr lang="it-IT" b="1" dirty="0">
                <a:solidFill>
                  <a:schemeClr val="tx2"/>
                </a:solidFill>
                <a:latin typeface="Comic Sans MS" pitchFamily="66" charset="0"/>
              </a:endParaRPr>
            </a:p>
          </p:txBody>
        </p:sp>
        <p:sp>
          <p:nvSpPr>
            <p:cNvPr id="72750" name="Text Box 114"/>
            <p:cNvSpPr txBox="1">
              <a:spLocks noChangeArrowheads="1"/>
            </p:cNvSpPr>
            <p:nvPr/>
          </p:nvSpPr>
          <p:spPr bwMode="auto">
            <a:xfrm>
              <a:off x="3856" y="3875"/>
              <a:ext cx="14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b="1" dirty="0">
                  <a:solidFill>
                    <a:schemeClr val="tx2"/>
                  </a:solidFill>
                  <a:latin typeface="Comic Sans MS" pitchFamily="66" charset="0"/>
                </a:rPr>
                <a:t>NON </a:t>
              </a:r>
              <a:r>
                <a:rPr lang="it-IT" b="1" dirty="0" smtClean="0">
                  <a:solidFill>
                    <a:schemeClr val="tx2"/>
                  </a:solidFill>
                  <a:latin typeface="Comic Sans MS" pitchFamily="66" charset="0"/>
                </a:rPr>
                <a:t>PERCETTORE</a:t>
              </a:r>
              <a:endParaRPr lang="it-IT" b="1" dirty="0">
                <a:solidFill>
                  <a:schemeClr val="tx2"/>
                </a:solidFill>
                <a:latin typeface="Comic Sans MS" pitchFamily="66" charset="0"/>
              </a:endParaRPr>
            </a:p>
          </p:txBody>
        </p:sp>
        <p:pic>
          <p:nvPicPr>
            <p:cNvPr id="72751"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 y="3682"/>
              <a:ext cx="386" cy="320"/>
            </a:xfrm>
            <a:prstGeom prst="rect">
              <a:avLst/>
            </a:prstGeom>
            <a:noFill/>
            <a:ln w="9525">
              <a:solidFill>
                <a:srgbClr val="F38D9E"/>
              </a:solidFill>
              <a:miter lim="800000"/>
              <a:headEnd/>
              <a:tailEnd/>
            </a:ln>
            <a:extLst>
              <a:ext uri="{909E8E84-426E-40DD-AFC4-6F175D3DCCD1}">
                <a14:hiddenFill xmlns:a14="http://schemas.microsoft.com/office/drawing/2010/main">
                  <a:solidFill>
                    <a:srgbClr val="FFFFFF"/>
                  </a:solidFill>
                </a14:hiddenFill>
              </a:ext>
            </a:extLst>
          </p:spPr>
        </p:pic>
        <p:pic>
          <p:nvPicPr>
            <p:cNvPr id="72752"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0" y="3385"/>
              <a:ext cx="408" cy="3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grpSp>
      <p:pic>
        <p:nvPicPr>
          <p:cNvPr id="72753" name="Picture 4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1557338"/>
            <a:ext cx="1630363" cy="2603500"/>
          </a:xfrm>
          <a:prstGeom prst="rect">
            <a:avLst/>
          </a:prstGeom>
          <a:noFill/>
          <a:extLst>
            <a:ext uri="{909E8E84-426E-40DD-AFC4-6F175D3DCCD1}">
              <a14:hiddenFill xmlns:a14="http://schemas.microsoft.com/office/drawing/2010/main">
                <a:solidFill>
                  <a:srgbClr val="FFFFFF"/>
                </a:solidFill>
              </a14:hiddenFill>
            </a:ext>
          </a:extLst>
        </p:spPr>
      </p:pic>
      <p:sp>
        <p:nvSpPr>
          <p:cNvPr id="50" name="CasellaDiTesto 49"/>
          <p:cNvSpPr txBox="1"/>
          <p:nvPr/>
        </p:nvSpPr>
        <p:spPr>
          <a:xfrm>
            <a:off x="755576" y="4509120"/>
            <a:ext cx="2232248" cy="646331"/>
          </a:xfrm>
          <a:prstGeom prst="rect">
            <a:avLst/>
          </a:prstGeom>
          <a:solidFill>
            <a:srgbClr val="FFC000"/>
          </a:solidFill>
        </p:spPr>
        <p:txBody>
          <a:bodyPr wrap="square" rtlCol="0">
            <a:spAutoFit/>
          </a:bodyPr>
          <a:lstStyle/>
          <a:p>
            <a:r>
              <a:rPr lang="it-IT" dirty="0" smtClean="0"/>
              <a:t>I Polimorfismi ci dividono in :</a:t>
            </a:r>
            <a:endParaRPr lang="en-US" dirty="0"/>
          </a:p>
        </p:txBody>
      </p:sp>
    </p:spTree>
    <p:extLst>
      <p:ext uri="{BB962C8B-B14F-4D97-AF65-F5344CB8AC3E}">
        <p14:creationId xmlns:p14="http://schemas.microsoft.com/office/powerpoint/2010/main" val="38250402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539750" y="333375"/>
            <a:ext cx="8229600" cy="1143000"/>
          </a:xfrm>
        </p:spPr>
        <p:txBody>
          <a:bodyPr>
            <a:normAutofit/>
          </a:bodyPr>
          <a:lstStyle/>
          <a:p>
            <a:pPr eaLnBrk="1" hangingPunct="1"/>
            <a:r>
              <a:rPr lang="it-IT" sz="3200" dirty="0" smtClean="0">
                <a:latin typeface="Comic Sans MS" pitchFamily="66" charset="0"/>
              </a:rPr>
              <a:t>Siamo geneticamente predisposti a percepire l’amaro in maniera differente</a:t>
            </a:r>
          </a:p>
        </p:txBody>
      </p:sp>
      <p:pic>
        <p:nvPicPr>
          <p:cNvPr id="76803" name="Immagine 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7575" y="2492375"/>
            <a:ext cx="4165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6"/>
          <p:cNvSpPr txBox="1">
            <a:spLocks noChangeArrowheads="1"/>
          </p:cNvSpPr>
          <p:nvPr/>
        </p:nvSpPr>
        <p:spPr bwMode="auto">
          <a:xfrm>
            <a:off x="4983163" y="4937125"/>
            <a:ext cx="35445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3200" dirty="0">
                <a:solidFill>
                  <a:schemeClr val="tx2"/>
                </a:solidFill>
                <a:latin typeface="Comic Sans MS" pitchFamily="66" charset="0"/>
              </a:rPr>
              <a:t>Super </a:t>
            </a:r>
            <a:r>
              <a:rPr lang="it-IT" sz="3200" dirty="0" smtClean="0">
                <a:solidFill>
                  <a:schemeClr val="tx2"/>
                </a:solidFill>
                <a:latin typeface="Comic Sans MS" pitchFamily="66" charset="0"/>
              </a:rPr>
              <a:t>Percettore</a:t>
            </a:r>
          </a:p>
          <a:p>
            <a:pPr eaLnBrk="1" hangingPunct="1"/>
            <a:endParaRPr lang="it-IT" sz="3200" dirty="0">
              <a:solidFill>
                <a:schemeClr val="tx2"/>
              </a:solidFill>
              <a:latin typeface="Comic Sans MS" pitchFamily="66" charset="0"/>
            </a:endParaRPr>
          </a:p>
          <a:p>
            <a:pPr eaLnBrk="1" hangingPunct="1"/>
            <a:r>
              <a:rPr lang="it-IT" sz="3200" dirty="0" err="1" smtClean="0">
                <a:solidFill>
                  <a:schemeClr val="tx2"/>
                </a:solidFill>
                <a:latin typeface="Comic Sans MS" pitchFamily="66" charset="0"/>
              </a:rPr>
              <a:t>Difficult</a:t>
            </a:r>
            <a:r>
              <a:rPr lang="it-IT" sz="3200" dirty="0" smtClean="0">
                <a:solidFill>
                  <a:schemeClr val="tx2"/>
                </a:solidFill>
                <a:latin typeface="Comic Sans MS" pitchFamily="66" charset="0"/>
              </a:rPr>
              <a:t> !</a:t>
            </a:r>
            <a:endParaRPr lang="it-IT" sz="3200" dirty="0">
              <a:solidFill>
                <a:schemeClr val="tx2"/>
              </a:solidFill>
              <a:latin typeface="Comic Sans MS" pitchFamily="66" charset="0"/>
            </a:endParaRPr>
          </a:p>
        </p:txBody>
      </p:sp>
      <p:pic>
        <p:nvPicPr>
          <p:cNvPr id="76805" name="Immagine 10" descr="bambini-felici-che-mangiano-le-verdure-thumb827490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25" y="2060575"/>
            <a:ext cx="4067175"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 Box 9"/>
          <p:cNvSpPr txBox="1">
            <a:spLocks noChangeArrowheads="1"/>
          </p:cNvSpPr>
          <p:nvPr/>
        </p:nvSpPr>
        <p:spPr bwMode="auto">
          <a:xfrm>
            <a:off x="971550" y="4814888"/>
            <a:ext cx="319350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3200" dirty="0" smtClean="0">
                <a:solidFill>
                  <a:schemeClr val="tx2"/>
                </a:solidFill>
                <a:latin typeface="Comic Sans MS" pitchFamily="66" charset="0"/>
              </a:rPr>
              <a:t>Non</a:t>
            </a:r>
            <a:r>
              <a:rPr lang="it-IT" sz="4000" dirty="0" smtClean="0">
                <a:solidFill>
                  <a:schemeClr val="tx2"/>
                </a:solidFill>
                <a:latin typeface="Comic Sans MS" pitchFamily="66" charset="0"/>
              </a:rPr>
              <a:t> </a:t>
            </a:r>
            <a:r>
              <a:rPr lang="it-IT" sz="3200" dirty="0" smtClean="0">
                <a:solidFill>
                  <a:schemeClr val="tx2"/>
                </a:solidFill>
                <a:latin typeface="Comic Sans MS" pitchFamily="66" charset="0"/>
              </a:rPr>
              <a:t>Percettore</a:t>
            </a:r>
          </a:p>
          <a:p>
            <a:pPr eaLnBrk="1" hangingPunct="1"/>
            <a:endParaRPr lang="it-IT" sz="3200" dirty="0">
              <a:solidFill>
                <a:schemeClr val="tx2"/>
              </a:solidFill>
              <a:latin typeface="Comic Sans MS" pitchFamily="66" charset="0"/>
            </a:endParaRPr>
          </a:p>
          <a:p>
            <a:pPr eaLnBrk="1" hangingPunct="1"/>
            <a:r>
              <a:rPr lang="it-IT" sz="3200" dirty="0" smtClean="0">
                <a:solidFill>
                  <a:schemeClr val="tx2"/>
                </a:solidFill>
                <a:latin typeface="Comic Sans MS" pitchFamily="66" charset="0"/>
              </a:rPr>
              <a:t>Easy !</a:t>
            </a:r>
            <a:endParaRPr lang="it-IT" sz="4000" dirty="0">
              <a:solidFill>
                <a:schemeClr val="tx2"/>
              </a:solidFill>
              <a:latin typeface="Comic Sans MS" pitchFamily="66" charset="0"/>
            </a:endParaRPr>
          </a:p>
        </p:txBody>
      </p:sp>
    </p:spTree>
    <p:extLst>
      <p:ext uri="{BB962C8B-B14F-4D97-AF65-F5344CB8AC3E}">
        <p14:creationId xmlns:p14="http://schemas.microsoft.com/office/powerpoint/2010/main" val="3554847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fade">
                                      <p:cBhvr>
                                        <p:cTn id="7" dur="500"/>
                                        <p:tgtEl>
                                          <p:spTgt spid="450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062"/>
                                        </p:tgtEl>
                                        <p:attrNameLst>
                                          <p:attrName>style.visibility</p:attrName>
                                        </p:attrNameLst>
                                      </p:cBhvr>
                                      <p:to>
                                        <p:strVal val="visible"/>
                                      </p:to>
                                    </p:set>
                                    <p:animEffect transition="in" filter="fade">
                                      <p:cBhvr>
                                        <p:cTn id="12"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P spid="4506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601663" y="404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it-IT" sz="2800">
              <a:solidFill>
                <a:schemeClr val="tx2"/>
              </a:solidFill>
              <a:latin typeface="Comic Sans MS" pitchFamily="66" charset="0"/>
            </a:endParaRPr>
          </a:p>
        </p:txBody>
      </p:sp>
      <p:sp>
        <p:nvSpPr>
          <p:cNvPr id="78851" name="Text Box 11"/>
          <p:cNvSpPr txBox="1">
            <a:spLocks noChangeArrowheads="1"/>
          </p:cNvSpPr>
          <p:nvPr/>
        </p:nvSpPr>
        <p:spPr bwMode="auto">
          <a:xfrm>
            <a:off x="5640388" y="1733550"/>
            <a:ext cx="263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400">
                <a:latin typeface="Comic Sans MS" pitchFamily="66" charset="0"/>
              </a:rPr>
              <a:t>SUPERpercettori</a:t>
            </a:r>
          </a:p>
        </p:txBody>
      </p:sp>
      <p:sp>
        <p:nvSpPr>
          <p:cNvPr id="78852" name="Line 12"/>
          <p:cNvSpPr>
            <a:spLocks noChangeShapeType="1"/>
          </p:cNvSpPr>
          <p:nvPr/>
        </p:nvSpPr>
        <p:spPr bwMode="auto">
          <a:xfrm>
            <a:off x="8820150" y="2551113"/>
            <a:ext cx="0" cy="2879725"/>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8853" name="Line 14"/>
          <p:cNvSpPr>
            <a:spLocks noChangeShapeType="1"/>
          </p:cNvSpPr>
          <p:nvPr/>
        </p:nvSpPr>
        <p:spPr bwMode="auto">
          <a:xfrm flipV="1">
            <a:off x="468313" y="2479675"/>
            <a:ext cx="0" cy="3095625"/>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8854" name="Rectangle 18"/>
          <p:cNvSpPr>
            <a:spLocks noGrp="1" noChangeArrowheads="1"/>
          </p:cNvSpPr>
          <p:nvPr>
            <p:ph type="body" idx="4294967295"/>
          </p:nvPr>
        </p:nvSpPr>
        <p:spPr>
          <a:xfrm>
            <a:off x="755650" y="1700213"/>
            <a:ext cx="3384550" cy="576262"/>
          </a:xfrm>
          <a:noFill/>
        </p:spPr>
        <p:txBody>
          <a:bodyPr/>
          <a:lstStyle/>
          <a:p>
            <a:pPr eaLnBrk="1" hangingPunct="1">
              <a:buFont typeface="Arial" pitchFamily="34" charset="0"/>
              <a:buNone/>
            </a:pPr>
            <a:r>
              <a:rPr lang="it-IT" sz="2400" smtClean="0">
                <a:latin typeface="Comic Sans MS" pitchFamily="66" charset="0"/>
              </a:rPr>
              <a:t>NON percettori</a:t>
            </a:r>
            <a:endParaRPr lang="it-IT" smtClean="0"/>
          </a:p>
        </p:txBody>
      </p:sp>
      <p:pic>
        <p:nvPicPr>
          <p:cNvPr id="78855" name="Picture 19" descr="latte-e-formaggi-benefi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4076700"/>
            <a:ext cx="1928812"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21" descr="1243244262_homer_g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2060575"/>
            <a:ext cx="18478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9" descr="formagg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05263"/>
            <a:ext cx="1938338" cy="2217737"/>
          </a:xfrm>
          <a:prstGeom prst="rect">
            <a:avLst/>
          </a:prstGeom>
          <a:noFill/>
          <a:extLst>
            <a:ext uri="{909E8E84-426E-40DD-AFC4-6F175D3DCCD1}">
              <a14:hiddenFill xmlns:a14="http://schemas.microsoft.com/office/drawing/2010/main">
                <a:solidFill>
                  <a:srgbClr val="FFFFFF"/>
                </a:solidFill>
              </a14:hiddenFill>
            </a:ext>
          </a:extLst>
        </p:spPr>
      </p:pic>
      <p:pic>
        <p:nvPicPr>
          <p:cNvPr id="78858" name="Picture 7" descr="mix%20cavol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663" y="2349500"/>
            <a:ext cx="21558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6" descr="homersimpson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563" y="2838450"/>
            <a:ext cx="228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12" descr="cibo-grasso-diet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3800" y="3573463"/>
            <a:ext cx="1728788" cy="1181100"/>
          </a:xfrm>
          <a:prstGeom prst="rect">
            <a:avLst/>
          </a:prstGeom>
          <a:noFill/>
          <a:extLst>
            <a:ext uri="{909E8E84-426E-40DD-AFC4-6F175D3DCCD1}">
              <a14:hiddenFill xmlns:a14="http://schemas.microsoft.com/office/drawing/2010/main">
                <a:solidFill>
                  <a:srgbClr val="FFFFFF"/>
                </a:solidFill>
              </a14:hiddenFill>
            </a:ext>
          </a:extLst>
        </p:spPr>
      </p:pic>
      <p:sp>
        <p:nvSpPr>
          <p:cNvPr id="78861" name="Text Box 13"/>
          <p:cNvSpPr txBox="1">
            <a:spLocks noChangeArrowheads="1"/>
          </p:cNvSpPr>
          <p:nvPr/>
        </p:nvSpPr>
        <p:spPr bwMode="auto">
          <a:xfrm>
            <a:off x="71165" y="374650"/>
            <a:ext cx="90556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sz="2400" dirty="0" smtClean="0">
                <a:solidFill>
                  <a:schemeClr val="tx2"/>
                </a:solidFill>
                <a:latin typeface="Comic Sans MS" pitchFamily="66" charset="0"/>
              </a:rPr>
              <a:t> </a:t>
            </a:r>
            <a:r>
              <a:rPr lang="it-IT" sz="2000" dirty="0" smtClean="0">
                <a:solidFill>
                  <a:schemeClr val="tx2"/>
                </a:solidFill>
                <a:latin typeface="Comic Sans MS" pitchFamily="66" charset="0"/>
              </a:rPr>
              <a:t>I </a:t>
            </a:r>
            <a:r>
              <a:rPr lang="it-IT" sz="2000" dirty="0" err="1" smtClean="0">
                <a:solidFill>
                  <a:schemeClr val="tx2"/>
                </a:solidFill>
                <a:latin typeface="Comic Sans MS" pitchFamily="66" charset="0"/>
              </a:rPr>
              <a:t>Superpercettori</a:t>
            </a:r>
            <a:r>
              <a:rPr lang="it-IT" sz="2000" dirty="0" smtClean="0">
                <a:solidFill>
                  <a:schemeClr val="tx2"/>
                </a:solidFill>
                <a:latin typeface="Comic Sans MS" pitchFamily="66" charset="0"/>
              </a:rPr>
              <a:t> sono più sensibili al grasso, al piccante e al dolce:</a:t>
            </a:r>
          </a:p>
          <a:p>
            <a:pPr algn="ctr"/>
            <a:r>
              <a:rPr lang="it-IT" sz="2000" dirty="0" smtClean="0">
                <a:solidFill>
                  <a:schemeClr val="tx2"/>
                </a:solidFill>
                <a:latin typeface="Comic Sans MS" pitchFamily="66" charset="0"/>
              </a:rPr>
              <a:t>Le loro preferenze alimentari sono influenzate dal recettore TAS2R38     </a:t>
            </a:r>
            <a:endParaRPr lang="it-IT" sz="2000" dirty="0">
              <a:solidFill>
                <a:schemeClr val="tx2"/>
              </a:solidFill>
              <a:latin typeface="Comic Sans MS" pitchFamily="66" charset="0"/>
            </a:endParaRPr>
          </a:p>
        </p:txBody>
      </p:sp>
    </p:spTree>
    <p:extLst>
      <p:ext uri="{BB962C8B-B14F-4D97-AF65-F5344CB8AC3E}">
        <p14:creationId xmlns:p14="http://schemas.microsoft.com/office/powerpoint/2010/main" val="391255373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99592" y="4437112"/>
            <a:ext cx="7286676" cy="1853968"/>
          </a:xfrm>
        </p:spPr>
        <p:txBody>
          <a:bodyPr>
            <a:normAutofit fontScale="92500" lnSpcReduction="10000"/>
          </a:bodyPr>
          <a:lstStyle/>
          <a:p>
            <a:pPr algn="just"/>
            <a:r>
              <a:rPr lang="en-US" b="0" i="0" dirty="0" smtClean="0">
                <a:solidFill>
                  <a:srgbClr val="000000"/>
                </a:solidFill>
                <a:latin typeface="Times New Roman"/>
              </a:rPr>
              <a:t>La </a:t>
            </a:r>
            <a:r>
              <a:rPr lang="en-US" b="0" i="0" dirty="0" err="1" smtClean="0">
                <a:solidFill>
                  <a:srgbClr val="000000"/>
                </a:solidFill>
                <a:latin typeface="Times New Roman"/>
              </a:rPr>
              <a:t>funzione</a:t>
            </a:r>
            <a:r>
              <a:rPr lang="en-US" b="0" i="0" dirty="0" smtClean="0">
                <a:solidFill>
                  <a:srgbClr val="000000"/>
                </a:solidFill>
                <a:latin typeface="Times New Roman"/>
              </a:rPr>
              <a:t> </a:t>
            </a:r>
            <a:r>
              <a:rPr lang="en-US" b="0" i="0" dirty="0" err="1" smtClean="0">
                <a:solidFill>
                  <a:srgbClr val="000000"/>
                </a:solidFill>
                <a:latin typeface="Times New Roman"/>
              </a:rPr>
              <a:t>fondamentale</a:t>
            </a:r>
            <a:r>
              <a:rPr lang="en-US" b="0" i="0" dirty="0" smtClean="0">
                <a:solidFill>
                  <a:srgbClr val="000000"/>
                </a:solidFill>
                <a:latin typeface="Times New Roman"/>
              </a:rPr>
              <a:t> del latte è </a:t>
            </a:r>
            <a:r>
              <a:rPr lang="en-US" b="0" i="0" dirty="0" err="1" smtClean="0">
                <a:solidFill>
                  <a:srgbClr val="000000"/>
                </a:solidFill>
                <a:latin typeface="Times New Roman"/>
              </a:rPr>
              <a:t>quella</a:t>
            </a:r>
            <a:r>
              <a:rPr lang="en-US" b="0" i="0" dirty="0" smtClean="0">
                <a:solidFill>
                  <a:srgbClr val="000000"/>
                </a:solidFill>
                <a:latin typeface="Times New Roman"/>
              </a:rPr>
              <a:t> di </a:t>
            </a:r>
            <a:r>
              <a:rPr lang="en-US" b="0" i="0" dirty="0" err="1" smtClean="0">
                <a:solidFill>
                  <a:srgbClr val="000000"/>
                </a:solidFill>
                <a:latin typeface="Times New Roman"/>
              </a:rPr>
              <a:t>promuovere</a:t>
            </a:r>
            <a:r>
              <a:rPr lang="en-US" b="0" i="0" dirty="0" smtClean="0">
                <a:solidFill>
                  <a:srgbClr val="000000"/>
                </a:solidFill>
                <a:latin typeface="Times New Roman"/>
              </a:rPr>
              <a:t> la </a:t>
            </a:r>
            <a:r>
              <a:rPr lang="en-US" b="0" i="0" dirty="0" err="1" smtClean="0">
                <a:solidFill>
                  <a:srgbClr val="000000"/>
                </a:solidFill>
                <a:latin typeface="Times New Roman"/>
              </a:rPr>
              <a:t>crescita</a:t>
            </a:r>
            <a:r>
              <a:rPr lang="en-US" b="0" i="0" dirty="0" smtClean="0">
                <a:solidFill>
                  <a:srgbClr val="000000"/>
                </a:solidFill>
                <a:latin typeface="Times New Roman"/>
              </a:rPr>
              <a:t>, </a:t>
            </a:r>
            <a:r>
              <a:rPr lang="en-US" b="0" i="0" dirty="0" err="1" smtClean="0">
                <a:solidFill>
                  <a:srgbClr val="000000"/>
                </a:solidFill>
                <a:latin typeface="Times New Roman"/>
              </a:rPr>
              <a:t>assicurando</a:t>
            </a:r>
            <a:r>
              <a:rPr lang="en-US" b="0" i="0" dirty="0" smtClean="0">
                <a:solidFill>
                  <a:srgbClr val="000000"/>
                </a:solidFill>
                <a:latin typeface="Times New Roman"/>
              </a:rPr>
              <a:t> </a:t>
            </a:r>
            <a:r>
              <a:rPr lang="en-US" b="0" i="0" dirty="0" err="1" smtClean="0">
                <a:solidFill>
                  <a:srgbClr val="000000"/>
                </a:solidFill>
                <a:latin typeface="Times New Roman"/>
              </a:rPr>
              <a:t>una</a:t>
            </a:r>
            <a:r>
              <a:rPr lang="en-US" b="0" i="0" dirty="0" smtClean="0">
                <a:solidFill>
                  <a:srgbClr val="000000"/>
                </a:solidFill>
                <a:latin typeface="Times New Roman"/>
              </a:rPr>
              <a:t> </a:t>
            </a:r>
            <a:r>
              <a:rPr lang="en-US" b="0" i="0" dirty="0" err="1" smtClean="0">
                <a:solidFill>
                  <a:srgbClr val="000000"/>
                </a:solidFill>
                <a:latin typeface="Times New Roman"/>
              </a:rPr>
              <a:t>programmazione</a:t>
            </a:r>
            <a:r>
              <a:rPr lang="en-US" b="0" i="0" dirty="0" smtClean="0">
                <a:solidFill>
                  <a:srgbClr val="000000"/>
                </a:solidFill>
                <a:latin typeface="Times New Roman"/>
              </a:rPr>
              <a:t> </a:t>
            </a:r>
            <a:r>
              <a:rPr lang="en-US" b="0" i="0" dirty="0" err="1" smtClean="0">
                <a:solidFill>
                  <a:srgbClr val="000000"/>
                </a:solidFill>
                <a:latin typeface="Times New Roman"/>
              </a:rPr>
              <a:t>metabolica</a:t>
            </a:r>
            <a:r>
              <a:rPr lang="en-US" b="0" i="0" dirty="0" smtClean="0">
                <a:solidFill>
                  <a:srgbClr val="000000"/>
                </a:solidFill>
                <a:latin typeface="Times New Roman"/>
              </a:rPr>
              <a:t> </a:t>
            </a:r>
            <a:r>
              <a:rPr lang="en-US" b="0" i="0" dirty="0" err="1" smtClean="0">
                <a:solidFill>
                  <a:srgbClr val="000000"/>
                </a:solidFill>
                <a:latin typeface="Times New Roman"/>
              </a:rPr>
              <a:t>specifica</a:t>
            </a:r>
            <a:r>
              <a:rPr lang="en-US" b="0" i="0" dirty="0" smtClean="0">
                <a:solidFill>
                  <a:srgbClr val="000000"/>
                </a:solidFill>
                <a:latin typeface="Times New Roman"/>
              </a:rPr>
              <a:t> per </a:t>
            </a:r>
            <a:r>
              <a:rPr lang="en-US" b="0" i="0" dirty="0" err="1" smtClean="0">
                <a:solidFill>
                  <a:srgbClr val="000000"/>
                </a:solidFill>
                <a:latin typeface="Times New Roman"/>
              </a:rPr>
              <a:t>ciascuna</a:t>
            </a:r>
            <a:r>
              <a:rPr lang="en-US" b="0" i="0" dirty="0" smtClean="0">
                <a:solidFill>
                  <a:srgbClr val="000000"/>
                </a:solidFill>
                <a:latin typeface="Times New Roman"/>
              </a:rPr>
              <a:t> specie.</a:t>
            </a:r>
            <a:endParaRPr lang="it-IT" dirty="0"/>
          </a:p>
        </p:txBody>
      </p:sp>
      <p:pic>
        <p:nvPicPr>
          <p:cNvPr id="22530" name="Picture 2" descr="child growth and development"/>
          <p:cNvPicPr>
            <a:picLocks noChangeAspect="1" noChangeArrowheads="1"/>
          </p:cNvPicPr>
          <p:nvPr/>
        </p:nvPicPr>
        <p:blipFill>
          <a:blip r:embed="rId2" cstate="print"/>
          <a:srcRect/>
          <a:stretch>
            <a:fillRect/>
          </a:stretch>
        </p:blipFill>
        <p:spPr bwMode="auto">
          <a:xfrm>
            <a:off x="755576" y="1556792"/>
            <a:ext cx="2136237" cy="1602178"/>
          </a:xfrm>
          <a:prstGeom prst="rect">
            <a:avLst/>
          </a:prstGeom>
          <a:noFill/>
        </p:spPr>
      </p:pic>
      <p:pic>
        <p:nvPicPr>
          <p:cNvPr id="22532" name="Picture 4" descr="http://cegamers.com/wp-content/uploads/2012/02/cowgrowthstages.png"/>
          <p:cNvPicPr>
            <a:picLocks noChangeAspect="1" noChangeArrowheads="1"/>
          </p:cNvPicPr>
          <p:nvPr/>
        </p:nvPicPr>
        <p:blipFill>
          <a:blip r:embed="rId3" cstate="print"/>
          <a:srcRect/>
          <a:stretch>
            <a:fillRect/>
          </a:stretch>
        </p:blipFill>
        <p:spPr bwMode="auto">
          <a:xfrm>
            <a:off x="2987824" y="836712"/>
            <a:ext cx="5379828" cy="2520280"/>
          </a:xfrm>
          <a:prstGeom prst="rect">
            <a:avLst/>
          </a:prstGeom>
          <a:noFill/>
        </p:spPr>
      </p:pic>
      <p:sp>
        <p:nvSpPr>
          <p:cNvPr id="5" name="CasellaDiTesto 4"/>
          <p:cNvSpPr txBox="1"/>
          <p:nvPr/>
        </p:nvSpPr>
        <p:spPr>
          <a:xfrm>
            <a:off x="827584" y="3369186"/>
            <a:ext cx="7632848" cy="707886"/>
          </a:xfrm>
          <a:prstGeom prst="rect">
            <a:avLst/>
          </a:prstGeom>
          <a:solidFill>
            <a:srgbClr val="FFFF00"/>
          </a:solidFill>
        </p:spPr>
        <p:txBody>
          <a:bodyPr wrap="square" rtlCol="0">
            <a:spAutoFit/>
          </a:bodyPr>
          <a:lstStyle/>
          <a:p>
            <a:r>
              <a:rPr lang="it-IT" sz="2000" dirty="0" smtClean="0"/>
              <a:t>il Bimbo cresce		     il Vitellino cresce	</a:t>
            </a:r>
          </a:p>
          <a:p>
            <a:r>
              <a:rPr lang="it-IT" sz="2000" dirty="0" smtClean="0"/>
              <a:t>20 </a:t>
            </a:r>
            <a:r>
              <a:rPr lang="it-IT" sz="2000" dirty="0" err="1" smtClean="0"/>
              <a:t>grams</a:t>
            </a:r>
            <a:r>
              <a:rPr lang="it-IT" sz="2000" dirty="0" smtClean="0"/>
              <a:t>/</a:t>
            </a:r>
            <a:r>
              <a:rPr lang="it-IT" sz="2000" dirty="0" err="1" smtClean="0"/>
              <a:t>day</a:t>
            </a:r>
            <a:r>
              <a:rPr lang="it-IT" sz="2000" dirty="0" smtClean="0"/>
              <a:t>		      400 </a:t>
            </a:r>
            <a:r>
              <a:rPr lang="it-IT" sz="2000" dirty="0" err="1" smtClean="0"/>
              <a:t>grams</a:t>
            </a:r>
            <a:r>
              <a:rPr lang="it-IT" sz="2000" dirty="0" smtClean="0"/>
              <a:t>/</a:t>
            </a:r>
            <a:r>
              <a:rPr lang="it-IT" sz="2000" dirty="0" err="1" smtClean="0"/>
              <a:t>day</a:t>
            </a:r>
            <a:r>
              <a:rPr lang="it-IT" sz="2000" dirty="0" smtClean="0"/>
              <a:t>  </a:t>
            </a:r>
            <a:r>
              <a:rPr lang="it-IT" dirty="0" smtClean="0"/>
              <a:t>		</a:t>
            </a:r>
            <a:endParaRPr lang="en-US" dirty="0"/>
          </a:p>
        </p:txBody>
      </p:sp>
      <p:sp>
        <p:nvSpPr>
          <p:cNvPr id="2" name="CasellaDiTesto 1"/>
          <p:cNvSpPr txBox="1"/>
          <p:nvPr/>
        </p:nvSpPr>
        <p:spPr>
          <a:xfrm>
            <a:off x="1446586" y="102694"/>
            <a:ext cx="6192688" cy="646331"/>
          </a:xfrm>
          <a:prstGeom prst="rect">
            <a:avLst/>
          </a:prstGeom>
          <a:solidFill>
            <a:srgbClr val="FF0000"/>
          </a:solidFill>
        </p:spPr>
        <p:txBody>
          <a:bodyPr wrap="square" rtlCol="0">
            <a:spAutoFit/>
          </a:bodyPr>
          <a:lstStyle/>
          <a:p>
            <a:pPr algn="ctr"/>
            <a:r>
              <a:rPr lang="it-IT" sz="3600" dirty="0" smtClean="0"/>
              <a:t>L = LATTE   A ciascuno il suo !</a:t>
            </a:r>
            <a:endParaRPr lang="it-IT"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additive="base">
                                        <p:cTn id="13" dur="500" fill="hold"/>
                                        <p:tgtEl>
                                          <p:spTgt spid="22532"/>
                                        </p:tgtEl>
                                        <p:attrNameLst>
                                          <p:attrName>ppt_x</p:attrName>
                                        </p:attrNameLst>
                                      </p:cBhvr>
                                      <p:tavLst>
                                        <p:tav tm="0">
                                          <p:val>
                                            <p:strVal val="#ppt_x"/>
                                          </p:val>
                                        </p:tav>
                                        <p:tav tm="100000">
                                          <p:val>
                                            <p:strVal val="#ppt_x"/>
                                          </p:val>
                                        </p:tav>
                                      </p:tavLst>
                                    </p:anim>
                                    <p:anim calcmode="lin" valueType="num">
                                      <p:cBhvr additive="base">
                                        <p:cTn id="14"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TORC1.jpg"/>
          <p:cNvPicPr>
            <a:picLocks noChangeAspect="1"/>
          </p:cNvPicPr>
          <p:nvPr/>
        </p:nvPicPr>
        <p:blipFill>
          <a:blip r:embed="rId2" cstate="print"/>
          <a:stretch>
            <a:fillRect/>
          </a:stretch>
        </p:blipFill>
        <p:spPr>
          <a:xfrm>
            <a:off x="348001" y="1010887"/>
            <a:ext cx="8338799" cy="5877272"/>
          </a:xfrm>
          <a:prstGeom prst="rect">
            <a:avLst/>
          </a:prstGeom>
          <a:solidFill>
            <a:srgbClr val="FFFF00"/>
          </a:solidFill>
        </p:spPr>
      </p:pic>
      <p:sp>
        <p:nvSpPr>
          <p:cNvPr id="2" name="Titolo 1"/>
          <p:cNvSpPr>
            <a:spLocks noGrp="1"/>
          </p:cNvSpPr>
          <p:nvPr>
            <p:ph type="title"/>
          </p:nvPr>
        </p:nvSpPr>
        <p:spPr>
          <a:xfrm>
            <a:off x="457200" y="116632"/>
            <a:ext cx="8229600" cy="864096"/>
          </a:xfrm>
          <a:solidFill>
            <a:srgbClr val="92D050"/>
          </a:solidFill>
        </p:spPr>
        <p:txBody>
          <a:bodyPr>
            <a:noAutofit/>
          </a:bodyPr>
          <a:lstStyle/>
          <a:p>
            <a:r>
              <a:rPr lang="it-IT" sz="2800" dirty="0" smtClean="0"/>
              <a:t>Il latte contiene molti aminoacidi liberi che non hanno una funzione energetica, bensì di stimolazione</a:t>
            </a:r>
            <a:endParaRPr lang="it-IT" sz="2800" dirty="0"/>
          </a:p>
        </p:txBody>
      </p:sp>
      <p:sp>
        <p:nvSpPr>
          <p:cNvPr id="4" name="Sottotitolo 2"/>
          <p:cNvSpPr>
            <a:spLocks noGrp="1"/>
          </p:cNvSpPr>
          <p:nvPr>
            <p:ph type="subTitle" idx="4294967295"/>
          </p:nvPr>
        </p:nvSpPr>
        <p:spPr>
          <a:xfrm>
            <a:off x="0" y="2357430"/>
            <a:ext cx="3211513" cy="2303462"/>
          </a:xfrm>
          <a:solidFill>
            <a:srgbClr val="FFFF00"/>
          </a:solidFill>
        </p:spPr>
        <p:txBody>
          <a:bodyPr>
            <a:noAutofit/>
          </a:bodyPr>
          <a:lstStyle/>
          <a:p>
            <a:pPr marL="0" indent="0" algn="just">
              <a:buNone/>
            </a:pPr>
            <a:r>
              <a:rPr lang="en-US" sz="1600" dirty="0" err="1" smtClean="0"/>
              <a:t>Gli</a:t>
            </a:r>
            <a:r>
              <a:rPr lang="en-US" sz="1600" dirty="0" smtClean="0"/>
              <a:t> </a:t>
            </a:r>
            <a:r>
              <a:rPr lang="en-US" sz="1600" dirty="0" err="1" smtClean="0"/>
              <a:t>aminoacidi</a:t>
            </a:r>
            <a:r>
              <a:rPr lang="en-US" sz="1600" dirty="0" smtClean="0"/>
              <a:t> a catena </a:t>
            </a:r>
            <a:r>
              <a:rPr lang="en-US" sz="1600" dirty="0" err="1" smtClean="0"/>
              <a:t>ramificata</a:t>
            </a:r>
            <a:r>
              <a:rPr lang="en-US" sz="1600" dirty="0" smtClean="0"/>
              <a:t>, in </a:t>
            </a:r>
            <a:r>
              <a:rPr lang="en-US" sz="1600" dirty="0" err="1" smtClean="0"/>
              <a:t>particolare</a:t>
            </a:r>
            <a:r>
              <a:rPr lang="en-US" sz="1600" dirty="0" smtClean="0"/>
              <a:t> la </a:t>
            </a:r>
            <a:r>
              <a:rPr lang="en-US" sz="1600" dirty="0" err="1" smtClean="0"/>
              <a:t>Leucina</a:t>
            </a:r>
            <a:r>
              <a:rPr lang="en-US" sz="1600" dirty="0" smtClean="0"/>
              <a:t>, </a:t>
            </a:r>
            <a:r>
              <a:rPr lang="en-US" sz="1600" dirty="0" err="1" smtClean="0"/>
              <a:t>sono</a:t>
            </a:r>
            <a:r>
              <a:rPr lang="en-US" sz="1600" dirty="0" smtClean="0"/>
              <a:t> </a:t>
            </a:r>
            <a:r>
              <a:rPr lang="en-US" sz="1600" dirty="0" err="1" smtClean="0"/>
              <a:t>importanti</a:t>
            </a:r>
            <a:r>
              <a:rPr lang="en-US" sz="1600" dirty="0" smtClean="0"/>
              <a:t> </a:t>
            </a:r>
            <a:r>
              <a:rPr lang="en-US" sz="1600" dirty="0" err="1" smtClean="0"/>
              <a:t>messaggeri</a:t>
            </a:r>
            <a:r>
              <a:rPr lang="en-US" sz="1600" dirty="0"/>
              <a:t> </a:t>
            </a:r>
            <a:r>
              <a:rPr lang="en-US" sz="1600" dirty="0" smtClean="0"/>
              <a:t>in </a:t>
            </a:r>
            <a:r>
              <a:rPr lang="en-US" sz="1600" dirty="0" err="1" smtClean="0"/>
              <a:t>grado</a:t>
            </a:r>
            <a:r>
              <a:rPr lang="en-US" sz="1600" dirty="0" smtClean="0"/>
              <a:t> di </a:t>
            </a:r>
            <a:r>
              <a:rPr lang="en-US" sz="1600" dirty="0" err="1" smtClean="0"/>
              <a:t>promuovere</a:t>
            </a:r>
            <a:r>
              <a:rPr lang="en-US" sz="1600" dirty="0" smtClean="0"/>
              <a:t> </a:t>
            </a:r>
            <a:r>
              <a:rPr lang="en-US" sz="1600" dirty="0" err="1" smtClean="0"/>
              <a:t>l’espansione</a:t>
            </a:r>
            <a:r>
              <a:rPr lang="en-US" sz="1600" dirty="0" smtClean="0"/>
              <a:t> </a:t>
            </a:r>
            <a:r>
              <a:rPr lang="en-US" sz="1600" dirty="0" err="1" smtClean="0"/>
              <a:t>delle</a:t>
            </a:r>
            <a:r>
              <a:rPr lang="en-US" sz="1600" dirty="0" smtClean="0"/>
              <a:t> cellule beta del pancreas e la </a:t>
            </a:r>
            <a:r>
              <a:rPr lang="en-US" sz="1600" dirty="0" err="1" smtClean="0"/>
              <a:t>secrezione</a:t>
            </a:r>
            <a:r>
              <a:rPr lang="en-US" sz="1600" dirty="0" smtClean="0"/>
              <a:t> di </a:t>
            </a:r>
            <a:r>
              <a:rPr lang="en-US" sz="1600" dirty="0" err="1" smtClean="0"/>
              <a:t>insulina</a:t>
            </a:r>
            <a:r>
              <a:rPr lang="en-US" sz="1600" dirty="0" smtClean="0"/>
              <a:t> </a:t>
            </a:r>
            <a:r>
              <a:rPr lang="en-US" sz="1600" dirty="0" err="1" smtClean="0"/>
              <a:t>necessarie</a:t>
            </a:r>
            <a:r>
              <a:rPr lang="en-US" sz="1600" dirty="0" smtClean="0"/>
              <a:t> per </a:t>
            </a:r>
            <a:r>
              <a:rPr lang="en-US" sz="1600" dirty="0" err="1" smtClean="0"/>
              <a:t>un’appropriata</a:t>
            </a:r>
            <a:r>
              <a:rPr lang="en-US" sz="1600" dirty="0" smtClean="0"/>
              <a:t> </a:t>
            </a:r>
            <a:r>
              <a:rPr lang="en-US" sz="1600" dirty="0" err="1" smtClean="0"/>
              <a:t>crescita</a:t>
            </a:r>
            <a:r>
              <a:rPr lang="en-US" sz="1600" dirty="0" smtClean="0"/>
              <a:t> </a:t>
            </a:r>
            <a:r>
              <a:rPr lang="en-US" sz="1600" dirty="0" err="1" smtClean="0"/>
              <a:t>postnatale</a:t>
            </a:r>
            <a:r>
              <a:rPr lang="en-US" sz="1600" dirty="0" smtClean="0"/>
              <a:t> </a:t>
            </a:r>
            <a:r>
              <a:rPr lang="en-US" sz="1600" dirty="0" err="1" smtClean="0"/>
              <a:t>guidata</a:t>
            </a:r>
            <a:r>
              <a:rPr lang="en-US" sz="1600" dirty="0" smtClean="0"/>
              <a:t> dal </a:t>
            </a:r>
            <a:r>
              <a:rPr lang="en-US" sz="1600" dirty="0" err="1" smtClean="0"/>
              <a:t>complesso</a:t>
            </a:r>
            <a:r>
              <a:rPr lang="en-US" sz="1600" dirty="0" smtClean="0"/>
              <a:t> mTORC1</a:t>
            </a:r>
            <a:r>
              <a:rPr lang="en-US" sz="1800" dirty="0" smtClean="0">
                <a:solidFill>
                  <a:schemeClr val="tx1"/>
                </a:solidFill>
              </a:rPr>
              <a:t>.</a:t>
            </a:r>
            <a:endParaRPr lang="it-IT" sz="1800" dirty="0">
              <a:solidFill>
                <a:schemeClr val="tx1"/>
              </a:solidFill>
            </a:endParaRPr>
          </a:p>
        </p:txBody>
      </p:sp>
      <p:sp>
        <p:nvSpPr>
          <p:cNvPr id="5" name="Fumetto 1 4"/>
          <p:cNvSpPr/>
          <p:nvPr/>
        </p:nvSpPr>
        <p:spPr>
          <a:xfrm>
            <a:off x="5220072" y="4869160"/>
            <a:ext cx="3240360" cy="1440160"/>
          </a:xfrm>
          <a:prstGeom prst="wedgeRectCallout">
            <a:avLst>
              <a:gd name="adj1" fmla="val 27909"/>
              <a:gd name="adj2" fmla="val -2574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Il Latte trasferisce </a:t>
            </a:r>
            <a:r>
              <a:rPr lang="it-IT" dirty="0" err="1" smtClean="0">
                <a:solidFill>
                  <a:schemeClr val="tx1"/>
                </a:solidFill>
              </a:rPr>
              <a:t>microRNA</a:t>
            </a:r>
            <a:r>
              <a:rPr lang="it-IT" dirty="0" smtClean="0">
                <a:solidFill>
                  <a:schemeClr val="tx1"/>
                </a:solidFill>
              </a:rPr>
              <a:t> incapsulati in </a:t>
            </a:r>
            <a:r>
              <a:rPr lang="it-IT" dirty="0" err="1" smtClean="0">
                <a:solidFill>
                  <a:schemeClr val="tx1"/>
                </a:solidFill>
              </a:rPr>
              <a:t>Esosomi</a:t>
            </a:r>
            <a:r>
              <a:rPr lang="it-IT" dirty="0" smtClean="0">
                <a:solidFill>
                  <a:schemeClr val="tx1"/>
                </a:solidFill>
              </a:rPr>
              <a:t> che ‘infettano’ l’</a:t>
            </a:r>
            <a:r>
              <a:rPr lang="it-IT" dirty="0" err="1" smtClean="0">
                <a:solidFill>
                  <a:schemeClr val="tx1"/>
                </a:solidFill>
              </a:rPr>
              <a:t>organiosmo</a:t>
            </a:r>
            <a:r>
              <a:rPr lang="it-IT" dirty="0" smtClean="0">
                <a:solidFill>
                  <a:schemeClr val="tx1"/>
                </a:solidFill>
              </a:rPr>
              <a:t> ricevente e condizionano la espressione genica </a:t>
            </a:r>
            <a:endParaRPr lang="it-IT"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1"/>
            <a:ext cx="8579296" cy="1484785"/>
          </a:xfrm>
          <a:solidFill>
            <a:srgbClr val="92D050"/>
          </a:solidFill>
        </p:spPr>
        <p:txBody>
          <a:bodyPr>
            <a:noAutofit/>
          </a:bodyPr>
          <a:lstStyle/>
          <a:p>
            <a:r>
              <a:rPr lang="it-IT" sz="2800" dirty="0" smtClean="0"/>
              <a:t>Non Mangiamo solo ‘Materia’ ma anche ‘INFORMAZIONI’: Il Latte contiene molto RNA ‘libero’ che non codifica proteine</a:t>
            </a:r>
            <a:endParaRPr lang="it-IT" sz="2800" dirty="0"/>
          </a:p>
        </p:txBody>
      </p:sp>
      <p:sp>
        <p:nvSpPr>
          <p:cNvPr id="3" name="Sottotitolo 2"/>
          <p:cNvSpPr>
            <a:spLocks noGrp="1"/>
          </p:cNvSpPr>
          <p:nvPr>
            <p:ph type="subTitle" idx="4294967295"/>
          </p:nvPr>
        </p:nvSpPr>
        <p:spPr>
          <a:xfrm>
            <a:off x="8011" y="4121696"/>
            <a:ext cx="4537075" cy="2664296"/>
          </a:xfrm>
          <a:solidFill>
            <a:srgbClr val="FFFF00"/>
          </a:solidFill>
        </p:spPr>
        <p:txBody>
          <a:bodyPr>
            <a:normAutofit fontScale="62500" lnSpcReduction="20000"/>
          </a:bodyPr>
          <a:lstStyle/>
          <a:p>
            <a:pPr algn="just"/>
            <a:r>
              <a:rPr lang="en-US" dirty="0" smtClean="0"/>
              <a:t>Il latte </a:t>
            </a:r>
            <a:r>
              <a:rPr lang="en-US" dirty="0" err="1" smtClean="0"/>
              <a:t>umano</a:t>
            </a:r>
            <a:r>
              <a:rPr lang="en-US" dirty="0" smtClean="0"/>
              <a:t> </a:t>
            </a:r>
            <a:r>
              <a:rPr lang="en-US" dirty="0" err="1" smtClean="0"/>
              <a:t>contiene</a:t>
            </a:r>
            <a:r>
              <a:rPr lang="en-US" dirty="0" smtClean="0"/>
              <a:t> la </a:t>
            </a:r>
            <a:r>
              <a:rPr lang="en-US" dirty="0" err="1" smtClean="0"/>
              <a:t>più</a:t>
            </a:r>
            <a:r>
              <a:rPr lang="en-US" dirty="0" smtClean="0"/>
              <a:t> </a:t>
            </a:r>
            <a:r>
              <a:rPr lang="en-US" dirty="0" err="1" smtClean="0"/>
              <a:t>elevata</a:t>
            </a:r>
            <a:r>
              <a:rPr lang="en-US" dirty="0" smtClean="0"/>
              <a:t> </a:t>
            </a:r>
            <a:r>
              <a:rPr lang="en-US" dirty="0" err="1" smtClean="0"/>
              <a:t>concentrazione</a:t>
            </a:r>
            <a:r>
              <a:rPr lang="en-US" dirty="0" smtClean="0"/>
              <a:t> di RNA </a:t>
            </a:r>
            <a:r>
              <a:rPr lang="en-US" dirty="0" err="1" smtClean="0"/>
              <a:t>totali</a:t>
            </a:r>
            <a:r>
              <a:rPr lang="en-US" dirty="0" smtClean="0">
                <a:solidFill>
                  <a:schemeClr val="tx1"/>
                </a:solidFill>
              </a:rPr>
              <a:t> (</a:t>
            </a:r>
            <a:r>
              <a:rPr lang="en-US" dirty="0">
                <a:solidFill>
                  <a:schemeClr val="tx1"/>
                </a:solidFill>
              </a:rPr>
              <a:t>47,240 </a:t>
            </a:r>
            <a:r>
              <a:rPr lang="en-US" dirty="0" err="1">
                <a:solidFill>
                  <a:schemeClr val="tx1"/>
                </a:solidFill>
              </a:rPr>
              <a:t>μg</a:t>
            </a:r>
            <a:r>
              <a:rPr lang="en-US" dirty="0">
                <a:solidFill>
                  <a:schemeClr val="tx1"/>
                </a:solidFill>
              </a:rPr>
              <a:t>/L) </a:t>
            </a:r>
            <a:r>
              <a:rPr lang="en-US" dirty="0" err="1" smtClean="0">
                <a:solidFill>
                  <a:schemeClr val="tx1"/>
                </a:solidFill>
              </a:rPr>
              <a:t>rispetto</a:t>
            </a:r>
            <a:r>
              <a:rPr lang="en-US" dirty="0" smtClean="0">
                <a:solidFill>
                  <a:schemeClr val="tx1"/>
                </a:solidFill>
              </a:rPr>
              <a:t> al plasma </a:t>
            </a:r>
            <a:r>
              <a:rPr lang="en-US" dirty="0">
                <a:solidFill>
                  <a:schemeClr val="tx1"/>
                </a:solidFill>
              </a:rPr>
              <a:t>(308 </a:t>
            </a:r>
            <a:r>
              <a:rPr lang="en-US" dirty="0" err="1">
                <a:solidFill>
                  <a:schemeClr val="tx1"/>
                </a:solidFill>
              </a:rPr>
              <a:t>μg</a:t>
            </a:r>
            <a:r>
              <a:rPr lang="en-US" dirty="0">
                <a:solidFill>
                  <a:schemeClr val="tx1"/>
                </a:solidFill>
              </a:rPr>
              <a:t>/L) </a:t>
            </a:r>
            <a:r>
              <a:rPr lang="en-US" dirty="0" smtClean="0">
                <a:solidFill>
                  <a:schemeClr val="tx1"/>
                </a:solidFill>
              </a:rPr>
              <a:t>. </a:t>
            </a:r>
          </a:p>
          <a:p>
            <a:pPr algn="just"/>
            <a:r>
              <a:rPr lang="en-US" dirty="0" smtClean="0">
                <a:solidFill>
                  <a:schemeClr val="tx1"/>
                </a:solidFill>
              </a:rPr>
              <a:t>Il latte </a:t>
            </a:r>
            <a:r>
              <a:rPr lang="en-US" dirty="0" err="1" smtClean="0">
                <a:solidFill>
                  <a:schemeClr val="tx1"/>
                </a:solidFill>
              </a:rPr>
              <a:t>umano</a:t>
            </a:r>
            <a:r>
              <a:rPr lang="en-US" dirty="0" smtClean="0">
                <a:solidFill>
                  <a:schemeClr val="tx1"/>
                </a:solidFill>
              </a:rPr>
              <a:t> e </a:t>
            </a:r>
            <a:r>
              <a:rPr lang="en-US" dirty="0" err="1" smtClean="0">
                <a:solidFill>
                  <a:schemeClr val="tx1"/>
                </a:solidFill>
              </a:rPr>
              <a:t>quello</a:t>
            </a:r>
            <a:r>
              <a:rPr lang="en-US" dirty="0" smtClean="0">
                <a:solidFill>
                  <a:schemeClr val="tx1"/>
                </a:solidFill>
              </a:rPr>
              <a:t> </a:t>
            </a:r>
            <a:r>
              <a:rPr lang="en-US" dirty="0" err="1" smtClean="0">
                <a:solidFill>
                  <a:schemeClr val="tx1"/>
                </a:solidFill>
              </a:rPr>
              <a:t>vaccino</a:t>
            </a:r>
            <a:r>
              <a:rPr lang="en-US" dirty="0" smtClean="0">
                <a:solidFill>
                  <a:schemeClr val="tx1"/>
                </a:solidFill>
              </a:rPr>
              <a:t> </a:t>
            </a:r>
            <a:r>
              <a:rPr lang="en-US" dirty="0" err="1" smtClean="0">
                <a:solidFill>
                  <a:schemeClr val="tx1"/>
                </a:solidFill>
              </a:rPr>
              <a:t>trasferiscono</a:t>
            </a:r>
            <a:r>
              <a:rPr lang="en-US" dirty="0" smtClean="0">
                <a:solidFill>
                  <a:schemeClr val="tx1"/>
                </a:solidFill>
              </a:rPr>
              <a:t> </a:t>
            </a:r>
            <a:r>
              <a:rPr lang="en-US" dirty="0" err="1" smtClean="0">
                <a:solidFill>
                  <a:schemeClr val="tx1"/>
                </a:solidFill>
              </a:rPr>
              <a:t>attraverso</a:t>
            </a:r>
            <a:r>
              <a:rPr lang="en-US" dirty="0" smtClean="0">
                <a:solidFill>
                  <a:schemeClr val="tx1"/>
                </a:solidFill>
              </a:rPr>
              <a:t> </a:t>
            </a:r>
            <a:r>
              <a:rPr lang="en-US" dirty="0" err="1" smtClean="0">
                <a:solidFill>
                  <a:schemeClr val="tx1"/>
                </a:solidFill>
              </a:rPr>
              <a:t>gli</a:t>
            </a:r>
            <a:r>
              <a:rPr lang="en-US" dirty="0" smtClean="0">
                <a:solidFill>
                  <a:schemeClr val="tx1"/>
                </a:solidFill>
              </a:rPr>
              <a:t> </a:t>
            </a:r>
            <a:r>
              <a:rPr lang="en-US" dirty="0" err="1" smtClean="0">
                <a:solidFill>
                  <a:schemeClr val="tx1"/>
                </a:solidFill>
              </a:rPr>
              <a:t>esosomi</a:t>
            </a:r>
            <a:r>
              <a:rPr lang="en-US" dirty="0" smtClean="0">
                <a:solidFill>
                  <a:schemeClr val="tx1"/>
                </a:solidFill>
              </a:rPr>
              <a:t> </a:t>
            </a:r>
            <a:r>
              <a:rPr lang="en-US" dirty="0" err="1" smtClean="0">
                <a:solidFill>
                  <a:schemeClr val="tx1"/>
                </a:solidFill>
              </a:rPr>
              <a:t>consistenti</a:t>
            </a:r>
            <a:r>
              <a:rPr lang="en-US" dirty="0" smtClean="0">
                <a:solidFill>
                  <a:schemeClr val="tx1"/>
                </a:solidFill>
              </a:rPr>
              <a:t> </a:t>
            </a:r>
            <a:r>
              <a:rPr lang="en-US" dirty="0" err="1" smtClean="0">
                <a:solidFill>
                  <a:schemeClr val="tx1"/>
                </a:solidFill>
              </a:rPr>
              <a:t>quantità</a:t>
            </a:r>
            <a:r>
              <a:rPr lang="en-US" dirty="0" smtClean="0">
                <a:solidFill>
                  <a:schemeClr val="tx1"/>
                </a:solidFill>
              </a:rPr>
              <a:t> di microRNA </a:t>
            </a:r>
            <a:r>
              <a:rPr lang="en-US" dirty="0" err="1" smtClean="0">
                <a:solidFill>
                  <a:schemeClr val="tx1"/>
                </a:solidFill>
              </a:rPr>
              <a:t>deputati</a:t>
            </a:r>
            <a:r>
              <a:rPr lang="en-US" dirty="0" smtClean="0">
                <a:solidFill>
                  <a:schemeClr val="tx1"/>
                </a:solidFill>
              </a:rPr>
              <a:t> a </a:t>
            </a:r>
            <a:r>
              <a:rPr lang="en-US" dirty="0" err="1" smtClean="0">
                <a:solidFill>
                  <a:schemeClr val="tx1"/>
                </a:solidFill>
              </a:rPr>
              <a:t>funzioni</a:t>
            </a:r>
            <a:r>
              <a:rPr lang="en-US" dirty="0" smtClean="0">
                <a:solidFill>
                  <a:schemeClr val="tx1"/>
                </a:solidFill>
              </a:rPr>
              <a:t> </a:t>
            </a:r>
            <a:r>
              <a:rPr lang="en-US" dirty="0" err="1" smtClean="0">
                <a:solidFill>
                  <a:schemeClr val="tx1"/>
                </a:solidFill>
              </a:rPr>
              <a:t>regolatorie</a:t>
            </a:r>
            <a:r>
              <a:rPr lang="en-US" dirty="0" smtClean="0">
                <a:solidFill>
                  <a:schemeClr val="tx1"/>
                </a:solidFill>
              </a:rPr>
              <a:t>.  Chen</a:t>
            </a:r>
            <a:r>
              <a:rPr lang="en-US" dirty="0">
                <a:solidFill>
                  <a:schemeClr val="tx1"/>
                </a:solidFill>
              </a:rPr>
              <a:t> </a:t>
            </a:r>
            <a:r>
              <a:rPr lang="en-US" i="1" dirty="0">
                <a:solidFill>
                  <a:schemeClr val="tx1"/>
                </a:solidFill>
              </a:rPr>
              <a:t>et al</a:t>
            </a:r>
            <a:r>
              <a:rPr lang="en-US" dirty="0" smtClean="0">
                <a:solidFill>
                  <a:schemeClr val="tx1"/>
                </a:solidFill>
              </a:rPr>
              <a:t>. </a:t>
            </a:r>
            <a:r>
              <a:rPr lang="en-US" dirty="0" err="1" smtClean="0">
                <a:solidFill>
                  <a:schemeClr val="tx1"/>
                </a:solidFill>
              </a:rPr>
              <a:t>hanno</a:t>
            </a:r>
            <a:r>
              <a:rPr lang="en-US" dirty="0" smtClean="0">
                <a:solidFill>
                  <a:schemeClr val="tx1"/>
                </a:solidFill>
              </a:rPr>
              <a:t> </a:t>
            </a:r>
            <a:r>
              <a:rPr lang="en-US" dirty="0" err="1" smtClean="0">
                <a:solidFill>
                  <a:schemeClr val="tx1"/>
                </a:solidFill>
              </a:rPr>
              <a:t>rilevato</a:t>
            </a:r>
            <a:r>
              <a:rPr lang="en-US" dirty="0" smtClean="0">
                <a:solidFill>
                  <a:schemeClr val="tx1"/>
                </a:solidFill>
              </a:rPr>
              <a:t> 245 </a:t>
            </a:r>
            <a:r>
              <a:rPr lang="en-US" dirty="0" err="1" smtClean="0">
                <a:solidFill>
                  <a:schemeClr val="tx1"/>
                </a:solidFill>
              </a:rPr>
              <a:t>miR</a:t>
            </a:r>
            <a:r>
              <a:rPr lang="en-US" dirty="0" smtClean="0">
                <a:solidFill>
                  <a:schemeClr val="tx1"/>
                </a:solidFill>
              </a:rPr>
              <a:t> </a:t>
            </a:r>
            <a:r>
              <a:rPr lang="en-US" dirty="0" err="1" smtClean="0">
                <a:solidFill>
                  <a:schemeClr val="tx1"/>
                </a:solidFill>
              </a:rPr>
              <a:t>nel</a:t>
            </a:r>
            <a:r>
              <a:rPr lang="en-US" dirty="0" smtClean="0">
                <a:solidFill>
                  <a:schemeClr val="tx1"/>
                </a:solidFill>
              </a:rPr>
              <a:t> latte </a:t>
            </a:r>
            <a:r>
              <a:rPr lang="en-US" dirty="0" err="1" smtClean="0">
                <a:solidFill>
                  <a:schemeClr val="tx1"/>
                </a:solidFill>
              </a:rPr>
              <a:t>vaccino</a:t>
            </a:r>
            <a:r>
              <a:rPr lang="en-US" dirty="0" smtClean="0">
                <a:solidFill>
                  <a:schemeClr val="tx1"/>
                </a:solidFill>
              </a:rPr>
              <a:t>.</a:t>
            </a:r>
            <a:endParaRPr lang="it-IT" dirty="0">
              <a:solidFill>
                <a:schemeClr val="tx1"/>
              </a:solidFill>
            </a:endParaRPr>
          </a:p>
        </p:txBody>
      </p:sp>
      <p:pic>
        <p:nvPicPr>
          <p:cNvPr id="16388" name="Picture 4" descr="http://www.nature.com/nmeth/journal/v8/n5/images/nmeth0511-379-I1.jpg"/>
          <p:cNvPicPr>
            <a:picLocks noChangeAspect="1" noChangeArrowheads="1"/>
          </p:cNvPicPr>
          <p:nvPr/>
        </p:nvPicPr>
        <p:blipFill>
          <a:blip r:embed="rId2" cstate="print"/>
          <a:srcRect/>
          <a:stretch>
            <a:fillRect/>
          </a:stretch>
        </p:blipFill>
        <p:spPr bwMode="auto">
          <a:xfrm>
            <a:off x="-868363" y="-56432450"/>
            <a:ext cx="4286251" cy="3314700"/>
          </a:xfrm>
          <a:prstGeom prst="rect">
            <a:avLst/>
          </a:prstGeom>
          <a:noFill/>
        </p:spPr>
      </p:pic>
      <p:pic>
        <p:nvPicPr>
          <p:cNvPr id="16390" name="Picture 6" descr="http://www.nature.com/nmeth/journal/v8/n5/images/nmeth0511-379-I1.jpg"/>
          <p:cNvPicPr>
            <a:picLocks noChangeAspect="1" noChangeArrowheads="1"/>
          </p:cNvPicPr>
          <p:nvPr/>
        </p:nvPicPr>
        <p:blipFill>
          <a:blip r:embed="rId2" cstate="print"/>
          <a:srcRect/>
          <a:stretch>
            <a:fillRect/>
          </a:stretch>
        </p:blipFill>
        <p:spPr bwMode="auto">
          <a:xfrm>
            <a:off x="-868363" y="-56432450"/>
            <a:ext cx="4286251" cy="3314700"/>
          </a:xfrm>
          <a:prstGeom prst="rect">
            <a:avLst/>
          </a:prstGeom>
          <a:noFill/>
        </p:spPr>
      </p:pic>
      <p:pic>
        <p:nvPicPr>
          <p:cNvPr id="16392" name="Picture 8" descr="http://www.nature.com/nmeth/journal/v8/n5/images/nmeth0511-379-I1.jpg"/>
          <p:cNvPicPr>
            <a:picLocks noChangeAspect="1" noChangeArrowheads="1"/>
          </p:cNvPicPr>
          <p:nvPr/>
        </p:nvPicPr>
        <p:blipFill>
          <a:blip r:embed="rId2" cstate="print"/>
          <a:srcRect/>
          <a:stretch>
            <a:fillRect/>
          </a:stretch>
        </p:blipFill>
        <p:spPr bwMode="auto">
          <a:xfrm>
            <a:off x="-868363" y="-56432450"/>
            <a:ext cx="4286251" cy="3314700"/>
          </a:xfrm>
          <a:prstGeom prst="rect">
            <a:avLst/>
          </a:prstGeom>
          <a:noFill/>
        </p:spPr>
      </p:pic>
      <p:pic>
        <p:nvPicPr>
          <p:cNvPr id="16394" name="Picture 10" descr="http://www.nature.com/nmeth/journal/v8/n5/images/nmeth0511-379-I1.jpg"/>
          <p:cNvPicPr>
            <a:picLocks noChangeAspect="1" noChangeArrowheads="1"/>
          </p:cNvPicPr>
          <p:nvPr/>
        </p:nvPicPr>
        <p:blipFill>
          <a:blip r:embed="rId2" cstate="print"/>
          <a:srcRect/>
          <a:stretch>
            <a:fillRect/>
          </a:stretch>
        </p:blipFill>
        <p:spPr bwMode="auto">
          <a:xfrm>
            <a:off x="-868363" y="-56432450"/>
            <a:ext cx="4286251" cy="3314700"/>
          </a:xfrm>
          <a:prstGeom prst="rect">
            <a:avLst/>
          </a:prstGeom>
          <a:noFill/>
        </p:spPr>
      </p:pic>
      <p:pic>
        <p:nvPicPr>
          <p:cNvPr id="16396" name="Picture 12" descr="http://www.systembio.com/images/lnc_4functions_column.jpg"/>
          <p:cNvPicPr>
            <a:picLocks noChangeAspect="1" noChangeArrowheads="1"/>
          </p:cNvPicPr>
          <p:nvPr/>
        </p:nvPicPr>
        <p:blipFill>
          <a:blip r:embed="rId3" cstate="print"/>
          <a:srcRect/>
          <a:stretch>
            <a:fillRect/>
          </a:stretch>
        </p:blipFill>
        <p:spPr bwMode="auto">
          <a:xfrm>
            <a:off x="5638800" y="1556792"/>
            <a:ext cx="3048000" cy="5229200"/>
          </a:xfrm>
          <a:prstGeom prst="rect">
            <a:avLst/>
          </a:prstGeom>
          <a:noFill/>
        </p:spPr>
      </p:pic>
      <p:pic>
        <p:nvPicPr>
          <p:cNvPr id="16398" name="Picture 14"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4" cstate="print"/>
          <a:srcRect/>
          <a:stretch>
            <a:fillRect/>
          </a:stretch>
        </p:blipFill>
        <p:spPr bwMode="auto">
          <a:xfrm>
            <a:off x="8011" y="1069093"/>
            <a:ext cx="5292080" cy="280987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96"/>
                                        </p:tgtEl>
                                        <p:attrNameLst>
                                          <p:attrName>style.visibility</p:attrName>
                                        </p:attrNameLst>
                                      </p:cBhvr>
                                      <p:to>
                                        <p:strVal val="visible"/>
                                      </p:to>
                                    </p:set>
                                    <p:anim calcmode="lin" valueType="num">
                                      <p:cBhvr additive="base">
                                        <p:cTn id="19" dur="500" fill="hold"/>
                                        <p:tgtEl>
                                          <p:spTgt spid="16396"/>
                                        </p:tgtEl>
                                        <p:attrNameLst>
                                          <p:attrName>ppt_x</p:attrName>
                                        </p:attrNameLst>
                                      </p:cBhvr>
                                      <p:tavLst>
                                        <p:tav tm="0">
                                          <p:val>
                                            <p:strVal val="#ppt_x"/>
                                          </p:val>
                                        </p:tav>
                                        <p:tav tm="100000">
                                          <p:val>
                                            <p:strVal val="#ppt_x"/>
                                          </p:val>
                                        </p:tav>
                                      </p:tavLst>
                                    </p:anim>
                                    <p:anim calcmode="lin" valueType="num">
                                      <p:cBhvr additive="base">
                                        <p:cTn id="20"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23528" y="3535506"/>
            <a:ext cx="8352928" cy="3139852"/>
          </a:xfrm>
        </p:spPr>
        <p:txBody>
          <a:bodyPr>
            <a:normAutofit fontScale="92500" lnSpcReduction="20000"/>
          </a:bodyPr>
          <a:lstStyle/>
          <a:p>
            <a:pPr algn="just"/>
            <a:r>
              <a:rPr lang="en-US" dirty="0" smtClean="0">
                <a:solidFill>
                  <a:schemeClr val="tx1"/>
                </a:solidFill>
              </a:rPr>
              <a:t>Il latte </a:t>
            </a:r>
            <a:r>
              <a:rPr lang="en-US" dirty="0" err="1" smtClean="0">
                <a:solidFill>
                  <a:schemeClr val="tx1"/>
                </a:solidFill>
              </a:rPr>
              <a:t>vaccino</a:t>
            </a:r>
            <a:r>
              <a:rPr lang="en-US" dirty="0" smtClean="0">
                <a:solidFill>
                  <a:schemeClr val="tx1"/>
                </a:solidFill>
              </a:rPr>
              <a:t> non è  un </a:t>
            </a:r>
            <a:r>
              <a:rPr lang="en-US" dirty="0" err="1" smtClean="0">
                <a:solidFill>
                  <a:schemeClr val="tx1"/>
                </a:solidFill>
              </a:rPr>
              <a:t>semplice</a:t>
            </a:r>
            <a:r>
              <a:rPr lang="en-US" dirty="0" smtClean="0">
                <a:solidFill>
                  <a:schemeClr val="tx1"/>
                </a:solidFill>
              </a:rPr>
              <a:t> </a:t>
            </a:r>
            <a:r>
              <a:rPr lang="en-US" dirty="0" err="1" smtClean="0">
                <a:solidFill>
                  <a:schemeClr val="tx1"/>
                </a:solidFill>
              </a:rPr>
              <a:t>alimento</a:t>
            </a:r>
            <a:r>
              <a:rPr lang="en-US" dirty="0" smtClean="0">
                <a:solidFill>
                  <a:schemeClr val="tx1"/>
                </a:solidFill>
              </a:rPr>
              <a:t> per </a:t>
            </a:r>
            <a:r>
              <a:rPr lang="en-US" dirty="0" err="1" smtClean="0">
                <a:solidFill>
                  <a:schemeClr val="tx1"/>
                </a:solidFill>
              </a:rPr>
              <a:t>gli</a:t>
            </a:r>
            <a:r>
              <a:rPr lang="en-US" dirty="0" smtClean="0">
                <a:solidFill>
                  <a:schemeClr val="tx1"/>
                </a:solidFill>
              </a:rPr>
              <a:t> </a:t>
            </a:r>
            <a:r>
              <a:rPr lang="en-US" dirty="0" err="1" smtClean="0">
                <a:solidFill>
                  <a:schemeClr val="tx1"/>
                </a:solidFill>
              </a:rPr>
              <a:t>esseri</a:t>
            </a:r>
            <a:r>
              <a:rPr lang="en-US" dirty="0" smtClean="0">
                <a:solidFill>
                  <a:schemeClr val="tx1"/>
                </a:solidFill>
              </a:rPr>
              <a:t> </a:t>
            </a:r>
            <a:r>
              <a:rPr lang="en-US" dirty="0" err="1" smtClean="0">
                <a:solidFill>
                  <a:schemeClr val="tx1"/>
                </a:solidFill>
              </a:rPr>
              <a:t>umani</a:t>
            </a:r>
            <a:r>
              <a:rPr lang="en-US" dirty="0" smtClean="0">
                <a:solidFill>
                  <a:schemeClr val="tx1"/>
                </a:solidFill>
              </a:rPr>
              <a:t>, </a:t>
            </a:r>
            <a:r>
              <a:rPr lang="en-US" dirty="0" err="1" smtClean="0">
                <a:solidFill>
                  <a:schemeClr val="tx1"/>
                </a:solidFill>
              </a:rPr>
              <a:t>bensì</a:t>
            </a:r>
            <a:r>
              <a:rPr lang="en-US" dirty="0" smtClean="0">
                <a:solidFill>
                  <a:schemeClr val="tx1"/>
                </a:solidFill>
              </a:rPr>
              <a:t> un </a:t>
            </a:r>
            <a:r>
              <a:rPr lang="en-US" dirty="0" err="1" smtClean="0">
                <a:solidFill>
                  <a:schemeClr val="tx1"/>
                </a:solidFill>
              </a:rPr>
              <a:t>programma</a:t>
            </a:r>
            <a:r>
              <a:rPr lang="en-US" dirty="0" smtClean="0">
                <a:solidFill>
                  <a:schemeClr val="tx1"/>
                </a:solidFill>
              </a:rPr>
              <a:t> </a:t>
            </a:r>
            <a:r>
              <a:rPr lang="en-US" dirty="0" err="1" smtClean="0">
                <a:solidFill>
                  <a:schemeClr val="tx1"/>
                </a:solidFill>
              </a:rPr>
              <a:t>evolutivo</a:t>
            </a:r>
            <a:r>
              <a:rPr lang="en-US" dirty="0" smtClean="0">
                <a:solidFill>
                  <a:schemeClr val="tx1"/>
                </a:solidFill>
              </a:rPr>
              <a:t> molto </a:t>
            </a:r>
            <a:r>
              <a:rPr lang="en-US" dirty="0" err="1" smtClean="0">
                <a:solidFill>
                  <a:schemeClr val="tx1"/>
                </a:solidFill>
              </a:rPr>
              <a:t>potente</a:t>
            </a:r>
            <a:r>
              <a:rPr lang="en-US" dirty="0">
                <a:solidFill>
                  <a:schemeClr val="tx1"/>
                </a:solidFill>
              </a:rPr>
              <a:t> </a:t>
            </a:r>
            <a:r>
              <a:rPr lang="en-US" dirty="0" err="1" smtClean="0">
                <a:solidFill>
                  <a:schemeClr val="tx1"/>
                </a:solidFill>
              </a:rPr>
              <a:t>destinato</a:t>
            </a:r>
            <a:r>
              <a:rPr lang="en-US" dirty="0" smtClean="0">
                <a:solidFill>
                  <a:schemeClr val="tx1"/>
                </a:solidFill>
              </a:rPr>
              <a:t> a </a:t>
            </a:r>
            <a:r>
              <a:rPr lang="en-US" dirty="0" err="1" smtClean="0">
                <a:solidFill>
                  <a:schemeClr val="tx1"/>
                </a:solidFill>
              </a:rPr>
              <a:t>garantire</a:t>
            </a:r>
            <a:r>
              <a:rPr lang="en-US" dirty="0" smtClean="0">
                <a:solidFill>
                  <a:schemeClr val="tx1"/>
                </a:solidFill>
              </a:rPr>
              <a:t> la </a:t>
            </a:r>
            <a:r>
              <a:rPr lang="en-US" dirty="0" err="1" smtClean="0">
                <a:solidFill>
                  <a:schemeClr val="tx1"/>
                </a:solidFill>
              </a:rPr>
              <a:t>crescita</a:t>
            </a:r>
            <a:r>
              <a:rPr lang="en-US" dirty="0" smtClean="0">
                <a:solidFill>
                  <a:schemeClr val="tx1"/>
                </a:solidFill>
              </a:rPr>
              <a:t> di </a:t>
            </a:r>
            <a:r>
              <a:rPr lang="en-US" dirty="0" err="1" smtClean="0">
                <a:solidFill>
                  <a:schemeClr val="tx1"/>
                </a:solidFill>
              </a:rPr>
              <a:t>una</a:t>
            </a:r>
            <a:r>
              <a:rPr lang="en-US" dirty="0" smtClean="0">
                <a:solidFill>
                  <a:schemeClr val="tx1"/>
                </a:solidFill>
              </a:rPr>
              <a:t> specie a </a:t>
            </a:r>
            <a:r>
              <a:rPr lang="en-US" dirty="0" err="1" smtClean="0">
                <a:solidFill>
                  <a:schemeClr val="tx1"/>
                </a:solidFill>
              </a:rPr>
              <a:t>rapido</a:t>
            </a:r>
            <a:r>
              <a:rPr lang="en-US" dirty="0" smtClean="0">
                <a:solidFill>
                  <a:schemeClr val="tx1"/>
                </a:solidFill>
              </a:rPr>
              <a:t> </a:t>
            </a:r>
            <a:r>
              <a:rPr lang="en-US" dirty="0" err="1" smtClean="0">
                <a:solidFill>
                  <a:schemeClr val="tx1"/>
                </a:solidFill>
              </a:rPr>
              <a:t>accrescimento</a:t>
            </a:r>
            <a:r>
              <a:rPr lang="en-US" dirty="0" smtClean="0">
                <a:solidFill>
                  <a:schemeClr val="tx1"/>
                </a:solidFill>
              </a:rPr>
              <a:t>, come </a:t>
            </a:r>
            <a:r>
              <a:rPr lang="en-US" i="1" dirty="0" err="1" smtClean="0">
                <a:solidFill>
                  <a:schemeClr val="tx1"/>
                </a:solidFill>
              </a:rPr>
              <a:t>Bos</a:t>
            </a:r>
            <a:r>
              <a:rPr lang="en-US" i="1" dirty="0" smtClean="0">
                <a:solidFill>
                  <a:schemeClr val="tx1"/>
                </a:solidFill>
              </a:rPr>
              <a:t> </a:t>
            </a:r>
            <a:r>
              <a:rPr lang="en-US" i="1" dirty="0" err="1">
                <a:solidFill>
                  <a:schemeClr val="tx1"/>
                </a:solidFill>
              </a:rPr>
              <a:t>taurus</a:t>
            </a:r>
            <a:r>
              <a:rPr lang="en-US" dirty="0" smtClean="0">
                <a:solidFill>
                  <a:schemeClr val="tx1"/>
                </a:solidFill>
              </a:rPr>
              <a:t>, </a:t>
            </a:r>
            <a:r>
              <a:rPr lang="en-US" dirty="0" err="1" smtClean="0">
                <a:solidFill>
                  <a:schemeClr val="tx1"/>
                </a:solidFill>
              </a:rPr>
              <a:t>che</a:t>
            </a:r>
            <a:r>
              <a:rPr lang="en-US" dirty="0">
                <a:solidFill>
                  <a:schemeClr val="tx1"/>
                </a:solidFill>
              </a:rPr>
              <a:t> </a:t>
            </a:r>
            <a:r>
              <a:rPr lang="en-US" dirty="0" err="1" smtClean="0">
                <a:solidFill>
                  <a:schemeClr val="tx1"/>
                </a:solidFill>
              </a:rPr>
              <a:t>può</a:t>
            </a:r>
            <a:r>
              <a:rPr lang="en-US" dirty="0" smtClean="0">
                <a:solidFill>
                  <a:schemeClr val="tx1"/>
                </a:solidFill>
              </a:rPr>
              <a:t>, in </a:t>
            </a:r>
            <a:r>
              <a:rPr lang="en-US" dirty="0" err="1">
                <a:solidFill>
                  <a:schemeClr val="tx1"/>
                </a:solidFill>
              </a:rPr>
              <a:t>tutti</a:t>
            </a:r>
            <a:r>
              <a:rPr lang="en-US" dirty="0">
                <a:solidFill>
                  <a:schemeClr val="tx1"/>
                </a:solidFill>
              </a:rPr>
              <a:t> I </a:t>
            </a:r>
            <a:r>
              <a:rPr lang="en-US" dirty="0" err="1">
                <a:solidFill>
                  <a:schemeClr val="tx1"/>
                </a:solidFill>
              </a:rPr>
              <a:t>consumatori</a:t>
            </a:r>
            <a:r>
              <a:rPr lang="en-US" dirty="0">
                <a:solidFill>
                  <a:schemeClr val="tx1"/>
                </a:solidFill>
              </a:rPr>
              <a:t> di </a:t>
            </a:r>
            <a:r>
              <a:rPr lang="en-US" dirty="0" smtClean="0">
                <a:solidFill>
                  <a:schemeClr val="tx1"/>
                </a:solidFill>
              </a:rPr>
              <a:t>latte,  </a:t>
            </a:r>
            <a:r>
              <a:rPr lang="en-US" dirty="0" err="1" smtClean="0">
                <a:solidFill>
                  <a:schemeClr val="tx1"/>
                </a:solidFill>
              </a:rPr>
              <a:t>stimolare</a:t>
            </a:r>
            <a:r>
              <a:rPr lang="en-US" dirty="0" smtClean="0">
                <a:solidFill>
                  <a:schemeClr val="tx1"/>
                </a:solidFill>
              </a:rPr>
              <a:t> </a:t>
            </a:r>
            <a:r>
              <a:rPr lang="en-US" dirty="0" err="1" smtClean="0">
                <a:solidFill>
                  <a:schemeClr val="tx1"/>
                </a:solidFill>
              </a:rPr>
              <a:t>il</a:t>
            </a:r>
            <a:r>
              <a:rPr lang="en-US" dirty="0" smtClean="0">
                <a:solidFill>
                  <a:schemeClr val="tx1"/>
                </a:solidFill>
              </a:rPr>
              <a:t> Sistema di </a:t>
            </a:r>
            <a:r>
              <a:rPr lang="en-US" dirty="0" err="1" smtClean="0">
                <a:solidFill>
                  <a:schemeClr val="tx1"/>
                </a:solidFill>
              </a:rPr>
              <a:t>Crescita</a:t>
            </a:r>
            <a:r>
              <a:rPr lang="en-US" dirty="0" smtClean="0">
                <a:solidFill>
                  <a:schemeClr val="tx1"/>
                </a:solidFill>
              </a:rPr>
              <a:t> </a:t>
            </a:r>
            <a:r>
              <a:rPr lang="en-US" dirty="0" err="1" smtClean="0">
                <a:solidFill>
                  <a:schemeClr val="tx1"/>
                </a:solidFill>
              </a:rPr>
              <a:t>mediato</a:t>
            </a:r>
            <a:r>
              <a:rPr lang="en-US" dirty="0" smtClean="0">
                <a:solidFill>
                  <a:schemeClr val="tx1"/>
                </a:solidFill>
              </a:rPr>
              <a:t> da  mTORC1 in </a:t>
            </a:r>
            <a:r>
              <a:rPr lang="en-US" dirty="0" err="1" smtClean="0">
                <a:solidFill>
                  <a:schemeClr val="tx1"/>
                </a:solidFill>
              </a:rPr>
              <a:t>modo</a:t>
            </a:r>
            <a:r>
              <a:rPr lang="en-US" dirty="0" smtClean="0">
                <a:solidFill>
                  <a:schemeClr val="tx1"/>
                </a:solidFill>
              </a:rPr>
              <a:t> </a:t>
            </a:r>
            <a:r>
              <a:rPr lang="en-US" dirty="0" err="1" smtClean="0">
                <a:solidFill>
                  <a:schemeClr val="tx1"/>
                </a:solidFill>
              </a:rPr>
              <a:t>permanente</a:t>
            </a:r>
            <a:r>
              <a:rPr lang="en-US" dirty="0" smtClean="0">
                <a:solidFill>
                  <a:schemeClr val="tx1"/>
                </a:solidFill>
              </a:rPr>
              <a:t>, </a:t>
            </a:r>
            <a:r>
              <a:rPr lang="en-US" dirty="0" err="1" smtClean="0">
                <a:solidFill>
                  <a:schemeClr val="tx1"/>
                </a:solidFill>
              </a:rPr>
              <a:t>anche</a:t>
            </a:r>
            <a:r>
              <a:rPr lang="en-US" dirty="0" smtClean="0">
                <a:solidFill>
                  <a:schemeClr val="tx1"/>
                </a:solidFill>
              </a:rPr>
              <a:t> </a:t>
            </a:r>
            <a:r>
              <a:rPr lang="en-US" dirty="0" err="1" smtClean="0">
                <a:solidFill>
                  <a:schemeClr val="tx1"/>
                </a:solidFill>
              </a:rPr>
              <a:t>dopo</a:t>
            </a:r>
            <a:r>
              <a:rPr lang="en-US" dirty="0" smtClean="0">
                <a:solidFill>
                  <a:schemeClr val="tx1"/>
                </a:solidFill>
              </a:rPr>
              <a:t> </a:t>
            </a:r>
            <a:r>
              <a:rPr lang="en-US" dirty="0" err="1" smtClean="0">
                <a:solidFill>
                  <a:schemeClr val="tx1"/>
                </a:solidFill>
              </a:rPr>
              <a:t>il</a:t>
            </a:r>
            <a:r>
              <a:rPr lang="en-US" dirty="0" smtClean="0">
                <a:solidFill>
                  <a:schemeClr val="tx1"/>
                </a:solidFill>
              </a:rPr>
              <a:t> </a:t>
            </a:r>
            <a:r>
              <a:rPr lang="en-US" dirty="0" err="1" smtClean="0">
                <a:solidFill>
                  <a:schemeClr val="tx1"/>
                </a:solidFill>
              </a:rPr>
              <a:t>termine</a:t>
            </a:r>
            <a:r>
              <a:rPr lang="en-US" dirty="0" smtClean="0">
                <a:solidFill>
                  <a:schemeClr val="tx1"/>
                </a:solidFill>
              </a:rPr>
              <a:t> </a:t>
            </a:r>
            <a:r>
              <a:rPr lang="en-US" dirty="0" err="1" smtClean="0">
                <a:solidFill>
                  <a:schemeClr val="tx1"/>
                </a:solidFill>
              </a:rPr>
              <a:t>della</a:t>
            </a:r>
            <a:r>
              <a:rPr lang="en-US" dirty="0" smtClean="0">
                <a:solidFill>
                  <a:schemeClr val="tx1"/>
                </a:solidFill>
              </a:rPr>
              <a:t> </a:t>
            </a:r>
            <a:r>
              <a:rPr lang="en-US" dirty="0" err="1" smtClean="0">
                <a:solidFill>
                  <a:schemeClr val="tx1"/>
                </a:solidFill>
              </a:rPr>
              <a:t>crescita</a:t>
            </a:r>
            <a:r>
              <a:rPr lang="en-US" dirty="0" smtClean="0">
                <a:solidFill>
                  <a:schemeClr val="tx1"/>
                </a:solidFill>
              </a:rPr>
              <a:t>  </a:t>
            </a:r>
            <a:r>
              <a:rPr lang="en-US" dirty="0" err="1" smtClean="0">
                <a:solidFill>
                  <a:schemeClr val="tx1"/>
                </a:solidFill>
              </a:rPr>
              <a:t>umana</a:t>
            </a:r>
            <a:r>
              <a:rPr lang="en-US" dirty="0" smtClean="0">
                <a:solidFill>
                  <a:schemeClr val="tx1"/>
                </a:solidFill>
              </a:rPr>
              <a:t>.</a:t>
            </a:r>
            <a:endParaRPr lang="it-IT" dirty="0">
              <a:solidFill>
                <a:schemeClr val="tx1"/>
              </a:solidFill>
            </a:endParaRPr>
          </a:p>
        </p:txBody>
      </p:sp>
      <p:pic>
        <p:nvPicPr>
          <p:cNvPr id="10244" name="Picture 4" descr="Fenotipo_DSC_1112.jpg"/>
          <p:cNvPicPr>
            <a:picLocks noChangeAspect="1" noChangeArrowheads="1"/>
          </p:cNvPicPr>
          <p:nvPr/>
        </p:nvPicPr>
        <p:blipFill>
          <a:blip r:embed="rId2" cstate="print"/>
          <a:srcRect/>
          <a:stretch>
            <a:fillRect/>
          </a:stretch>
        </p:blipFill>
        <p:spPr bwMode="auto">
          <a:xfrm>
            <a:off x="141734" y="339886"/>
            <a:ext cx="4286250" cy="2847976"/>
          </a:xfrm>
          <a:prstGeom prst="rect">
            <a:avLst/>
          </a:prstGeom>
          <a:noFill/>
        </p:spPr>
      </p:pic>
      <p:pic>
        <p:nvPicPr>
          <p:cNvPr id="10246" name="Picture 6" descr="http://2.bp.blogspot.com/-ard6dhQznHI/Ufda-H6zmaI/AAAAAAAABBc/kdq3pJuh-3A/s1600/jean-paul-gaultier-bambino.jpg"/>
          <p:cNvPicPr>
            <a:picLocks noChangeAspect="1" noChangeArrowheads="1"/>
          </p:cNvPicPr>
          <p:nvPr/>
        </p:nvPicPr>
        <p:blipFill>
          <a:blip r:embed="rId3" cstate="print"/>
          <a:srcRect/>
          <a:stretch>
            <a:fillRect/>
          </a:stretch>
        </p:blipFill>
        <p:spPr bwMode="auto">
          <a:xfrm>
            <a:off x="5580112" y="1"/>
            <a:ext cx="3048000" cy="3212976"/>
          </a:xfrm>
          <a:prstGeom prst="rect">
            <a:avLst/>
          </a:prstGeom>
          <a:noFill/>
        </p:spPr>
      </p:pic>
      <p:sp>
        <p:nvSpPr>
          <p:cNvPr id="2" name="Fumetto 3 1"/>
          <p:cNvSpPr/>
          <p:nvPr/>
        </p:nvSpPr>
        <p:spPr>
          <a:xfrm>
            <a:off x="4499992" y="332656"/>
            <a:ext cx="936104" cy="864096"/>
          </a:xfrm>
          <a:prstGeom prst="wedgeEllipseCallout">
            <a:avLst>
              <a:gd name="adj1" fmla="val -104913"/>
              <a:gd name="adj2" fmla="val 47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Per lui</a:t>
            </a:r>
            <a:endParaRPr lang="it-IT" dirty="0"/>
          </a:p>
        </p:txBody>
      </p:sp>
      <p:sp>
        <p:nvSpPr>
          <p:cNvPr id="6" name="Fumetto 3 5"/>
          <p:cNvSpPr/>
          <p:nvPr/>
        </p:nvSpPr>
        <p:spPr>
          <a:xfrm>
            <a:off x="4499992" y="1934081"/>
            <a:ext cx="936104" cy="864096"/>
          </a:xfrm>
          <a:prstGeom prst="wedgeEllipseCallout">
            <a:avLst>
              <a:gd name="adj1" fmla="val 196786"/>
              <a:gd name="adj2" fmla="val -366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Non per lui</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box(in)">
                                      <p:cBhvr>
                                        <p:cTn id="13" dur="500"/>
                                        <p:tgtEl>
                                          <p:spTgt spid="102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2857" t="21905" r="14286" b="5714"/>
          <a:stretch>
            <a:fillRect/>
          </a:stretch>
        </p:blipFill>
        <p:spPr bwMode="auto">
          <a:xfrm>
            <a:off x="467544" y="404664"/>
            <a:ext cx="8407881" cy="6264696"/>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00" y="1700808"/>
            <a:ext cx="6944816" cy="3937992"/>
          </a:xfrm>
          <a:solidFill>
            <a:srgbClr val="FFFF00"/>
          </a:solidFill>
        </p:spPr>
        <p:txBody>
          <a:bodyPr>
            <a:normAutofit fontScale="85000" lnSpcReduction="10000"/>
          </a:bodyPr>
          <a:lstStyle/>
          <a:p>
            <a:pPr algn="just"/>
            <a:r>
              <a:rPr lang="en-US" dirty="0" smtClean="0">
                <a:solidFill>
                  <a:schemeClr val="tx1"/>
                </a:solidFill>
              </a:rPr>
              <a:t>Non è un </a:t>
            </a:r>
            <a:r>
              <a:rPr lang="en-US" dirty="0" err="1" smtClean="0">
                <a:solidFill>
                  <a:schemeClr val="tx1"/>
                </a:solidFill>
              </a:rPr>
              <a:t>semplice</a:t>
            </a:r>
            <a:r>
              <a:rPr lang="en-US" dirty="0" smtClean="0">
                <a:solidFill>
                  <a:schemeClr val="tx1"/>
                </a:solidFill>
              </a:rPr>
              <a:t> </a:t>
            </a:r>
            <a:r>
              <a:rPr lang="en-US" dirty="0" err="1" smtClean="0">
                <a:solidFill>
                  <a:schemeClr val="tx1"/>
                </a:solidFill>
              </a:rPr>
              <a:t>alimento</a:t>
            </a:r>
            <a:r>
              <a:rPr lang="en-US" dirty="0" smtClean="0">
                <a:solidFill>
                  <a:schemeClr val="tx1"/>
                </a:solidFill>
              </a:rPr>
              <a:t>, </a:t>
            </a:r>
            <a:r>
              <a:rPr lang="en-US" dirty="0" err="1" smtClean="0">
                <a:solidFill>
                  <a:schemeClr val="tx1"/>
                </a:solidFill>
              </a:rPr>
              <a:t>bensì</a:t>
            </a:r>
            <a:r>
              <a:rPr lang="en-US" dirty="0" smtClean="0">
                <a:solidFill>
                  <a:schemeClr val="tx1"/>
                </a:solidFill>
              </a:rPr>
              <a:t> un </a:t>
            </a:r>
            <a:r>
              <a:rPr lang="en-US" dirty="0" err="1" smtClean="0">
                <a:solidFill>
                  <a:schemeClr val="tx1"/>
                </a:solidFill>
              </a:rPr>
              <a:t>sofisticato</a:t>
            </a:r>
            <a:r>
              <a:rPr lang="en-US" dirty="0" smtClean="0">
                <a:solidFill>
                  <a:schemeClr val="tx1"/>
                </a:solidFill>
              </a:rPr>
              <a:t> </a:t>
            </a:r>
            <a:r>
              <a:rPr lang="en-US" dirty="0" err="1" smtClean="0">
                <a:solidFill>
                  <a:schemeClr val="tx1"/>
                </a:solidFill>
              </a:rPr>
              <a:t>programma</a:t>
            </a:r>
            <a:r>
              <a:rPr lang="en-US" dirty="0" smtClean="0">
                <a:solidFill>
                  <a:schemeClr val="tx1"/>
                </a:solidFill>
              </a:rPr>
              <a:t> </a:t>
            </a:r>
            <a:r>
              <a:rPr lang="en-US" dirty="0" err="1" smtClean="0">
                <a:solidFill>
                  <a:schemeClr val="tx1"/>
                </a:solidFill>
              </a:rPr>
              <a:t>metabolico</a:t>
            </a:r>
            <a:r>
              <a:rPr lang="en-US" dirty="0" smtClean="0">
                <a:solidFill>
                  <a:schemeClr val="tx1"/>
                </a:solidFill>
              </a:rPr>
              <a:t> </a:t>
            </a:r>
            <a:r>
              <a:rPr lang="en-US" dirty="0" err="1" smtClean="0">
                <a:solidFill>
                  <a:schemeClr val="tx1"/>
                </a:solidFill>
              </a:rPr>
              <a:t>che</a:t>
            </a:r>
            <a:r>
              <a:rPr lang="en-US" dirty="0" smtClean="0">
                <a:solidFill>
                  <a:schemeClr val="tx1"/>
                </a:solidFill>
              </a:rPr>
              <a:t> </a:t>
            </a:r>
            <a:r>
              <a:rPr lang="en-US" dirty="0" err="1" smtClean="0">
                <a:solidFill>
                  <a:schemeClr val="tx1"/>
                </a:solidFill>
              </a:rPr>
              <a:t>controlla</a:t>
            </a:r>
            <a:r>
              <a:rPr lang="en-US" dirty="0" smtClean="0">
                <a:solidFill>
                  <a:schemeClr val="tx1"/>
                </a:solidFill>
              </a:rPr>
              <a:t> :</a:t>
            </a:r>
          </a:p>
          <a:p>
            <a:pPr marL="457200" indent="-457200" algn="just">
              <a:buFontTx/>
              <a:buChar char="-"/>
            </a:pPr>
            <a:r>
              <a:rPr lang="en-US" dirty="0" err="1" smtClean="0">
                <a:solidFill>
                  <a:schemeClr val="tx1"/>
                </a:solidFill>
              </a:rPr>
              <a:t>Gli</a:t>
            </a:r>
            <a:r>
              <a:rPr lang="en-US" dirty="0" smtClean="0">
                <a:solidFill>
                  <a:schemeClr val="tx1"/>
                </a:solidFill>
              </a:rPr>
              <a:t> </a:t>
            </a:r>
            <a:r>
              <a:rPr lang="en-US" dirty="0" err="1" smtClean="0">
                <a:solidFill>
                  <a:schemeClr val="tx1"/>
                </a:solidFill>
              </a:rPr>
              <a:t>AminoAcidi</a:t>
            </a:r>
            <a:r>
              <a:rPr lang="en-US" dirty="0" smtClean="0">
                <a:solidFill>
                  <a:schemeClr val="tx1"/>
                </a:solidFill>
              </a:rPr>
              <a:t> a Catena </a:t>
            </a:r>
            <a:r>
              <a:rPr lang="en-US" dirty="0" err="1" smtClean="0">
                <a:solidFill>
                  <a:schemeClr val="tx1"/>
                </a:solidFill>
              </a:rPr>
              <a:t>Ramificata</a:t>
            </a:r>
            <a:endParaRPr lang="en-US" dirty="0" smtClean="0">
              <a:solidFill>
                <a:schemeClr val="tx1"/>
              </a:solidFill>
            </a:endParaRPr>
          </a:p>
          <a:p>
            <a:pPr marL="457200" indent="-457200" algn="just">
              <a:buFontTx/>
              <a:buChar char="-"/>
            </a:pPr>
            <a:r>
              <a:rPr lang="en-US" dirty="0" smtClean="0">
                <a:solidFill>
                  <a:schemeClr val="tx1"/>
                </a:solidFill>
              </a:rPr>
              <a:t>La </a:t>
            </a:r>
            <a:r>
              <a:rPr lang="en-US" dirty="0" err="1" smtClean="0">
                <a:solidFill>
                  <a:schemeClr val="tx1"/>
                </a:solidFill>
              </a:rPr>
              <a:t>trasmissione</a:t>
            </a:r>
            <a:r>
              <a:rPr lang="en-US" dirty="0" smtClean="0">
                <a:solidFill>
                  <a:schemeClr val="tx1"/>
                </a:solidFill>
              </a:rPr>
              <a:t> di Micro RNA (miR-21 e miR29b)</a:t>
            </a:r>
          </a:p>
          <a:p>
            <a:pPr marL="457200" indent="-457200" algn="just">
              <a:buFontTx/>
              <a:buChar char="-"/>
            </a:pPr>
            <a:r>
              <a:rPr lang="en-US" dirty="0" smtClean="0">
                <a:solidFill>
                  <a:schemeClr val="tx1"/>
                </a:solidFill>
              </a:rPr>
              <a:t>La </a:t>
            </a:r>
            <a:r>
              <a:rPr lang="en-US" dirty="0" err="1" smtClean="0">
                <a:solidFill>
                  <a:schemeClr val="tx1"/>
                </a:solidFill>
              </a:rPr>
              <a:t>sintesi</a:t>
            </a:r>
            <a:r>
              <a:rPr lang="en-US" dirty="0" smtClean="0">
                <a:solidFill>
                  <a:schemeClr val="tx1"/>
                </a:solidFill>
              </a:rPr>
              <a:t> </a:t>
            </a:r>
            <a:r>
              <a:rPr lang="en-US" dirty="0" err="1" smtClean="0">
                <a:solidFill>
                  <a:schemeClr val="tx1"/>
                </a:solidFill>
              </a:rPr>
              <a:t>proteica</a:t>
            </a:r>
            <a:endParaRPr lang="en-US" dirty="0" smtClean="0">
              <a:solidFill>
                <a:schemeClr val="tx1"/>
              </a:solidFill>
            </a:endParaRPr>
          </a:p>
          <a:p>
            <a:pPr marL="457200" indent="-457200" algn="just">
              <a:buFontTx/>
              <a:buChar char="-"/>
            </a:pPr>
            <a:r>
              <a:rPr lang="en-US" dirty="0" smtClean="0">
                <a:solidFill>
                  <a:schemeClr val="tx1"/>
                </a:solidFill>
              </a:rPr>
              <a:t>L’ </a:t>
            </a:r>
            <a:r>
              <a:rPr lang="en-US" dirty="0" err="1" smtClean="0">
                <a:solidFill>
                  <a:schemeClr val="tx1"/>
                </a:solidFill>
              </a:rPr>
              <a:t>accumulo</a:t>
            </a:r>
            <a:r>
              <a:rPr lang="en-US" dirty="0" smtClean="0">
                <a:solidFill>
                  <a:schemeClr val="tx1"/>
                </a:solidFill>
              </a:rPr>
              <a:t> di </a:t>
            </a:r>
            <a:r>
              <a:rPr lang="en-US" dirty="0" err="1" smtClean="0">
                <a:solidFill>
                  <a:schemeClr val="tx1"/>
                </a:solidFill>
              </a:rPr>
              <a:t>grasso</a:t>
            </a:r>
            <a:endParaRPr lang="en-US" dirty="0" smtClean="0">
              <a:solidFill>
                <a:schemeClr val="tx1"/>
              </a:solidFill>
            </a:endParaRPr>
          </a:p>
          <a:p>
            <a:pPr marL="457200" indent="-457200" algn="just">
              <a:buFontTx/>
              <a:buChar char="-"/>
            </a:pPr>
            <a:endParaRPr lang="en-US" dirty="0">
              <a:solidFill>
                <a:schemeClr val="tx1"/>
              </a:solidFill>
            </a:endParaRPr>
          </a:p>
          <a:p>
            <a:pPr marL="457200" indent="-457200" algn="just">
              <a:buFontTx/>
              <a:buChar char="-"/>
            </a:pPr>
            <a:r>
              <a:rPr lang="en-US" dirty="0" err="1" smtClean="0">
                <a:solidFill>
                  <a:schemeClr val="tx1"/>
                </a:solidFill>
              </a:rPr>
              <a:t>Attraverso</a:t>
            </a:r>
            <a:r>
              <a:rPr lang="en-US" dirty="0" smtClean="0">
                <a:solidFill>
                  <a:schemeClr val="tx1"/>
                </a:solidFill>
              </a:rPr>
              <a:t> </a:t>
            </a:r>
            <a:r>
              <a:rPr lang="en-US" dirty="0" err="1" smtClean="0">
                <a:solidFill>
                  <a:schemeClr val="tx1"/>
                </a:solidFill>
              </a:rPr>
              <a:t>il</a:t>
            </a:r>
            <a:r>
              <a:rPr lang="en-US" dirty="0" smtClean="0">
                <a:solidFill>
                  <a:schemeClr val="tx1"/>
                </a:solidFill>
              </a:rPr>
              <a:t> Sistema </a:t>
            </a:r>
            <a:r>
              <a:rPr lang="en-US" dirty="0" err="1" smtClean="0">
                <a:solidFill>
                  <a:schemeClr val="tx1"/>
                </a:solidFill>
              </a:rPr>
              <a:t>centrale</a:t>
            </a:r>
            <a:r>
              <a:rPr lang="en-US" dirty="0" smtClean="0">
                <a:solidFill>
                  <a:schemeClr val="tx1"/>
                </a:solidFill>
              </a:rPr>
              <a:t> di m-TORC1 </a:t>
            </a:r>
          </a:p>
        </p:txBody>
      </p:sp>
      <p:sp>
        <p:nvSpPr>
          <p:cNvPr id="5" name="CasellaDiTesto 4"/>
          <p:cNvSpPr txBox="1"/>
          <p:nvPr/>
        </p:nvSpPr>
        <p:spPr>
          <a:xfrm>
            <a:off x="1835696" y="404664"/>
            <a:ext cx="5472608" cy="1077218"/>
          </a:xfrm>
          <a:prstGeom prst="rect">
            <a:avLst/>
          </a:prstGeom>
          <a:solidFill>
            <a:srgbClr val="FF0000"/>
          </a:solidFill>
        </p:spPr>
        <p:txBody>
          <a:bodyPr wrap="square" rtlCol="0">
            <a:spAutoFit/>
          </a:bodyPr>
          <a:lstStyle/>
          <a:p>
            <a:r>
              <a:rPr lang="en-US" sz="3200" dirty="0"/>
              <a:t>Il latte è </a:t>
            </a:r>
            <a:r>
              <a:rPr lang="en-US" sz="3200" dirty="0" err="1"/>
              <a:t>il</a:t>
            </a:r>
            <a:r>
              <a:rPr lang="en-US" sz="3200" dirty="0"/>
              <a:t> kit di </a:t>
            </a:r>
            <a:r>
              <a:rPr lang="en-US" sz="3200" dirty="0" err="1"/>
              <a:t>partenza</a:t>
            </a:r>
            <a:r>
              <a:rPr lang="en-US" sz="3200" dirty="0"/>
              <a:t> </a:t>
            </a:r>
            <a:r>
              <a:rPr lang="en-US" sz="3200" dirty="0" err="1"/>
              <a:t>della</a:t>
            </a:r>
            <a:r>
              <a:rPr lang="en-US" sz="3200" dirty="0"/>
              <a:t> </a:t>
            </a:r>
            <a:r>
              <a:rPr lang="en-US" sz="3200" dirty="0" err="1"/>
              <a:t>evoluzione</a:t>
            </a:r>
            <a:r>
              <a:rPr lang="en-US" sz="3200" dirty="0"/>
              <a:t> </a:t>
            </a:r>
            <a:r>
              <a:rPr lang="en-US" sz="3200" dirty="0" err="1"/>
              <a:t>dei</a:t>
            </a:r>
            <a:r>
              <a:rPr lang="en-US" sz="3200" dirty="0"/>
              <a:t> </a:t>
            </a:r>
            <a:r>
              <a:rPr lang="en-US" sz="3200" dirty="0" err="1"/>
              <a:t>mammiferi</a:t>
            </a:r>
            <a:r>
              <a:rPr lang="en-US" dirty="0" smtClean="0"/>
              <a: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3568" y="3789040"/>
            <a:ext cx="7215238" cy="2425824"/>
          </a:xfrm>
        </p:spPr>
        <p:txBody>
          <a:bodyPr>
            <a:normAutofit fontScale="62500" lnSpcReduction="20000"/>
          </a:bodyPr>
          <a:lstStyle/>
          <a:p>
            <a:pPr algn="just"/>
            <a:r>
              <a:rPr lang="en-US" sz="4000" dirty="0" smtClean="0">
                <a:solidFill>
                  <a:schemeClr val="tx1"/>
                </a:solidFill>
              </a:rPr>
              <a:t>Il </a:t>
            </a:r>
            <a:r>
              <a:rPr lang="en-US" sz="4000" dirty="0" err="1" smtClean="0">
                <a:solidFill>
                  <a:schemeClr val="tx1"/>
                </a:solidFill>
              </a:rPr>
              <a:t>consumo</a:t>
            </a:r>
            <a:r>
              <a:rPr lang="en-US" sz="4000" dirty="0" smtClean="0">
                <a:solidFill>
                  <a:schemeClr val="tx1"/>
                </a:solidFill>
              </a:rPr>
              <a:t> </a:t>
            </a:r>
            <a:r>
              <a:rPr lang="en-US" sz="4000" dirty="0" err="1" smtClean="0">
                <a:solidFill>
                  <a:schemeClr val="tx1"/>
                </a:solidFill>
              </a:rPr>
              <a:t>diffuso</a:t>
            </a:r>
            <a:r>
              <a:rPr lang="en-US" sz="4000" dirty="0" smtClean="0">
                <a:solidFill>
                  <a:schemeClr val="tx1"/>
                </a:solidFill>
              </a:rPr>
              <a:t> del latte </a:t>
            </a:r>
            <a:r>
              <a:rPr lang="en-US" sz="4000" dirty="0" err="1" smtClean="0">
                <a:solidFill>
                  <a:schemeClr val="tx1"/>
                </a:solidFill>
              </a:rPr>
              <a:t>vaccino</a:t>
            </a:r>
            <a:r>
              <a:rPr lang="en-US" sz="4000" dirty="0" smtClean="0">
                <a:solidFill>
                  <a:schemeClr val="tx1"/>
                </a:solidFill>
              </a:rPr>
              <a:t>  è </a:t>
            </a:r>
            <a:r>
              <a:rPr lang="en-US" sz="4000" dirty="0" err="1" smtClean="0">
                <a:solidFill>
                  <a:schemeClr val="tx1"/>
                </a:solidFill>
              </a:rPr>
              <a:t>stato</a:t>
            </a:r>
            <a:r>
              <a:rPr lang="en-US" sz="4000" dirty="0" smtClean="0">
                <a:solidFill>
                  <a:schemeClr val="tx1"/>
                </a:solidFill>
              </a:rPr>
              <a:t> </a:t>
            </a:r>
            <a:r>
              <a:rPr lang="en-US" sz="4000" dirty="0" err="1" smtClean="0">
                <a:solidFill>
                  <a:schemeClr val="tx1"/>
                </a:solidFill>
              </a:rPr>
              <a:t>permesso</a:t>
            </a:r>
            <a:r>
              <a:rPr lang="en-US" sz="4000" dirty="0" smtClean="0">
                <a:solidFill>
                  <a:schemeClr val="tx1"/>
                </a:solidFill>
              </a:rPr>
              <a:t> solo molto </a:t>
            </a:r>
            <a:r>
              <a:rPr lang="en-US" sz="4000" dirty="0" err="1" smtClean="0">
                <a:solidFill>
                  <a:schemeClr val="tx1"/>
                </a:solidFill>
              </a:rPr>
              <a:t>recentemente</a:t>
            </a:r>
            <a:r>
              <a:rPr lang="en-US" sz="4000" dirty="0" smtClean="0">
                <a:solidFill>
                  <a:schemeClr val="tx1"/>
                </a:solidFill>
              </a:rPr>
              <a:t> </a:t>
            </a:r>
            <a:r>
              <a:rPr lang="en-US" sz="4000" dirty="0" err="1" smtClean="0">
                <a:solidFill>
                  <a:schemeClr val="tx1"/>
                </a:solidFill>
              </a:rPr>
              <a:t>dalla</a:t>
            </a:r>
            <a:r>
              <a:rPr lang="en-US" sz="4000" dirty="0" smtClean="0">
                <a:solidFill>
                  <a:schemeClr val="tx1"/>
                </a:solidFill>
              </a:rPr>
              <a:t> </a:t>
            </a:r>
            <a:r>
              <a:rPr lang="en-US" sz="4000" dirty="0" err="1" smtClean="0">
                <a:solidFill>
                  <a:schemeClr val="tx1"/>
                </a:solidFill>
              </a:rPr>
              <a:t>introduzione</a:t>
            </a:r>
            <a:r>
              <a:rPr lang="en-US" sz="4000" dirty="0" smtClean="0">
                <a:solidFill>
                  <a:schemeClr val="tx1"/>
                </a:solidFill>
              </a:rPr>
              <a:t> del </a:t>
            </a:r>
            <a:r>
              <a:rPr lang="en-US" sz="4000" dirty="0" err="1" smtClean="0">
                <a:solidFill>
                  <a:schemeClr val="tx1"/>
                </a:solidFill>
              </a:rPr>
              <a:t>frigorifero</a:t>
            </a:r>
            <a:r>
              <a:rPr lang="en-US" sz="4000" dirty="0" smtClean="0">
                <a:solidFill>
                  <a:schemeClr val="tx1"/>
                </a:solidFill>
              </a:rPr>
              <a:t> </a:t>
            </a:r>
            <a:r>
              <a:rPr lang="en-US" sz="4000" dirty="0" err="1" smtClean="0">
                <a:solidFill>
                  <a:schemeClr val="tx1"/>
                </a:solidFill>
              </a:rPr>
              <a:t>negli</a:t>
            </a:r>
            <a:r>
              <a:rPr lang="en-US" sz="4000" dirty="0" smtClean="0">
                <a:solidFill>
                  <a:schemeClr val="tx1"/>
                </a:solidFill>
              </a:rPr>
              <a:t> </a:t>
            </a:r>
            <a:r>
              <a:rPr lang="en-US" sz="4000" dirty="0" err="1" smtClean="0">
                <a:solidFill>
                  <a:schemeClr val="tx1"/>
                </a:solidFill>
              </a:rPr>
              <a:t>anni</a:t>
            </a:r>
            <a:r>
              <a:rPr lang="en-US" sz="4000" dirty="0" smtClean="0">
                <a:solidFill>
                  <a:schemeClr val="tx1"/>
                </a:solidFill>
              </a:rPr>
              <a:t> 50.</a:t>
            </a:r>
          </a:p>
          <a:p>
            <a:pPr algn="just"/>
            <a:r>
              <a:rPr lang="en-US" sz="4000" dirty="0" smtClean="0">
                <a:solidFill>
                  <a:schemeClr val="tx1"/>
                </a:solidFill>
              </a:rPr>
              <a:t>E’ </a:t>
            </a:r>
            <a:r>
              <a:rPr lang="en-US" sz="4000" dirty="0" err="1" smtClean="0">
                <a:solidFill>
                  <a:schemeClr val="tx1"/>
                </a:solidFill>
              </a:rPr>
              <a:t>una</a:t>
            </a:r>
            <a:r>
              <a:rPr lang="en-US" sz="4000" dirty="0" smtClean="0">
                <a:solidFill>
                  <a:schemeClr val="tx1"/>
                </a:solidFill>
              </a:rPr>
              <a:t> </a:t>
            </a:r>
            <a:r>
              <a:rPr lang="en-US" sz="4000" dirty="0" err="1" smtClean="0">
                <a:solidFill>
                  <a:schemeClr val="tx1"/>
                </a:solidFill>
              </a:rPr>
              <a:t>assoluta</a:t>
            </a:r>
            <a:r>
              <a:rPr lang="en-US" sz="4000" dirty="0" smtClean="0">
                <a:solidFill>
                  <a:schemeClr val="tx1"/>
                </a:solidFill>
              </a:rPr>
              <a:t> </a:t>
            </a:r>
            <a:r>
              <a:rPr lang="en-US" sz="4000" dirty="0" err="1" smtClean="0">
                <a:solidFill>
                  <a:schemeClr val="tx1"/>
                </a:solidFill>
              </a:rPr>
              <a:t>novità</a:t>
            </a:r>
            <a:r>
              <a:rPr lang="en-US" sz="4000" dirty="0" smtClean="0">
                <a:solidFill>
                  <a:schemeClr val="tx1"/>
                </a:solidFill>
              </a:rPr>
              <a:t> </a:t>
            </a:r>
            <a:r>
              <a:rPr lang="en-US" sz="4000" dirty="0" err="1" smtClean="0">
                <a:solidFill>
                  <a:schemeClr val="tx1"/>
                </a:solidFill>
              </a:rPr>
              <a:t>nel</a:t>
            </a:r>
            <a:r>
              <a:rPr lang="en-US" sz="4000" dirty="0" smtClean="0">
                <a:solidFill>
                  <a:schemeClr val="tx1"/>
                </a:solidFill>
              </a:rPr>
              <a:t> </a:t>
            </a:r>
            <a:r>
              <a:rPr lang="en-US" sz="4000" dirty="0" err="1" smtClean="0">
                <a:solidFill>
                  <a:schemeClr val="tx1"/>
                </a:solidFill>
              </a:rPr>
              <a:t>comportamento</a:t>
            </a:r>
            <a:r>
              <a:rPr lang="en-US" sz="4000" dirty="0" smtClean="0">
                <a:solidFill>
                  <a:schemeClr val="tx1"/>
                </a:solidFill>
              </a:rPr>
              <a:t> </a:t>
            </a:r>
            <a:r>
              <a:rPr lang="en-US" sz="4000" dirty="0" err="1" smtClean="0">
                <a:solidFill>
                  <a:schemeClr val="tx1"/>
                </a:solidFill>
              </a:rPr>
              <a:t>alimentare</a:t>
            </a:r>
            <a:r>
              <a:rPr lang="en-US" sz="4000" dirty="0" smtClean="0">
                <a:solidFill>
                  <a:schemeClr val="tx1"/>
                </a:solidFill>
              </a:rPr>
              <a:t> di </a:t>
            </a:r>
            <a:r>
              <a:rPr lang="en-US" sz="4000" dirty="0">
                <a:solidFill>
                  <a:schemeClr val="tx1"/>
                </a:solidFill>
              </a:rPr>
              <a:t> </a:t>
            </a:r>
            <a:r>
              <a:rPr lang="en-US" sz="4000" i="1" dirty="0">
                <a:solidFill>
                  <a:schemeClr val="tx1"/>
                </a:solidFill>
              </a:rPr>
              <a:t>Homo sapiens</a:t>
            </a:r>
            <a:r>
              <a:rPr lang="en-US" sz="4000" dirty="0">
                <a:solidFill>
                  <a:schemeClr val="tx1"/>
                </a:solidFill>
              </a:rPr>
              <a:t> </a:t>
            </a:r>
            <a:r>
              <a:rPr lang="en-US" sz="4000" dirty="0" smtClean="0">
                <a:solidFill>
                  <a:schemeClr val="tx1"/>
                </a:solidFill>
              </a:rPr>
              <a:t> sin dal period </a:t>
            </a:r>
            <a:r>
              <a:rPr lang="en-US" sz="4000" dirty="0" err="1" smtClean="0">
                <a:solidFill>
                  <a:schemeClr val="tx1"/>
                </a:solidFill>
              </a:rPr>
              <a:t>neolitico</a:t>
            </a:r>
            <a:r>
              <a:rPr lang="en-US" sz="4000" dirty="0" smtClean="0">
                <a:solidFill>
                  <a:schemeClr val="tx1"/>
                </a:solidFill>
              </a:rPr>
              <a:t>, </a:t>
            </a:r>
            <a:r>
              <a:rPr lang="en-US" sz="4000" dirty="0" err="1" smtClean="0">
                <a:solidFill>
                  <a:schemeClr val="tx1"/>
                </a:solidFill>
              </a:rPr>
              <a:t>capace</a:t>
            </a:r>
            <a:r>
              <a:rPr lang="en-US" sz="4000" dirty="0" smtClean="0">
                <a:solidFill>
                  <a:schemeClr val="tx1"/>
                </a:solidFill>
              </a:rPr>
              <a:t> di </a:t>
            </a:r>
            <a:r>
              <a:rPr lang="en-US" sz="4000" dirty="0" err="1" smtClean="0">
                <a:solidFill>
                  <a:schemeClr val="tx1"/>
                </a:solidFill>
              </a:rPr>
              <a:t>avere</a:t>
            </a:r>
            <a:r>
              <a:rPr lang="en-US" sz="4000" dirty="0" smtClean="0">
                <a:solidFill>
                  <a:schemeClr val="tx1"/>
                </a:solidFill>
              </a:rPr>
              <a:t> </a:t>
            </a:r>
            <a:r>
              <a:rPr lang="en-US" sz="4000" dirty="0" err="1" smtClean="0">
                <a:solidFill>
                  <a:schemeClr val="tx1"/>
                </a:solidFill>
              </a:rPr>
              <a:t>profonde</a:t>
            </a:r>
            <a:r>
              <a:rPr lang="en-US" sz="4000" dirty="0" smtClean="0">
                <a:solidFill>
                  <a:schemeClr val="tx1"/>
                </a:solidFill>
              </a:rPr>
              <a:t> </a:t>
            </a:r>
            <a:r>
              <a:rPr lang="en-US" sz="4000" dirty="0" err="1" smtClean="0">
                <a:solidFill>
                  <a:schemeClr val="tx1"/>
                </a:solidFill>
              </a:rPr>
              <a:t>influenze</a:t>
            </a:r>
            <a:r>
              <a:rPr lang="en-US" sz="4000" dirty="0" smtClean="0">
                <a:solidFill>
                  <a:schemeClr val="tx1"/>
                </a:solidFill>
              </a:rPr>
              <a:t> </a:t>
            </a:r>
            <a:r>
              <a:rPr lang="en-US" sz="4000" dirty="0" err="1" smtClean="0">
                <a:solidFill>
                  <a:schemeClr val="tx1"/>
                </a:solidFill>
              </a:rPr>
              <a:t>nella</a:t>
            </a:r>
            <a:r>
              <a:rPr lang="en-US" sz="4000" dirty="0" smtClean="0">
                <a:solidFill>
                  <a:schemeClr val="tx1"/>
                </a:solidFill>
              </a:rPr>
              <a:t> </a:t>
            </a:r>
            <a:r>
              <a:rPr lang="en-US" sz="4000" dirty="0" err="1" smtClean="0">
                <a:solidFill>
                  <a:schemeClr val="tx1"/>
                </a:solidFill>
              </a:rPr>
              <a:t>evoluzione</a:t>
            </a:r>
            <a:r>
              <a:rPr lang="en-US" sz="4000" dirty="0" smtClean="0">
                <a:solidFill>
                  <a:schemeClr val="tx1"/>
                </a:solidFill>
              </a:rPr>
              <a:t> </a:t>
            </a:r>
            <a:r>
              <a:rPr lang="en-US" sz="4000" dirty="0" err="1" smtClean="0">
                <a:solidFill>
                  <a:schemeClr val="tx1"/>
                </a:solidFill>
              </a:rPr>
              <a:t>umana</a:t>
            </a:r>
            <a:r>
              <a:rPr lang="en-US" dirty="0" smtClean="0">
                <a:solidFill>
                  <a:schemeClr val="tx1"/>
                </a:solidFill>
              </a:rPr>
              <a:t>.</a:t>
            </a:r>
            <a:endParaRPr lang="it-IT" dirty="0">
              <a:solidFill>
                <a:schemeClr val="tx1"/>
              </a:solidFill>
            </a:endParaRPr>
          </a:p>
        </p:txBody>
      </p:sp>
      <p:pic>
        <p:nvPicPr>
          <p:cNvPr id="4098" name="Picture 2" descr="https://encrypted-tbn3.gstatic.com/images?q=tbn:ANd9GcQ1IREPm4HhapVkNWXs4jswH4dz_wELY2s64duONH0RHZY3_ov3yhtqNcXw">
            <a:hlinkClick r:id="rId2"/>
          </p:cNvPr>
          <p:cNvPicPr>
            <a:picLocks noChangeAspect="1" noChangeArrowheads="1"/>
          </p:cNvPicPr>
          <p:nvPr/>
        </p:nvPicPr>
        <p:blipFill>
          <a:blip r:embed="rId3" cstate="print"/>
          <a:srcRect/>
          <a:stretch>
            <a:fillRect/>
          </a:stretch>
        </p:blipFill>
        <p:spPr bwMode="auto">
          <a:xfrm>
            <a:off x="539552" y="692696"/>
            <a:ext cx="2160240" cy="2374481"/>
          </a:xfrm>
          <a:prstGeom prst="rect">
            <a:avLst/>
          </a:prstGeom>
          <a:noFill/>
        </p:spPr>
      </p:pic>
      <p:pic>
        <p:nvPicPr>
          <p:cNvPr id="4100" name="Picture 4" descr="http://www.androidworld.it/wp-content/uploads/2013/03/evoluzione_con_humour_imagelarge.png"/>
          <p:cNvPicPr>
            <a:picLocks noChangeAspect="1" noChangeArrowheads="1"/>
          </p:cNvPicPr>
          <p:nvPr/>
        </p:nvPicPr>
        <p:blipFill>
          <a:blip r:embed="rId4" cstate="print"/>
          <a:srcRect/>
          <a:stretch>
            <a:fillRect/>
          </a:stretch>
        </p:blipFill>
        <p:spPr bwMode="auto">
          <a:xfrm>
            <a:off x="2915816" y="476672"/>
            <a:ext cx="5715000" cy="2828925"/>
          </a:xfrm>
          <a:prstGeom prst="rect">
            <a:avLst/>
          </a:prstGeom>
          <a:noFill/>
        </p:spPr>
      </p:pic>
      <p:sp>
        <p:nvSpPr>
          <p:cNvPr id="4" name="CasellaDiTesto 3"/>
          <p:cNvSpPr txBox="1"/>
          <p:nvPr/>
        </p:nvSpPr>
        <p:spPr>
          <a:xfrm>
            <a:off x="683568" y="3305597"/>
            <a:ext cx="7128792" cy="369332"/>
          </a:xfrm>
          <a:prstGeom prst="rect">
            <a:avLst/>
          </a:prstGeom>
          <a:solidFill>
            <a:srgbClr val="92D050"/>
          </a:solidFill>
        </p:spPr>
        <p:txBody>
          <a:bodyPr wrap="square" rtlCol="0">
            <a:spAutoFit/>
          </a:bodyPr>
          <a:lstStyle/>
          <a:p>
            <a:r>
              <a:rPr lang="it-IT" dirty="0" smtClean="0"/>
              <a:t>Solo 80 anni                               evolve da almeno 300.000 anni col latte suo</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55576" y="4293096"/>
            <a:ext cx="7115180" cy="2135730"/>
          </a:xfrm>
        </p:spPr>
        <p:txBody>
          <a:bodyPr>
            <a:normAutofit fontScale="85000" lnSpcReduction="10000"/>
          </a:bodyPr>
          <a:lstStyle/>
          <a:p>
            <a:pPr algn="just"/>
            <a:r>
              <a:rPr lang="en-US" dirty="0" smtClean="0">
                <a:solidFill>
                  <a:schemeClr val="tx1"/>
                </a:solidFill>
              </a:rPr>
              <a:t>Il </a:t>
            </a:r>
            <a:r>
              <a:rPr lang="en-US" dirty="0" err="1" smtClean="0">
                <a:solidFill>
                  <a:schemeClr val="tx1"/>
                </a:solidFill>
              </a:rPr>
              <a:t>consumo</a:t>
            </a:r>
            <a:r>
              <a:rPr lang="en-US" dirty="0" smtClean="0">
                <a:solidFill>
                  <a:schemeClr val="tx1"/>
                </a:solidFill>
              </a:rPr>
              <a:t> </a:t>
            </a:r>
            <a:r>
              <a:rPr lang="en-US" dirty="0" err="1" smtClean="0">
                <a:solidFill>
                  <a:schemeClr val="tx1"/>
                </a:solidFill>
              </a:rPr>
              <a:t>persistente</a:t>
            </a:r>
            <a:r>
              <a:rPr lang="en-US" dirty="0" smtClean="0">
                <a:solidFill>
                  <a:schemeClr val="tx1"/>
                </a:solidFill>
              </a:rPr>
              <a:t> di latte </a:t>
            </a:r>
            <a:r>
              <a:rPr lang="en-US" dirty="0" err="1" smtClean="0">
                <a:solidFill>
                  <a:schemeClr val="tx1"/>
                </a:solidFill>
              </a:rPr>
              <a:t>vaccino</a:t>
            </a:r>
            <a:r>
              <a:rPr lang="en-US" dirty="0" smtClean="0">
                <a:solidFill>
                  <a:schemeClr val="tx1"/>
                </a:solidFill>
              </a:rPr>
              <a:t> e la </a:t>
            </a:r>
            <a:r>
              <a:rPr lang="en-US" dirty="0" err="1" smtClean="0">
                <a:solidFill>
                  <a:schemeClr val="tx1"/>
                </a:solidFill>
              </a:rPr>
              <a:t>dieta</a:t>
            </a:r>
            <a:r>
              <a:rPr lang="en-US" dirty="0" smtClean="0">
                <a:solidFill>
                  <a:schemeClr val="tx1"/>
                </a:solidFill>
              </a:rPr>
              <a:t> </a:t>
            </a:r>
            <a:r>
              <a:rPr lang="en-US" dirty="0" err="1" smtClean="0">
                <a:solidFill>
                  <a:schemeClr val="tx1"/>
                </a:solidFill>
              </a:rPr>
              <a:t>occidentale</a:t>
            </a:r>
            <a:r>
              <a:rPr lang="en-US" dirty="0" smtClean="0">
                <a:solidFill>
                  <a:schemeClr val="tx1"/>
                </a:solidFill>
              </a:rPr>
              <a:t>  </a:t>
            </a:r>
            <a:r>
              <a:rPr lang="en-US" dirty="0" err="1" smtClean="0">
                <a:solidFill>
                  <a:schemeClr val="tx1"/>
                </a:solidFill>
              </a:rPr>
              <a:t>ricca</a:t>
            </a:r>
            <a:r>
              <a:rPr lang="en-US" dirty="0" smtClean="0">
                <a:solidFill>
                  <a:schemeClr val="tx1"/>
                </a:solidFill>
              </a:rPr>
              <a:t> di </a:t>
            </a:r>
            <a:r>
              <a:rPr lang="en-US" dirty="0" err="1" smtClean="0">
                <a:solidFill>
                  <a:schemeClr val="tx1"/>
                </a:solidFill>
              </a:rPr>
              <a:t>latticini</a:t>
            </a:r>
            <a:r>
              <a:rPr lang="en-US" dirty="0" smtClean="0">
                <a:solidFill>
                  <a:schemeClr val="tx1"/>
                </a:solidFill>
              </a:rPr>
              <a:t>  </a:t>
            </a:r>
            <a:r>
              <a:rPr lang="en-US" dirty="0" err="1" smtClean="0">
                <a:solidFill>
                  <a:schemeClr val="tx1"/>
                </a:solidFill>
              </a:rPr>
              <a:t>rappresentano</a:t>
            </a:r>
            <a:r>
              <a:rPr lang="en-US" dirty="0" smtClean="0">
                <a:solidFill>
                  <a:schemeClr val="tx1"/>
                </a:solidFill>
              </a:rPr>
              <a:t> </a:t>
            </a:r>
            <a:r>
              <a:rPr lang="en-US" dirty="0" err="1" smtClean="0">
                <a:solidFill>
                  <a:schemeClr val="tx1"/>
                </a:solidFill>
              </a:rPr>
              <a:t>uno</a:t>
            </a:r>
            <a:r>
              <a:rPr lang="en-US" dirty="0" smtClean="0">
                <a:solidFill>
                  <a:schemeClr val="tx1"/>
                </a:solidFill>
              </a:rPr>
              <a:t> </a:t>
            </a:r>
            <a:r>
              <a:rPr lang="en-US" dirty="0" err="1" smtClean="0">
                <a:solidFill>
                  <a:schemeClr val="tx1"/>
                </a:solidFill>
              </a:rPr>
              <a:t>stimolo</a:t>
            </a:r>
            <a:r>
              <a:rPr lang="en-US" dirty="0" smtClean="0">
                <a:solidFill>
                  <a:schemeClr val="tx1"/>
                </a:solidFill>
              </a:rPr>
              <a:t> </a:t>
            </a:r>
            <a:r>
              <a:rPr lang="en-US" dirty="0" err="1" smtClean="0">
                <a:solidFill>
                  <a:schemeClr val="tx1"/>
                </a:solidFill>
              </a:rPr>
              <a:t>fondamentale</a:t>
            </a:r>
            <a:r>
              <a:rPr lang="en-US" dirty="0" smtClean="0">
                <a:solidFill>
                  <a:schemeClr val="tx1"/>
                </a:solidFill>
              </a:rPr>
              <a:t> per </a:t>
            </a:r>
            <a:r>
              <a:rPr lang="en-US" dirty="0" err="1" smtClean="0">
                <a:solidFill>
                  <a:schemeClr val="tx1"/>
                </a:solidFill>
              </a:rPr>
              <a:t>il</a:t>
            </a:r>
            <a:r>
              <a:rPr lang="en-US" dirty="0" smtClean="0">
                <a:solidFill>
                  <a:schemeClr val="tx1"/>
                </a:solidFill>
              </a:rPr>
              <a:t> signaling di mTORC1, con </a:t>
            </a:r>
            <a:r>
              <a:rPr lang="en-US" dirty="0" err="1" smtClean="0">
                <a:solidFill>
                  <a:schemeClr val="tx1"/>
                </a:solidFill>
              </a:rPr>
              <a:t>tutte</a:t>
            </a:r>
            <a:r>
              <a:rPr lang="en-US" dirty="0" smtClean="0">
                <a:solidFill>
                  <a:schemeClr val="tx1"/>
                </a:solidFill>
              </a:rPr>
              <a:t> le sue </a:t>
            </a:r>
            <a:r>
              <a:rPr lang="en-US" dirty="0" err="1" smtClean="0">
                <a:solidFill>
                  <a:schemeClr val="tx1"/>
                </a:solidFill>
              </a:rPr>
              <a:t>conseguenze</a:t>
            </a:r>
            <a:r>
              <a:rPr lang="en-US" dirty="0" smtClean="0">
                <a:solidFill>
                  <a:schemeClr val="tx1"/>
                </a:solidFill>
              </a:rPr>
              <a:t> </a:t>
            </a:r>
            <a:r>
              <a:rPr lang="en-US" dirty="0" err="1" smtClean="0">
                <a:solidFill>
                  <a:schemeClr val="tx1"/>
                </a:solidFill>
              </a:rPr>
              <a:t>pericolose</a:t>
            </a:r>
            <a:r>
              <a:rPr lang="en-US" dirty="0" smtClean="0">
                <a:solidFill>
                  <a:schemeClr val="tx1"/>
                </a:solidFill>
              </a:rPr>
              <a:t> </a:t>
            </a:r>
            <a:r>
              <a:rPr lang="en-US" dirty="0" err="1" smtClean="0">
                <a:solidFill>
                  <a:schemeClr val="tx1"/>
                </a:solidFill>
              </a:rPr>
              <a:t>nell</a:t>
            </a:r>
            <a:r>
              <a:rPr lang="en-US" dirty="0" smtClean="0">
                <a:solidFill>
                  <a:schemeClr val="tx1"/>
                </a:solidFill>
              </a:rPr>
              <a:t>’ </a:t>
            </a:r>
            <a:r>
              <a:rPr lang="en-US" dirty="0" err="1" smtClean="0">
                <a:solidFill>
                  <a:schemeClr val="tx1"/>
                </a:solidFill>
              </a:rPr>
              <a:t>adolescenza</a:t>
            </a:r>
            <a:r>
              <a:rPr lang="en-US" dirty="0" smtClean="0">
                <a:solidFill>
                  <a:schemeClr val="tx1"/>
                </a:solidFill>
              </a:rPr>
              <a:t> e la vita </a:t>
            </a:r>
            <a:r>
              <a:rPr lang="en-US" dirty="0" err="1" smtClean="0">
                <a:solidFill>
                  <a:schemeClr val="tx1"/>
                </a:solidFill>
              </a:rPr>
              <a:t>adulta</a:t>
            </a:r>
            <a:r>
              <a:rPr lang="en-US" dirty="0" smtClean="0">
                <a:solidFill>
                  <a:schemeClr val="tx1"/>
                </a:solidFill>
              </a:rPr>
              <a:t>. </a:t>
            </a:r>
            <a:endParaRPr lang="it-IT" dirty="0">
              <a:solidFill>
                <a:schemeClr val="tx1"/>
              </a:solidFill>
            </a:endParaRPr>
          </a:p>
        </p:txBody>
      </p:sp>
      <p:pic>
        <p:nvPicPr>
          <p:cNvPr id="17410" name="Picture 2" descr="https://encrypted-tbn0.gstatic.com/images?q=tbn:ANd9GcTU__CS5K9YmHqqUmg4pDRvSopUczyUdZf_Q44ZzH_80RDZclz3zmmKSA">
            <a:hlinkClick r:id="rId2"/>
          </p:cNvPr>
          <p:cNvPicPr>
            <a:picLocks noChangeAspect="1" noChangeArrowheads="1"/>
          </p:cNvPicPr>
          <p:nvPr/>
        </p:nvPicPr>
        <p:blipFill>
          <a:blip r:embed="rId3" cstate="print"/>
          <a:srcRect/>
          <a:stretch>
            <a:fillRect/>
          </a:stretch>
        </p:blipFill>
        <p:spPr bwMode="auto">
          <a:xfrm>
            <a:off x="323528" y="1340768"/>
            <a:ext cx="1590276" cy="1055365"/>
          </a:xfrm>
          <a:prstGeom prst="rect">
            <a:avLst/>
          </a:prstGeom>
          <a:noFill/>
        </p:spPr>
      </p:pic>
      <p:pic>
        <p:nvPicPr>
          <p:cNvPr id="17412" name="Picture 4" descr="https://encrypted-tbn3.gstatic.com/images?q=tbn:ANd9GcSQB9JvGzxI3QQUxCl81s7ecOwg3qyxHu_MyR7rFljNs3mWHUU8eNvERS4usQ">
            <a:hlinkClick r:id="rId4"/>
          </p:cNvPr>
          <p:cNvPicPr>
            <a:picLocks noChangeAspect="1" noChangeArrowheads="1"/>
          </p:cNvPicPr>
          <p:nvPr/>
        </p:nvPicPr>
        <p:blipFill>
          <a:blip r:embed="rId5" cstate="print"/>
          <a:srcRect/>
          <a:stretch>
            <a:fillRect/>
          </a:stretch>
        </p:blipFill>
        <p:spPr bwMode="auto">
          <a:xfrm>
            <a:off x="2267744" y="1124744"/>
            <a:ext cx="1266825" cy="1266826"/>
          </a:xfrm>
          <a:prstGeom prst="rect">
            <a:avLst/>
          </a:prstGeom>
          <a:noFill/>
        </p:spPr>
      </p:pic>
      <p:pic>
        <p:nvPicPr>
          <p:cNvPr id="17414" name="Picture 6" descr="https://encrypted-tbn2.gstatic.com/images?q=tbn:ANd9GcSj7xYylhG-PMI-p-AwyxA2ouVW7A8s7TQ2OiAcvry2RoMMBgRsDgypkSc">
            <a:hlinkClick r:id="rId6"/>
          </p:cNvPr>
          <p:cNvPicPr>
            <a:picLocks noChangeAspect="1" noChangeArrowheads="1"/>
          </p:cNvPicPr>
          <p:nvPr/>
        </p:nvPicPr>
        <p:blipFill>
          <a:blip r:embed="rId7" cstate="print"/>
          <a:srcRect/>
          <a:stretch>
            <a:fillRect/>
          </a:stretch>
        </p:blipFill>
        <p:spPr bwMode="auto">
          <a:xfrm>
            <a:off x="4355976" y="1196752"/>
            <a:ext cx="1411429" cy="1326257"/>
          </a:xfrm>
          <a:prstGeom prst="rect">
            <a:avLst/>
          </a:prstGeom>
          <a:noFill/>
        </p:spPr>
      </p:pic>
      <p:pic>
        <p:nvPicPr>
          <p:cNvPr id="17416" name="Picture 8" descr="https://encrypted-tbn1.gstatic.com/images?q=tbn:ANd9GcQx2xKM1b4EbWZsE9WZ5yz5P0TF15aCmcFoTiScKxM8CJAFJOKc2ZkWElGc">
            <a:hlinkClick r:id="rId8"/>
          </p:cNvPr>
          <p:cNvPicPr>
            <a:picLocks noChangeAspect="1" noChangeArrowheads="1"/>
          </p:cNvPicPr>
          <p:nvPr/>
        </p:nvPicPr>
        <p:blipFill>
          <a:blip r:embed="rId9" cstate="print"/>
          <a:srcRect/>
          <a:stretch>
            <a:fillRect/>
          </a:stretch>
        </p:blipFill>
        <p:spPr bwMode="auto">
          <a:xfrm>
            <a:off x="6156176" y="1124744"/>
            <a:ext cx="1583432" cy="1187575"/>
          </a:xfrm>
          <a:prstGeom prst="rect">
            <a:avLst/>
          </a:prstGeom>
          <a:noFill/>
        </p:spPr>
      </p:pic>
      <p:sp>
        <p:nvSpPr>
          <p:cNvPr id="7" name="CasellaDiTesto 6"/>
          <p:cNvSpPr txBox="1"/>
          <p:nvPr/>
        </p:nvSpPr>
        <p:spPr>
          <a:xfrm>
            <a:off x="755576" y="3140968"/>
            <a:ext cx="7416824" cy="954107"/>
          </a:xfrm>
          <a:prstGeom prst="rect">
            <a:avLst/>
          </a:prstGeom>
          <a:solidFill>
            <a:srgbClr val="FFFF00"/>
          </a:solidFill>
        </p:spPr>
        <p:txBody>
          <a:bodyPr wrap="square" rtlCol="0">
            <a:spAutoFit/>
          </a:bodyPr>
          <a:lstStyle/>
          <a:p>
            <a:r>
              <a:rPr lang="en-US" sz="2800" dirty="0" err="1" smtClean="0"/>
              <a:t>Perchè</a:t>
            </a:r>
            <a:r>
              <a:rPr lang="en-US" sz="2800" dirty="0" smtClean="0"/>
              <a:t> </a:t>
            </a:r>
            <a:r>
              <a:rPr lang="en-US" sz="2800" dirty="0" err="1" smtClean="0"/>
              <a:t>nessun</a:t>
            </a:r>
            <a:r>
              <a:rPr lang="en-US" sz="2800" dirty="0" smtClean="0"/>
              <a:t> </a:t>
            </a:r>
            <a:r>
              <a:rPr lang="en-US" sz="2800" dirty="0" err="1" smtClean="0"/>
              <a:t>animale</a:t>
            </a:r>
            <a:r>
              <a:rPr lang="en-US" sz="2800" dirty="0" smtClean="0"/>
              <a:t> </a:t>
            </a:r>
            <a:r>
              <a:rPr lang="en-US" sz="2800" dirty="0" err="1" smtClean="0"/>
              <a:t>beve</a:t>
            </a:r>
            <a:r>
              <a:rPr lang="en-US" sz="2800" dirty="0" smtClean="0"/>
              <a:t> </a:t>
            </a:r>
            <a:r>
              <a:rPr lang="en-US" sz="2800" dirty="0" err="1" smtClean="0"/>
              <a:t>il</a:t>
            </a:r>
            <a:r>
              <a:rPr lang="en-US" sz="2800" dirty="0" smtClean="0"/>
              <a:t> latte </a:t>
            </a:r>
            <a:r>
              <a:rPr lang="en-US" sz="2800" dirty="0" err="1" smtClean="0"/>
              <a:t>dopo</a:t>
            </a:r>
            <a:r>
              <a:rPr lang="en-US" sz="2800" dirty="0" smtClean="0"/>
              <a:t> lo </a:t>
            </a:r>
            <a:r>
              <a:rPr lang="en-US" sz="2800" dirty="0" err="1" smtClean="0"/>
              <a:t>svezzamento</a:t>
            </a:r>
            <a:r>
              <a:rPr lang="en-US" sz="2800" dirty="0" smtClean="0"/>
              <a:t> ???</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11561" y="260648"/>
            <a:ext cx="7848872" cy="1498488"/>
          </a:xfrm>
        </p:spPr>
        <p:txBody>
          <a:bodyPr>
            <a:normAutofit fontScale="92500" lnSpcReduction="20000"/>
          </a:bodyPr>
          <a:lstStyle/>
          <a:p>
            <a:pPr algn="just"/>
            <a:r>
              <a:rPr lang="en-US" sz="1800" dirty="0" err="1" smtClean="0">
                <a:solidFill>
                  <a:schemeClr val="tx1"/>
                </a:solidFill>
              </a:rPr>
              <a:t>Ormai</a:t>
            </a:r>
            <a:r>
              <a:rPr lang="en-US" sz="1800" dirty="0" smtClean="0">
                <a:solidFill>
                  <a:schemeClr val="tx1"/>
                </a:solidFill>
              </a:rPr>
              <a:t> ci </a:t>
            </a:r>
            <a:r>
              <a:rPr lang="en-US" sz="1800" dirty="0" err="1" smtClean="0">
                <a:solidFill>
                  <a:schemeClr val="tx1"/>
                </a:solidFill>
              </a:rPr>
              <a:t>sono</a:t>
            </a:r>
            <a:r>
              <a:rPr lang="en-US" sz="1800" dirty="0" smtClean="0">
                <a:solidFill>
                  <a:schemeClr val="tx1"/>
                </a:solidFill>
              </a:rPr>
              <a:t> prove </a:t>
            </a:r>
            <a:r>
              <a:rPr lang="en-US" sz="1800" dirty="0" err="1" smtClean="0">
                <a:solidFill>
                  <a:schemeClr val="tx1"/>
                </a:solidFill>
              </a:rPr>
              <a:t>convincenti</a:t>
            </a:r>
            <a:r>
              <a:rPr lang="en-US" sz="1800" dirty="0" smtClean="0">
                <a:solidFill>
                  <a:schemeClr val="tx1"/>
                </a:solidFill>
              </a:rPr>
              <a:t> </a:t>
            </a:r>
            <a:r>
              <a:rPr lang="en-US" sz="1800" dirty="0" err="1" smtClean="0">
                <a:solidFill>
                  <a:schemeClr val="tx1"/>
                </a:solidFill>
              </a:rPr>
              <a:t>che</a:t>
            </a:r>
            <a:r>
              <a:rPr lang="en-US" sz="1800" dirty="0" smtClean="0">
                <a:solidFill>
                  <a:schemeClr val="tx1"/>
                </a:solidFill>
              </a:rPr>
              <a:t> le </a:t>
            </a:r>
            <a:r>
              <a:rPr lang="en-US" sz="1800" dirty="0" err="1" smtClean="0">
                <a:solidFill>
                  <a:schemeClr val="tx1"/>
                </a:solidFill>
              </a:rPr>
              <a:t>malattie</a:t>
            </a:r>
            <a:r>
              <a:rPr lang="en-US" sz="1800" dirty="0" smtClean="0">
                <a:solidFill>
                  <a:schemeClr val="tx1"/>
                </a:solidFill>
              </a:rPr>
              <a:t> </a:t>
            </a:r>
            <a:r>
              <a:rPr lang="en-US" sz="1800" dirty="0" err="1" smtClean="0">
                <a:solidFill>
                  <a:schemeClr val="tx1"/>
                </a:solidFill>
              </a:rPr>
              <a:t>croniche</a:t>
            </a:r>
            <a:r>
              <a:rPr lang="en-US" sz="1800" dirty="0" smtClean="0">
                <a:solidFill>
                  <a:schemeClr val="tx1"/>
                </a:solidFill>
              </a:rPr>
              <a:t> </a:t>
            </a:r>
            <a:r>
              <a:rPr lang="en-US" sz="1800" dirty="0" err="1" smtClean="0">
                <a:solidFill>
                  <a:schemeClr val="tx1"/>
                </a:solidFill>
              </a:rPr>
              <a:t>della</a:t>
            </a:r>
            <a:r>
              <a:rPr lang="en-US" sz="1800" dirty="0" smtClean="0">
                <a:solidFill>
                  <a:schemeClr val="tx1"/>
                </a:solidFill>
              </a:rPr>
              <a:t> ‘</a:t>
            </a:r>
            <a:r>
              <a:rPr lang="en-US" sz="1800" dirty="0" err="1" smtClean="0">
                <a:solidFill>
                  <a:schemeClr val="tx1"/>
                </a:solidFill>
              </a:rPr>
              <a:t>civilizzazione</a:t>
            </a:r>
            <a:r>
              <a:rPr lang="en-US" sz="1800" dirty="0" smtClean="0">
                <a:solidFill>
                  <a:schemeClr val="tx1"/>
                </a:solidFill>
              </a:rPr>
              <a:t>’ </a:t>
            </a:r>
            <a:r>
              <a:rPr lang="en-US" sz="1800" dirty="0" err="1" smtClean="0">
                <a:solidFill>
                  <a:schemeClr val="tx1"/>
                </a:solidFill>
              </a:rPr>
              <a:t>sono</a:t>
            </a:r>
            <a:r>
              <a:rPr lang="en-US" sz="1800" dirty="0" smtClean="0">
                <a:solidFill>
                  <a:schemeClr val="tx1"/>
                </a:solidFill>
              </a:rPr>
              <a:t> associate </a:t>
            </a:r>
            <a:r>
              <a:rPr lang="en-US" sz="1800" dirty="0" err="1" smtClean="0">
                <a:solidFill>
                  <a:schemeClr val="tx1"/>
                </a:solidFill>
              </a:rPr>
              <a:t>alla</a:t>
            </a:r>
            <a:r>
              <a:rPr lang="en-US" sz="1800" dirty="0" smtClean="0">
                <a:solidFill>
                  <a:schemeClr val="tx1"/>
                </a:solidFill>
              </a:rPr>
              <a:t> </a:t>
            </a:r>
            <a:r>
              <a:rPr lang="en-US" sz="1800" dirty="0" err="1" smtClean="0">
                <a:solidFill>
                  <a:schemeClr val="tx1"/>
                </a:solidFill>
              </a:rPr>
              <a:t>stimolazione</a:t>
            </a:r>
            <a:r>
              <a:rPr lang="en-US" sz="1800" dirty="0" smtClean="0">
                <a:solidFill>
                  <a:schemeClr val="tx1"/>
                </a:solidFill>
              </a:rPr>
              <a:t> continua di mTORC1.</a:t>
            </a:r>
          </a:p>
          <a:p>
            <a:r>
              <a:rPr lang="en-US" sz="2400" dirty="0" err="1" smtClean="0">
                <a:solidFill>
                  <a:schemeClr val="tx1"/>
                </a:solidFill>
              </a:rPr>
              <a:t>L’Obesità</a:t>
            </a:r>
            <a:r>
              <a:rPr lang="en-US" sz="2400" dirty="0" smtClean="0">
                <a:solidFill>
                  <a:schemeClr val="tx1"/>
                </a:solidFill>
              </a:rPr>
              <a:t>, </a:t>
            </a:r>
            <a:r>
              <a:rPr lang="en-US" sz="2400" dirty="0" err="1" smtClean="0">
                <a:solidFill>
                  <a:schemeClr val="tx1"/>
                </a:solidFill>
              </a:rPr>
              <a:t>il</a:t>
            </a:r>
            <a:r>
              <a:rPr lang="en-US" sz="2400" dirty="0" smtClean="0">
                <a:solidFill>
                  <a:schemeClr val="tx1"/>
                </a:solidFill>
              </a:rPr>
              <a:t> </a:t>
            </a:r>
            <a:r>
              <a:rPr lang="en-US" sz="2400" dirty="0" err="1" smtClean="0">
                <a:solidFill>
                  <a:schemeClr val="tx1"/>
                </a:solidFill>
              </a:rPr>
              <a:t>Diabete</a:t>
            </a:r>
            <a:r>
              <a:rPr lang="en-US" sz="2400" dirty="0" smtClean="0">
                <a:solidFill>
                  <a:schemeClr val="tx1"/>
                </a:solidFill>
              </a:rPr>
              <a:t> </a:t>
            </a:r>
            <a:r>
              <a:rPr lang="en-US" sz="2400" dirty="0" err="1" smtClean="0">
                <a:solidFill>
                  <a:schemeClr val="tx1"/>
                </a:solidFill>
              </a:rPr>
              <a:t>Tipo</a:t>
            </a:r>
            <a:r>
              <a:rPr lang="en-US" sz="2400" dirty="0" smtClean="0">
                <a:solidFill>
                  <a:schemeClr val="tx1"/>
                </a:solidFill>
              </a:rPr>
              <a:t> II, la </a:t>
            </a:r>
            <a:r>
              <a:rPr lang="en-US" sz="2400" dirty="0" err="1" smtClean="0">
                <a:solidFill>
                  <a:schemeClr val="tx1"/>
                </a:solidFill>
              </a:rPr>
              <a:t>Ipertensione</a:t>
            </a:r>
            <a:r>
              <a:rPr lang="en-US" sz="2400" dirty="0" smtClean="0">
                <a:solidFill>
                  <a:schemeClr val="tx1"/>
                </a:solidFill>
              </a:rPr>
              <a:t>, la </a:t>
            </a:r>
            <a:r>
              <a:rPr lang="en-US" sz="2400" dirty="0" err="1" smtClean="0">
                <a:solidFill>
                  <a:schemeClr val="tx1"/>
                </a:solidFill>
              </a:rPr>
              <a:t>Cataratta</a:t>
            </a:r>
            <a:r>
              <a:rPr lang="en-US" sz="2400" dirty="0" smtClean="0">
                <a:solidFill>
                  <a:schemeClr val="tx1"/>
                </a:solidFill>
              </a:rPr>
              <a:t>, </a:t>
            </a:r>
            <a:r>
              <a:rPr lang="en-US" sz="2400" dirty="0" err="1" smtClean="0">
                <a:solidFill>
                  <a:schemeClr val="tx1"/>
                </a:solidFill>
              </a:rPr>
              <a:t>l’Alzheimer</a:t>
            </a:r>
            <a:r>
              <a:rPr lang="en-US" sz="2400" dirty="0" smtClean="0">
                <a:solidFill>
                  <a:schemeClr val="tx1"/>
                </a:solidFill>
              </a:rPr>
              <a:t>, </a:t>
            </a:r>
            <a:r>
              <a:rPr lang="en-US" sz="2400" dirty="0" err="1" smtClean="0">
                <a:solidFill>
                  <a:schemeClr val="tx1"/>
                </a:solidFill>
              </a:rPr>
              <a:t>il</a:t>
            </a:r>
            <a:r>
              <a:rPr lang="en-US" sz="2400" dirty="0" smtClean="0">
                <a:solidFill>
                  <a:schemeClr val="tx1"/>
                </a:solidFill>
              </a:rPr>
              <a:t> </a:t>
            </a:r>
            <a:r>
              <a:rPr lang="en-US" sz="2400" dirty="0" err="1" smtClean="0">
                <a:solidFill>
                  <a:schemeClr val="tx1"/>
                </a:solidFill>
              </a:rPr>
              <a:t>cancro</a:t>
            </a:r>
            <a:r>
              <a:rPr lang="en-US" sz="2400" dirty="0" smtClean="0">
                <a:solidFill>
                  <a:schemeClr val="tx1"/>
                </a:solidFill>
              </a:rPr>
              <a:t>, specie </a:t>
            </a:r>
            <a:r>
              <a:rPr lang="en-US" sz="2400" dirty="0" err="1" smtClean="0">
                <a:solidFill>
                  <a:schemeClr val="tx1"/>
                </a:solidFill>
              </a:rPr>
              <a:t>alla</a:t>
            </a:r>
            <a:r>
              <a:rPr lang="en-US" sz="2400" dirty="0" smtClean="0">
                <a:solidFill>
                  <a:schemeClr val="tx1"/>
                </a:solidFill>
              </a:rPr>
              <a:t> </a:t>
            </a:r>
            <a:r>
              <a:rPr lang="en-US" sz="2400" dirty="0" err="1" smtClean="0">
                <a:solidFill>
                  <a:schemeClr val="tx1"/>
                </a:solidFill>
              </a:rPr>
              <a:t>prostata</a:t>
            </a:r>
            <a:r>
              <a:rPr lang="en-US" sz="2400" dirty="0" smtClean="0">
                <a:solidFill>
                  <a:schemeClr val="tx1"/>
                </a:solidFill>
              </a:rPr>
              <a:t>, </a:t>
            </a:r>
            <a:r>
              <a:rPr lang="en-US" sz="2400" dirty="0" err="1" smtClean="0">
                <a:solidFill>
                  <a:schemeClr val="tx1"/>
                </a:solidFill>
              </a:rPr>
              <a:t>sono</a:t>
            </a:r>
            <a:r>
              <a:rPr lang="en-US" sz="2400" dirty="0" smtClean="0">
                <a:solidFill>
                  <a:schemeClr val="tx1"/>
                </a:solidFill>
              </a:rPr>
              <a:t> </a:t>
            </a:r>
            <a:r>
              <a:rPr lang="en-US" sz="2400" dirty="0" err="1" smtClean="0">
                <a:solidFill>
                  <a:schemeClr val="tx1"/>
                </a:solidFill>
              </a:rPr>
              <a:t>associati</a:t>
            </a:r>
            <a:r>
              <a:rPr lang="en-US" sz="2400" dirty="0" smtClean="0">
                <a:solidFill>
                  <a:schemeClr val="tx1"/>
                </a:solidFill>
              </a:rPr>
              <a:t> ad m-TORC1. l</a:t>
            </a:r>
            <a:endParaRPr lang="it-IT" sz="2400" dirty="0">
              <a:solidFill>
                <a:schemeClr val="tx1"/>
              </a:solidFill>
            </a:endParaRPr>
          </a:p>
        </p:txBody>
      </p:sp>
      <p:sp>
        <p:nvSpPr>
          <p:cNvPr id="4" name="Sottotitolo 2"/>
          <p:cNvSpPr txBox="1">
            <a:spLocks/>
          </p:cNvSpPr>
          <p:nvPr/>
        </p:nvSpPr>
        <p:spPr>
          <a:xfrm>
            <a:off x="1214414" y="5013176"/>
            <a:ext cx="6757990" cy="1152128"/>
          </a:xfrm>
          <a:prstGeom prst="rect">
            <a:avLst/>
          </a:prstGeom>
          <a:solidFill>
            <a:srgbClr val="FFFF00"/>
          </a:solidFill>
        </p:spPr>
        <p:txBody>
          <a:bodyPr vert="horz" lIns="91440" tIns="45720" rIns="91440" bIns="45720" rtlCol="0">
            <a:normAutofit fontScale="700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La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stimolazione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continua e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persistente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del Sistema mTORC1 è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ora</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considerata</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la </a:t>
            </a:r>
            <a:r>
              <a:rPr lang="en-US" sz="3200" dirty="0" err="1" smtClean="0"/>
              <a:t>energia</a:t>
            </a:r>
            <a:r>
              <a:rPr lang="en-US" sz="3200" dirty="0" smtClean="0"/>
              <a:t> </a:t>
            </a:r>
            <a:r>
              <a:rPr lang="en-US" sz="3200" dirty="0" err="1" smtClean="0"/>
              <a:t>conducente</a:t>
            </a:r>
            <a:r>
              <a:rPr lang="en-US" sz="3200" dirty="0" smtClean="0"/>
              <a:t> </a:t>
            </a:r>
            <a:r>
              <a:rPr lang="en-US" sz="3200" dirty="0" err="1" smtClean="0"/>
              <a:t>alle</a:t>
            </a:r>
            <a:r>
              <a:rPr lang="en-US" sz="3200" dirty="0" smtClean="0"/>
              <a:t> </a:t>
            </a:r>
            <a:r>
              <a:rPr lang="en-US" sz="3200" dirty="0" err="1" smtClean="0"/>
              <a:t>malattie</a:t>
            </a:r>
            <a:r>
              <a:rPr lang="en-US" sz="3200" dirty="0" smtClean="0"/>
              <a:t> </a:t>
            </a:r>
            <a:r>
              <a:rPr lang="en-US" sz="3200" dirty="0" err="1" smtClean="0"/>
              <a:t>della</a:t>
            </a:r>
            <a:r>
              <a:rPr lang="en-US" sz="3200" dirty="0" smtClean="0"/>
              <a:t> </a:t>
            </a:r>
            <a:r>
              <a:rPr lang="en-US" sz="3200" dirty="0" err="1" smtClean="0"/>
              <a:t>civilizazzione</a:t>
            </a:r>
            <a:r>
              <a:rPr lang="en-US" sz="3200" dirty="0" smtClean="0"/>
              <a:t> da ‘</a:t>
            </a:r>
            <a:r>
              <a:rPr lang="en-US" sz="3200" dirty="0" err="1" smtClean="0"/>
              <a:t>eccesso</a:t>
            </a:r>
            <a:r>
              <a:rPr lang="en-US" sz="3200" dirty="0" smtClean="0"/>
              <a:t> di </a:t>
            </a:r>
            <a:r>
              <a:rPr lang="en-US" sz="3200" dirty="0" err="1" smtClean="0"/>
              <a:t>crescita</a:t>
            </a:r>
            <a:r>
              <a:rPr lang="en-US" sz="3200" dirty="0" smtClean="0"/>
              <a:t>’</a:t>
            </a:r>
            <a:endParaRPr kumimoji="0" lang="it-IT"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https://encrypted-tbn2.gstatic.com/images?q=tbn:ANd9GcShWtS0GD7b66tsARxFGxhYEvmyOy6OQe3PU-d6wEh6oL53QOqF3XKAYQ">
            <a:hlinkClick r:id="rId2"/>
          </p:cNvPr>
          <p:cNvPicPr>
            <a:picLocks noChangeAspect="1" noChangeArrowheads="1"/>
          </p:cNvPicPr>
          <p:nvPr/>
        </p:nvPicPr>
        <p:blipFill>
          <a:blip r:embed="rId3" cstate="print"/>
          <a:srcRect/>
          <a:stretch>
            <a:fillRect/>
          </a:stretch>
        </p:blipFill>
        <p:spPr bwMode="auto">
          <a:xfrm>
            <a:off x="755576" y="1809102"/>
            <a:ext cx="1900526" cy="1331865"/>
          </a:xfrm>
          <a:prstGeom prst="rect">
            <a:avLst/>
          </a:prstGeom>
          <a:noFill/>
        </p:spPr>
      </p:pic>
      <p:pic>
        <p:nvPicPr>
          <p:cNvPr id="6" name="Picture 4" descr="https://encrypted-tbn3.gstatic.com/images?q=tbn:ANd9GcS0urk-9Hts-PA-kM1lX4V0sxFKgPF1i-RTpCs2WIhRjD2xAAuWyARXPmE">
            <a:hlinkClick r:id="rId4"/>
          </p:cNvPr>
          <p:cNvPicPr>
            <a:picLocks noChangeAspect="1" noChangeArrowheads="1"/>
          </p:cNvPicPr>
          <p:nvPr/>
        </p:nvPicPr>
        <p:blipFill>
          <a:blip r:embed="rId5" cstate="print"/>
          <a:srcRect/>
          <a:stretch>
            <a:fillRect/>
          </a:stretch>
        </p:blipFill>
        <p:spPr bwMode="auto">
          <a:xfrm>
            <a:off x="3475900" y="1928332"/>
            <a:ext cx="1816179" cy="1201023"/>
          </a:xfrm>
          <a:prstGeom prst="rect">
            <a:avLst/>
          </a:prstGeom>
          <a:noFill/>
        </p:spPr>
      </p:pic>
      <p:pic>
        <p:nvPicPr>
          <p:cNvPr id="7" name="Picture 6" descr="Ipercolesterolemia"/>
          <p:cNvPicPr>
            <a:picLocks noChangeAspect="1" noChangeArrowheads="1"/>
          </p:cNvPicPr>
          <p:nvPr/>
        </p:nvPicPr>
        <p:blipFill>
          <a:blip r:embed="rId6" cstate="print"/>
          <a:srcRect/>
          <a:stretch>
            <a:fillRect/>
          </a:stretch>
        </p:blipFill>
        <p:spPr bwMode="auto">
          <a:xfrm>
            <a:off x="6466198" y="2051504"/>
            <a:ext cx="1636501" cy="1091001"/>
          </a:xfrm>
          <a:prstGeom prst="rect">
            <a:avLst/>
          </a:prstGeom>
          <a:noFill/>
        </p:spPr>
      </p:pic>
      <p:pic>
        <p:nvPicPr>
          <p:cNvPr id="8" name="Picture 8" descr="https://encrypted-tbn2.gstatic.com/images?q=tbn:ANd9GcTlwCssQTiM1ztTN8r4VT5jiuSB7U48vcnodzBSD4ub2-ny23tHUVMYXg">
            <a:hlinkClick r:id="rId7"/>
          </p:cNvPr>
          <p:cNvPicPr>
            <a:picLocks noChangeAspect="1" noChangeArrowheads="1"/>
          </p:cNvPicPr>
          <p:nvPr/>
        </p:nvPicPr>
        <p:blipFill>
          <a:blip r:embed="rId8" cstate="print"/>
          <a:srcRect/>
          <a:stretch>
            <a:fillRect/>
          </a:stretch>
        </p:blipFill>
        <p:spPr bwMode="auto">
          <a:xfrm>
            <a:off x="732429" y="3634226"/>
            <a:ext cx="1398234" cy="1083318"/>
          </a:xfrm>
          <a:prstGeom prst="rect">
            <a:avLst/>
          </a:prstGeom>
          <a:noFill/>
        </p:spPr>
      </p:pic>
      <p:pic>
        <p:nvPicPr>
          <p:cNvPr id="9" name="Picture 10" descr="https://encrypted-tbn0.gstatic.com/images?q=tbn:ANd9GcQspxl5HCHVGv95m7nTe-Z8dWfD_KzbrNH-d0BR-RK0HPM8muxoAen_hDg">
            <a:hlinkClick r:id="rId9"/>
          </p:cNvPr>
          <p:cNvPicPr>
            <a:picLocks noChangeAspect="1" noChangeArrowheads="1"/>
          </p:cNvPicPr>
          <p:nvPr/>
        </p:nvPicPr>
        <p:blipFill>
          <a:blip r:embed="rId10" cstate="print"/>
          <a:srcRect/>
          <a:stretch>
            <a:fillRect/>
          </a:stretch>
        </p:blipFill>
        <p:spPr bwMode="auto">
          <a:xfrm>
            <a:off x="6852004" y="3575680"/>
            <a:ext cx="1392404" cy="115438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par>
                                <p:cTn id="11" presetID="8"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in)">
                                      <p:cBhvr>
                                        <p:cTn id="16" dur="2000"/>
                                        <p:tgtEl>
                                          <p:spTgt spid="8"/>
                                        </p:tgtEl>
                                      </p:cBhvr>
                                    </p:animEffect>
                                  </p:childTnLst>
                                </p:cTn>
                              </p:par>
                              <p:par>
                                <p:cTn id="17" presetID="8"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limenti"/>
          <p:cNvPicPr>
            <a:picLocks noChangeAspect="1" noChangeArrowheads="1"/>
          </p:cNvPicPr>
          <p:nvPr/>
        </p:nvPicPr>
        <p:blipFill>
          <a:blip r:embed="rId3" cstate="print"/>
          <a:srcRect/>
          <a:stretch>
            <a:fillRect/>
          </a:stretch>
        </p:blipFill>
        <p:spPr bwMode="auto">
          <a:xfrm>
            <a:off x="0" y="0"/>
            <a:ext cx="3810000" cy="3048000"/>
          </a:xfrm>
          <a:prstGeom prst="rect">
            <a:avLst/>
          </a:prstGeom>
          <a:noFill/>
        </p:spPr>
      </p:pic>
      <p:pic>
        <p:nvPicPr>
          <p:cNvPr id="97283" name="Picture 3" descr="Iipi25"/>
          <p:cNvPicPr>
            <a:picLocks noChangeAspect="1" noChangeArrowheads="1"/>
          </p:cNvPicPr>
          <p:nvPr/>
        </p:nvPicPr>
        <p:blipFill>
          <a:blip r:embed="rId4" cstate="print"/>
          <a:srcRect/>
          <a:stretch>
            <a:fillRect/>
          </a:stretch>
        </p:blipFill>
        <p:spPr bwMode="auto">
          <a:xfrm>
            <a:off x="5364163" y="692150"/>
            <a:ext cx="2600325" cy="2219325"/>
          </a:xfrm>
          <a:prstGeom prst="rect">
            <a:avLst/>
          </a:prstGeom>
          <a:noFill/>
        </p:spPr>
      </p:pic>
      <p:sp>
        <p:nvSpPr>
          <p:cNvPr id="97284" name="Rectangle 4"/>
          <p:cNvSpPr>
            <a:spLocks noChangeArrowheads="1"/>
          </p:cNvSpPr>
          <p:nvPr/>
        </p:nvSpPr>
        <p:spPr bwMode="auto">
          <a:xfrm>
            <a:off x="539750" y="4005263"/>
            <a:ext cx="7920038" cy="1631216"/>
          </a:xfrm>
          <a:prstGeom prst="rect">
            <a:avLst/>
          </a:prstGeom>
          <a:solidFill>
            <a:srgbClr val="66FF99"/>
          </a:solidFill>
          <a:ln w="9525">
            <a:noFill/>
            <a:miter lim="800000"/>
            <a:headEnd/>
            <a:tailEnd/>
          </a:ln>
          <a:effectLst/>
        </p:spPr>
        <p:txBody>
          <a:bodyPr>
            <a:spAutoFit/>
          </a:bodyPr>
          <a:lstStyle/>
          <a:p>
            <a:pPr algn="ctr"/>
            <a:r>
              <a:rPr lang="it-IT" b="1" dirty="0" err="1">
                <a:hlinkClick r:id="rId5"/>
              </a:rPr>
              <a:t>Dalziel</a:t>
            </a:r>
            <a:r>
              <a:rPr lang="it-IT" b="1" dirty="0">
                <a:hlinkClick r:id="rId5"/>
              </a:rPr>
              <a:t> K</a:t>
            </a:r>
            <a:r>
              <a:rPr lang="it-IT" dirty="0"/>
              <a:t>, </a:t>
            </a:r>
            <a:r>
              <a:rPr lang="it-IT" b="1" dirty="0">
                <a:hlinkClick r:id="rId6"/>
              </a:rPr>
              <a:t>Segal L</a:t>
            </a:r>
            <a:r>
              <a:rPr lang="it-IT" dirty="0"/>
              <a:t>, </a:t>
            </a:r>
            <a:r>
              <a:rPr lang="it-IT" b="1" dirty="0">
                <a:hlinkClick r:id="rId7"/>
              </a:rPr>
              <a:t>de </a:t>
            </a:r>
            <a:r>
              <a:rPr lang="it-IT" b="1" dirty="0" err="1">
                <a:hlinkClick r:id="rId7"/>
              </a:rPr>
              <a:t>Lorgeril</a:t>
            </a:r>
            <a:r>
              <a:rPr lang="it-IT" b="1" dirty="0">
                <a:hlinkClick r:id="rId7"/>
              </a:rPr>
              <a:t> M</a:t>
            </a:r>
            <a:r>
              <a:rPr lang="it-IT" dirty="0"/>
              <a:t>. </a:t>
            </a:r>
          </a:p>
          <a:p>
            <a:pPr algn="ctr"/>
            <a:r>
              <a:rPr lang="it-IT" sz="3200" b="1" dirty="0" smtClean="0"/>
              <a:t>La Dieta Mediterranea è l’Assicurazione contro le Malattie Cardiache</a:t>
            </a:r>
          </a:p>
          <a:p>
            <a:pPr algn="ctr"/>
            <a:r>
              <a:rPr lang="it-IT" b="1" dirty="0" smtClean="0"/>
              <a:t>The </a:t>
            </a:r>
            <a:r>
              <a:rPr lang="it-IT" b="1" dirty="0"/>
              <a:t>Journal </a:t>
            </a:r>
            <a:r>
              <a:rPr lang="it-IT" b="1" dirty="0" err="1"/>
              <a:t>of</a:t>
            </a:r>
            <a:r>
              <a:rPr lang="it-IT" b="1" dirty="0"/>
              <a:t> </a:t>
            </a:r>
            <a:r>
              <a:rPr lang="it-IT" b="1" dirty="0" err="1"/>
              <a:t>Nutrition</a:t>
            </a:r>
            <a:r>
              <a:rPr lang="it-IT" b="1" dirty="0"/>
              <a:t> 136:1879-1885, 2006</a:t>
            </a:r>
            <a:endParaRPr lang="en-GB" b="1" dirty="0"/>
          </a:p>
        </p:txBody>
      </p:sp>
      <p:sp>
        <p:nvSpPr>
          <p:cNvPr id="97285" name="AutoShape 5"/>
          <p:cNvSpPr>
            <a:spLocks noChangeArrowheads="1"/>
          </p:cNvSpPr>
          <p:nvPr/>
        </p:nvSpPr>
        <p:spPr bwMode="auto">
          <a:xfrm>
            <a:off x="1692275" y="3141663"/>
            <a:ext cx="6003925" cy="661987"/>
          </a:xfrm>
          <a:prstGeom prst="horizontalScroll">
            <a:avLst>
              <a:gd name="adj" fmla="val 12500"/>
            </a:avLst>
          </a:prstGeom>
          <a:solidFill>
            <a:srgbClr val="FF3300"/>
          </a:solidFill>
          <a:ln w="9525">
            <a:noFill/>
            <a:round/>
            <a:headEnd/>
            <a:tailEnd/>
          </a:ln>
          <a:effectLst/>
        </p:spPr>
        <p:txBody>
          <a:bodyPr>
            <a:spAutoFit/>
          </a:bodyPr>
          <a:lstStyle/>
          <a:p>
            <a:pPr>
              <a:spcBef>
                <a:spcPct val="50000"/>
              </a:spcBef>
            </a:pPr>
            <a:r>
              <a:rPr lang="en-GB" sz="2800">
                <a:latin typeface="Lucida Handwriting" pitchFamily="66" charset="0"/>
              </a:rPr>
              <a:t>Elogio della nostra dieta !</a:t>
            </a:r>
          </a:p>
        </p:txBody>
      </p:sp>
      <p:sp>
        <p:nvSpPr>
          <p:cNvPr id="6" name="CasellaDiTesto 5"/>
          <p:cNvSpPr txBox="1"/>
          <p:nvPr/>
        </p:nvSpPr>
        <p:spPr>
          <a:xfrm>
            <a:off x="3491880" y="260648"/>
            <a:ext cx="3168352" cy="523220"/>
          </a:xfrm>
          <a:prstGeom prst="rect">
            <a:avLst/>
          </a:prstGeom>
          <a:noFill/>
        </p:spPr>
        <p:txBody>
          <a:bodyPr wrap="square" rtlCol="0">
            <a:spAutoFit/>
          </a:bodyPr>
          <a:lstStyle/>
          <a:p>
            <a:r>
              <a:rPr lang="it-IT" sz="2800" dirty="0" smtClean="0"/>
              <a:t>M = Mediterranea</a:t>
            </a:r>
            <a:endParaRPr lang="it-IT" sz="2800"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piramidemediterranea"/>
          <p:cNvPicPr>
            <a:picLocks noChangeAspect="1" noChangeArrowheads="1"/>
          </p:cNvPicPr>
          <p:nvPr/>
        </p:nvPicPr>
        <p:blipFill>
          <a:blip r:embed="rId3" cstate="print"/>
          <a:srcRect/>
          <a:stretch>
            <a:fillRect/>
          </a:stretch>
        </p:blipFill>
        <p:spPr bwMode="auto">
          <a:xfrm>
            <a:off x="1692275" y="333375"/>
            <a:ext cx="5534025" cy="3067050"/>
          </a:xfrm>
          <a:prstGeom prst="rect">
            <a:avLst/>
          </a:prstGeom>
          <a:noFill/>
        </p:spPr>
      </p:pic>
      <p:sp>
        <p:nvSpPr>
          <p:cNvPr id="99331" name="Text Box 3"/>
          <p:cNvSpPr txBox="1">
            <a:spLocks noChangeArrowheads="1"/>
          </p:cNvSpPr>
          <p:nvPr/>
        </p:nvSpPr>
        <p:spPr bwMode="auto">
          <a:xfrm>
            <a:off x="250825" y="3789363"/>
            <a:ext cx="8353425" cy="2185214"/>
          </a:xfrm>
          <a:prstGeom prst="rect">
            <a:avLst/>
          </a:prstGeom>
          <a:solidFill>
            <a:srgbClr val="66FF99"/>
          </a:solidFill>
          <a:ln w="9525">
            <a:noFill/>
            <a:miter lim="800000"/>
            <a:headEnd/>
            <a:tailEnd/>
          </a:ln>
          <a:effectLst/>
        </p:spPr>
        <p:txBody>
          <a:bodyPr>
            <a:spAutoFit/>
          </a:bodyPr>
          <a:lstStyle/>
          <a:p>
            <a:r>
              <a:rPr lang="it-IT" b="1" dirty="0">
                <a:hlinkClick r:id="rId4"/>
              </a:rPr>
              <a:t>Mendez MA</a:t>
            </a:r>
            <a:r>
              <a:rPr lang="it-IT" dirty="0"/>
              <a:t>, </a:t>
            </a:r>
            <a:r>
              <a:rPr lang="it-IT" b="1" dirty="0" err="1">
                <a:hlinkClick r:id="rId5"/>
              </a:rPr>
              <a:t>Popkin</a:t>
            </a:r>
            <a:r>
              <a:rPr lang="it-IT" b="1" dirty="0">
                <a:hlinkClick r:id="rId5"/>
              </a:rPr>
              <a:t> BM</a:t>
            </a:r>
            <a:r>
              <a:rPr lang="it-IT" dirty="0"/>
              <a:t>, </a:t>
            </a:r>
            <a:r>
              <a:rPr lang="it-IT" b="1" dirty="0" err="1">
                <a:hlinkClick r:id="rId6"/>
              </a:rPr>
              <a:t>Jakszyn</a:t>
            </a:r>
            <a:r>
              <a:rPr lang="it-IT" b="1" dirty="0">
                <a:hlinkClick r:id="rId6"/>
              </a:rPr>
              <a:t> P</a:t>
            </a:r>
            <a:r>
              <a:rPr lang="it-IT" dirty="0"/>
              <a:t>, </a:t>
            </a:r>
            <a:r>
              <a:rPr lang="it-IT" b="1" dirty="0" err="1">
                <a:hlinkClick r:id="rId7"/>
              </a:rPr>
              <a:t>Berenguer</a:t>
            </a:r>
            <a:r>
              <a:rPr lang="it-IT" b="1" dirty="0">
                <a:hlinkClick r:id="rId7"/>
              </a:rPr>
              <a:t> A</a:t>
            </a:r>
            <a:r>
              <a:rPr lang="it-IT" dirty="0"/>
              <a:t>, </a:t>
            </a:r>
            <a:r>
              <a:rPr lang="it-IT" b="1" dirty="0" err="1">
                <a:hlinkClick r:id="rId8"/>
              </a:rPr>
              <a:t>Tormo</a:t>
            </a:r>
            <a:r>
              <a:rPr lang="it-IT" b="1" dirty="0">
                <a:hlinkClick r:id="rId8"/>
              </a:rPr>
              <a:t> MJ</a:t>
            </a:r>
            <a:r>
              <a:rPr lang="it-IT" dirty="0"/>
              <a:t>, </a:t>
            </a:r>
            <a:r>
              <a:rPr lang="it-IT" b="1" dirty="0" err="1">
                <a:hlinkClick r:id="rId9"/>
              </a:rPr>
              <a:t>Sanchéz</a:t>
            </a:r>
            <a:r>
              <a:rPr lang="it-IT" b="1" dirty="0">
                <a:hlinkClick r:id="rId9"/>
              </a:rPr>
              <a:t> MJ</a:t>
            </a:r>
            <a:r>
              <a:rPr lang="it-IT" dirty="0"/>
              <a:t>, </a:t>
            </a:r>
            <a:r>
              <a:rPr lang="it-IT" b="1" dirty="0" err="1">
                <a:hlinkClick r:id="rId10"/>
              </a:rPr>
              <a:t>Quirós</a:t>
            </a:r>
            <a:r>
              <a:rPr lang="it-IT" b="1" dirty="0">
                <a:hlinkClick r:id="rId10"/>
              </a:rPr>
              <a:t> JR</a:t>
            </a:r>
            <a:r>
              <a:rPr lang="it-IT" dirty="0"/>
              <a:t>, </a:t>
            </a:r>
            <a:r>
              <a:rPr lang="it-IT" b="1" dirty="0">
                <a:hlinkClick r:id="rId11"/>
              </a:rPr>
              <a:t>Pera G</a:t>
            </a:r>
            <a:r>
              <a:rPr lang="it-IT" dirty="0"/>
              <a:t>, </a:t>
            </a:r>
            <a:r>
              <a:rPr lang="it-IT" b="1" dirty="0">
                <a:hlinkClick r:id="rId12"/>
              </a:rPr>
              <a:t>Navarro C</a:t>
            </a:r>
            <a:r>
              <a:rPr lang="it-IT" dirty="0"/>
              <a:t>, </a:t>
            </a:r>
            <a:r>
              <a:rPr lang="it-IT" b="1" dirty="0" err="1">
                <a:hlinkClick r:id="rId13"/>
              </a:rPr>
              <a:t>Martinez</a:t>
            </a:r>
            <a:r>
              <a:rPr lang="it-IT" b="1" dirty="0">
                <a:hlinkClick r:id="rId13"/>
              </a:rPr>
              <a:t> C</a:t>
            </a:r>
            <a:r>
              <a:rPr lang="it-IT" dirty="0"/>
              <a:t>, </a:t>
            </a:r>
            <a:r>
              <a:rPr lang="it-IT" b="1" dirty="0" err="1">
                <a:hlinkClick r:id="rId14"/>
              </a:rPr>
              <a:t>Larrañaga</a:t>
            </a:r>
            <a:r>
              <a:rPr lang="it-IT" b="1" dirty="0">
                <a:hlinkClick r:id="rId14"/>
              </a:rPr>
              <a:t> N</a:t>
            </a:r>
            <a:r>
              <a:rPr lang="it-IT" dirty="0"/>
              <a:t>, </a:t>
            </a:r>
            <a:r>
              <a:rPr lang="it-IT" b="1" dirty="0" err="1">
                <a:hlinkClick r:id="rId15"/>
              </a:rPr>
              <a:t>Dorronsoro</a:t>
            </a:r>
            <a:r>
              <a:rPr lang="it-IT" b="1" dirty="0">
                <a:hlinkClick r:id="rId15"/>
              </a:rPr>
              <a:t> M</a:t>
            </a:r>
            <a:r>
              <a:rPr lang="it-IT" dirty="0"/>
              <a:t>, </a:t>
            </a:r>
            <a:r>
              <a:rPr lang="it-IT" b="1" dirty="0" err="1">
                <a:hlinkClick r:id="rId16"/>
              </a:rPr>
              <a:t>Chirlaque</a:t>
            </a:r>
            <a:r>
              <a:rPr lang="it-IT" b="1" dirty="0">
                <a:hlinkClick r:id="rId16"/>
              </a:rPr>
              <a:t> MD</a:t>
            </a:r>
            <a:r>
              <a:rPr lang="it-IT" dirty="0"/>
              <a:t>, </a:t>
            </a:r>
            <a:r>
              <a:rPr lang="it-IT" b="1" dirty="0" err="1">
                <a:hlinkClick r:id="rId17"/>
              </a:rPr>
              <a:t>Barricarte</a:t>
            </a:r>
            <a:r>
              <a:rPr lang="it-IT" b="1" dirty="0">
                <a:hlinkClick r:id="rId17"/>
              </a:rPr>
              <a:t> A</a:t>
            </a:r>
            <a:r>
              <a:rPr lang="it-IT" dirty="0"/>
              <a:t>, </a:t>
            </a:r>
            <a:r>
              <a:rPr lang="it-IT" b="1" dirty="0" err="1">
                <a:hlinkClick r:id="rId18"/>
              </a:rPr>
              <a:t>Ardanaz</a:t>
            </a:r>
            <a:r>
              <a:rPr lang="it-IT" b="1" dirty="0">
                <a:hlinkClick r:id="rId18"/>
              </a:rPr>
              <a:t> E</a:t>
            </a:r>
            <a:r>
              <a:rPr lang="it-IT" dirty="0"/>
              <a:t>, </a:t>
            </a:r>
            <a:r>
              <a:rPr lang="it-IT" b="1" dirty="0" err="1">
                <a:hlinkClick r:id="rId19"/>
              </a:rPr>
              <a:t>Amiano</a:t>
            </a:r>
            <a:r>
              <a:rPr lang="it-IT" b="1" dirty="0">
                <a:hlinkClick r:id="rId19"/>
              </a:rPr>
              <a:t> P</a:t>
            </a:r>
            <a:r>
              <a:rPr lang="it-IT" dirty="0"/>
              <a:t>, </a:t>
            </a:r>
            <a:r>
              <a:rPr lang="it-IT" b="1" dirty="0" err="1">
                <a:hlinkClick r:id="rId20"/>
              </a:rPr>
              <a:t>Agudo</a:t>
            </a:r>
            <a:r>
              <a:rPr lang="it-IT" b="1" dirty="0">
                <a:hlinkClick r:id="rId20"/>
              </a:rPr>
              <a:t> A</a:t>
            </a:r>
            <a:r>
              <a:rPr lang="it-IT" dirty="0"/>
              <a:t>, </a:t>
            </a:r>
            <a:r>
              <a:rPr lang="it-IT" b="1" dirty="0" err="1">
                <a:hlinkClick r:id="rId21"/>
              </a:rPr>
              <a:t>González</a:t>
            </a:r>
            <a:r>
              <a:rPr lang="it-IT" b="1" dirty="0">
                <a:hlinkClick r:id="rId21"/>
              </a:rPr>
              <a:t> </a:t>
            </a:r>
            <a:r>
              <a:rPr lang="it-IT" b="1" dirty="0" err="1">
                <a:hlinkClick r:id="rId21"/>
              </a:rPr>
              <a:t>CA</a:t>
            </a:r>
            <a:r>
              <a:rPr lang="it-IT" dirty="0"/>
              <a:t>. </a:t>
            </a:r>
          </a:p>
          <a:p>
            <a:pPr algn="ctr"/>
            <a:r>
              <a:rPr lang="it-IT" sz="3200" b="1" dirty="0" smtClean="0"/>
              <a:t>Aderendo alla Dieta Mediterranea è possibile ridurre l’obesità entro 3 anni</a:t>
            </a:r>
            <a:endParaRPr lang="it-IT" sz="3200" b="1" dirty="0"/>
          </a:p>
          <a:p>
            <a:r>
              <a:rPr lang="it-IT" b="1" dirty="0"/>
              <a:t>The Journal </a:t>
            </a:r>
            <a:r>
              <a:rPr lang="it-IT" b="1" dirty="0" err="1"/>
              <a:t>of</a:t>
            </a:r>
            <a:r>
              <a:rPr lang="it-IT" b="1" dirty="0"/>
              <a:t> </a:t>
            </a:r>
            <a:r>
              <a:rPr lang="it-IT" b="1" dirty="0" err="1"/>
              <a:t>Nutrition</a:t>
            </a:r>
            <a:r>
              <a:rPr lang="it-IT" b="1" dirty="0"/>
              <a:t> 136:2934-2938, 2006</a:t>
            </a:r>
            <a:endParaRPr lang="en-GB" b="1"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vecchiapir"/>
          <p:cNvPicPr>
            <a:picLocks noChangeAspect="1" noChangeArrowheads="1"/>
          </p:cNvPicPr>
          <p:nvPr/>
        </p:nvPicPr>
        <p:blipFill>
          <a:blip r:embed="rId3" cstate="print"/>
          <a:srcRect/>
          <a:stretch>
            <a:fillRect/>
          </a:stretch>
        </p:blipFill>
        <p:spPr bwMode="auto">
          <a:xfrm>
            <a:off x="971600" y="0"/>
            <a:ext cx="7473950" cy="6718301"/>
          </a:xfrm>
          <a:prstGeom prst="rect">
            <a:avLst/>
          </a:prstGeom>
          <a:noFill/>
        </p:spPr>
      </p:pic>
      <p:sp>
        <p:nvSpPr>
          <p:cNvPr id="89091" name="Text Box 3"/>
          <p:cNvSpPr txBox="1">
            <a:spLocks noChangeArrowheads="1"/>
          </p:cNvSpPr>
          <p:nvPr/>
        </p:nvSpPr>
        <p:spPr bwMode="auto">
          <a:xfrm>
            <a:off x="1187624" y="116632"/>
            <a:ext cx="6769100" cy="1000274"/>
          </a:xfrm>
          <a:prstGeom prst="rect">
            <a:avLst/>
          </a:prstGeom>
          <a:solidFill>
            <a:srgbClr val="FF3300"/>
          </a:solidFill>
          <a:ln w="9525">
            <a:noFill/>
            <a:miter lim="800000"/>
            <a:headEnd/>
            <a:tailEnd/>
          </a:ln>
          <a:effectLst/>
        </p:spPr>
        <p:txBody>
          <a:bodyPr wrap="square">
            <a:spAutoFit/>
          </a:bodyPr>
          <a:lstStyle/>
          <a:p>
            <a:pPr>
              <a:spcBef>
                <a:spcPct val="50000"/>
              </a:spcBef>
            </a:pPr>
            <a:r>
              <a:rPr lang="it-IT" sz="3200" dirty="0" smtClean="0">
                <a:cs typeface="Arial" charset="0"/>
              </a:rPr>
              <a:t>P =</a:t>
            </a:r>
            <a:r>
              <a:rPr lang="it-IT" dirty="0" smtClean="0">
                <a:cs typeface="Arial" charset="0"/>
              </a:rPr>
              <a:t> PIRAMIDE </a:t>
            </a:r>
            <a:r>
              <a:rPr lang="it-IT" dirty="0">
                <a:cs typeface="Arial" charset="0"/>
              </a:rPr>
              <a:t>DEGLI ALIMENTI CONSIGLIATA NEL 1992 IN </a:t>
            </a:r>
            <a:r>
              <a:rPr lang="it-IT" dirty="0" smtClean="0">
                <a:cs typeface="Arial" charset="0"/>
              </a:rPr>
              <a:t>USA</a:t>
            </a:r>
          </a:p>
          <a:p>
            <a:pPr>
              <a:spcBef>
                <a:spcPct val="50000"/>
              </a:spcBef>
            </a:pPr>
            <a:r>
              <a:rPr lang="it-IT" dirty="0" smtClean="0">
                <a:cs typeface="Arial" charset="0"/>
              </a:rPr>
              <a:t>Dal </a:t>
            </a:r>
            <a:r>
              <a:rPr lang="it-IT" dirty="0">
                <a:cs typeface="Arial" charset="0"/>
              </a:rPr>
              <a:t>Dipartimento di Agricoltura</a:t>
            </a:r>
          </a:p>
        </p:txBody>
      </p:sp>
      <p:sp>
        <p:nvSpPr>
          <p:cNvPr id="89092" name="Text Box 4"/>
          <p:cNvSpPr txBox="1">
            <a:spLocks noChangeArrowheads="1"/>
          </p:cNvSpPr>
          <p:nvPr/>
        </p:nvSpPr>
        <p:spPr bwMode="auto">
          <a:xfrm>
            <a:off x="5148064" y="1268760"/>
            <a:ext cx="2016125" cy="531812"/>
          </a:xfrm>
          <a:prstGeom prst="rect">
            <a:avLst/>
          </a:prstGeom>
          <a:solidFill>
            <a:srgbClr val="FF3300"/>
          </a:solidFill>
          <a:ln w="9525">
            <a:noFill/>
            <a:miter lim="800000"/>
            <a:headEnd/>
            <a:tailEnd/>
          </a:ln>
          <a:effectLst/>
        </p:spPr>
        <p:txBody>
          <a:bodyPr tIns="0" bIns="0">
            <a:spAutoFit/>
          </a:bodyPr>
          <a:lstStyle/>
          <a:p>
            <a:pPr>
              <a:spcBef>
                <a:spcPct val="50000"/>
              </a:spcBef>
            </a:pPr>
            <a:r>
              <a:rPr lang="it-IT" sz="1400" b="1">
                <a:cs typeface="Arial" charset="0"/>
              </a:rPr>
              <a:t>Grassi</a:t>
            </a:r>
          </a:p>
          <a:p>
            <a:pPr>
              <a:spcBef>
                <a:spcPct val="50000"/>
              </a:spcBef>
            </a:pPr>
            <a:r>
              <a:rPr lang="it-IT" sz="1400" b="1">
                <a:cs typeface="Arial" charset="0"/>
              </a:rPr>
              <a:t>Zuccheri</a:t>
            </a:r>
          </a:p>
        </p:txBody>
      </p:sp>
      <p:sp>
        <p:nvSpPr>
          <p:cNvPr id="89093" name="Text Box 5"/>
          <p:cNvSpPr txBox="1">
            <a:spLocks noChangeArrowheads="1"/>
          </p:cNvSpPr>
          <p:nvPr/>
        </p:nvSpPr>
        <p:spPr bwMode="auto">
          <a:xfrm>
            <a:off x="2771775" y="1484313"/>
            <a:ext cx="1152525" cy="581025"/>
          </a:xfrm>
          <a:prstGeom prst="rect">
            <a:avLst/>
          </a:prstGeom>
          <a:solidFill>
            <a:srgbClr val="FF3300"/>
          </a:solidFill>
          <a:ln w="9525">
            <a:noFill/>
            <a:miter lim="800000"/>
            <a:headEnd/>
            <a:tailEnd/>
          </a:ln>
          <a:effectLst/>
        </p:spPr>
        <p:txBody>
          <a:bodyPr>
            <a:spAutoFit/>
          </a:bodyPr>
          <a:lstStyle/>
          <a:p>
            <a:pPr algn="ctr">
              <a:spcBef>
                <a:spcPct val="50000"/>
              </a:spcBef>
            </a:pPr>
            <a:r>
              <a:rPr lang="it-IT" sz="1600">
                <a:cs typeface="Arial" charset="0"/>
              </a:rPr>
              <a:t>Grassi, oli dolci</a:t>
            </a:r>
          </a:p>
        </p:txBody>
      </p:sp>
      <p:sp>
        <p:nvSpPr>
          <p:cNvPr id="89094" name="Text Box 6"/>
          <p:cNvSpPr txBox="1">
            <a:spLocks noChangeArrowheads="1"/>
          </p:cNvSpPr>
          <p:nvPr/>
        </p:nvSpPr>
        <p:spPr bwMode="auto">
          <a:xfrm>
            <a:off x="5795963" y="2997200"/>
            <a:ext cx="1944687" cy="641350"/>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Carne, pesce, noci</a:t>
            </a:r>
          </a:p>
        </p:txBody>
      </p:sp>
      <p:sp>
        <p:nvSpPr>
          <p:cNvPr id="89095" name="Text Box 7"/>
          <p:cNvSpPr txBox="1">
            <a:spLocks noChangeArrowheads="1"/>
          </p:cNvSpPr>
          <p:nvPr/>
        </p:nvSpPr>
        <p:spPr bwMode="auto">
          <a:xfrm>
            <a:off x="1763713" y="3068638"/>
            <a:ext cx="1439862" cy="366712"/>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latticini</a:t>
            </a:r>
          </a:p>
        </p:txBody>
      </p:sp>
      <p:sp>
        <p:nvSpPr>
          <p:cNvPr id="89096" name="Text Box 8"/>
          <p:cNvSpPr txBox="1">
            <a:spLocks noChangeArrowheads="1"/>
          </p:cNvSpPr>
          <p:nvPr/>
        </p:nvSpPr>
        <p:spPr bwMode="auto">
          <a:xfrm>
            <a:off x="6443663" y="4149725"/>
            <a:ext cx="1223962" cy="366713"/>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frutta</a:t>
            </a:r>
          </a:p>
        </p:txBody>
      </p:sp>
      <p:sp>
        <p:nvSpPr>
          <p:cNvPr id="89097" name="Text Box 9"/>
          <p:cNvSpPr txBox="1">
            <a:spLocks noChangeArrowheads="1"/>
          </p:cNvSpPr>
          <p:nvPr/>
        </p:nvSpPr>
        <p:spPr bwMode="auto">
          <a:xfrm>
            <a:off x="1547813" y="4149725"/>
            <a:ext cx="1152525" cy="366713"/>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vegetali</a:t>
            </a:r>
          </a:p>
        </p:txBody>
      </p:sp>
      <p:sp>
        <p:nvSpPr>
          <p:cNvPr id="89098" name="Text Box 10"/>
          <p:cNvSpPr txBox="1">
            <a:spLocks noChangeArrowheads="1"/>
          </p:cNvSpPr>
          <p:nvPr/>
        </p:nvSpPr>
        <p:spPr bwMode="auto">
          <a:xfrm>
            <a:off x="6948488" y="4941888"/>
            <a:ext cx="936625" cy="915987"/>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Pane, pasta, cereali</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olirischi"/>
          <p:cNvPicPr>
            <a:picLocks noChangeAspect="1" noChangeArrowheads="1"/>
          </p:cNvPicPr>
          <p:nvPr/>
        </p:nvPicPr>
        <p:blipFill>
          <a:blip r:embed="rId3" cstate="print"/>
          <a:srcRect/>
          <a:stretch>
            <a:fillRect/>
          </a:stretch>
        </p:blipFill>
        <p:spPr bwMode="auto">
          <a:xfrm>
            <a:off x="2339975" y="0"/>
            <a:ext cx="4587875" cy="6858000"/>
          </a:xfrm>
          <a:prstGeom prst="rect">
            <a:avLst/>
          </a:prstGeom>
          <a:solidFill>
            <a:srgbClr val="FF3300"/>
          </a:solidFill>
        </p:spPr>
      </p:pic>
      <p:sp>
        <p:nvSpPr>
          <p:cNvPr id="90115" name="Text Box 3"/>
          <p:cNvSpPr txBox="1">
            <a:spLocks noChangeArrowheads="1"/>
          </p:cNvSpPr>
          <p:nvPr/>
        </p:nvSpPr>
        <p:spPr bwMode="auto">
          <a:xfrm>
            <a:off x="2339975" y="188913"/>
            <a:ext cx="4608513" cy="396875"/>
          </a:xfrm>
          <a:prstGeom prst="rect">
            <a:avLst/>
          </a:prstGeom>
          <a:solidFill>
            <a:srgbClr val="FF3300"/>
          </a:solidFill>
          <a:ln w="9525">
            <a:noFill/>
            <a:miter lim="800000"/>
            <a:headEnd/>
            <a:tailEnd/>
          </a:ln>
          <a:effectLst/>
        </p:spPr>
        <p:txBody>
          <a:bodyPr>
            <a:spAutoFit/>
          </a:bodyPr>
          <a:lstStyle/>
          <a:p>
            <a:pPr>
              <a:spcBef>
                <a:spcPct val="50000"/>
              </a:spcBef>
            </a:pPr>
            <a:r>
              <a:rPr lang="it-IT" sz="2000">
                <a:cs typeface="Arial" charset="0"/>
              </a:rPr>
              <a:t>MALATTIE CARDIACHE E GRASSI </a:t>
            </a:r>
          </a:p>
        </p:txBody>
      </p:sp>
      <p:sp>
        <p:nvSpPr>
          <p:cNvPr id="90116" name="AutoShape 4"/>
          <p:cNvSpPr>
            <a:spLocks noChangeArrowheads="1"/>
          </p:cNvSpPr>
          <p:nvPr/>
        </p:nvSpPr>
        <p:spPr bwMode="auto">
          <a:xfrm>
            <a:off x="2581275" y="1241425"/>
            <a:ext cx="1314450" cy="709613"/>
          </a:xfrm>
          <a:prstGeom prst="wedgeRoundRectCallout">
            <a:avLst>
              <a:gd name="adj1" fmla="val 99398"/>
              <a:gd name="adj2" fmla="val -20917"/>
              <a:gd name="adj3" fmla="val 16667"/>
            </a:avLst>
          </a:prstGeom>
          <a:solidFill>
            <a:srgbClr val="6699FF"/>
          </a:solidFill>
          <a:ln w="9525">
            <a:noFill/>
            <a:miter lim="800000"/>
            <a:headEnd/>
            <a:tailEnd/>
          </a:ln>
          <a:effectLst/>
        </p:spPr>
        <p:txBody>
          <a:bodyPr lIns="36000" tIns="0" rIns="36000" bIns="0" anchor="b">
            <a:spAutoFit/>
          </a:bodyPr>
          <a:lstStyle/>
          <a:p>
            <a:pPr>
              <a:spcBef>
                <a:spcPct val="50000"/>
              </a:spcBef>
            </a:pPr>
            <a:r>
              <a:rPr lang="it-IT" sz="1600">
                <a:cs typeface="Arial" charset="0"/>
              </a:rPr>
              <a:t>Grassi </a:t>
            </a:r>
          </a:p>
          <a:p>
            <a:pPr>
              <a:spcBef>
                <a:spcPct val="50000"/>
              </a:spcBef>
            </a:pPr>
            <a:r>
              <a:rPr lang="it-IT" sz="1600">
                <a:cs typeface="Arial" charset="0"/>
              </a:rPr>
              <a:t>% Calorie</a:t>
            </a:r>
            <a:r>
              <a:rPr lang="it-IT">
                <a:cs typeface="Arial" charset="0"/>
              </a:rPr>
              <a:t> </a:t>
            </a:r>
          </a:p>
        </p:txBody>
      </p:sp>
      <p:sp>
        <p:nvSpPr>
          <p:cNvPr id="90117" name="AutoShape 5"/>
          <p:cNvSpPr>
            <a:spLocks noChangeArrowheads="1"/>
          </p:cNvSpPr>
          <p:nvPr/>
        </p:nvSpPr>
        <p:spPr bwMode="auto">
          <a:xfrm>
            <a:off x="2555875" y="2133600"/>
            <a:ext cx="1539875" cy="684213"/>
          </a:xfrm>
          <a:prstGeom prst="wedgeRoundRectCallout">
            <a:avLst>
              <a:gd name="adj1" fmla="val 77833"/>
              <a:gd name="adj2" fmla="val 84106"/>
              <a:gd name="adj3" fmla="val 16667"/>
            </a:avLst>
          </a:prstGeom>
          <a:solidFill>
            <a:srgbClr val="FF6600"/>
          </a:solidFill>
          <a:ln w="9525">
            <a:noFill/>
            <a:miter lim="800000"/>
            <a:headEnd/>
            <a:tailEnd/>
          </a:ln>
          <a:effectLst/>
        </p:spPr>
        <p:txBody>
          <a:bodyPr>
            <a:spAutoFit/>
          </a:bodyPr>
          <a:lstStyle/>
          <a:p>
            <a:pPr>
              <a:spcBef>
                <a:spcPct val="50000"/>
              </a:spcBef>
            </a:pPr>
            <a:r>
              <a:rPr lang="it-IT">
                <a:cs typeface="Arial" charset="0"/>
              </a:rPr>
              <a:t>Mortalità CardioVasc</a:t>
            </a:r>
          </a:p>
        </p:txBody>
      </p:sp>
      <p:sp>
        <p:nvSpPr>
          <p:cNvPr id="90118" name="Text Box 6"/>
          <p:cNvSpPr txBox="1">
            <a:spLocks noChangeArrowheads="1"/>
          </p:cNvSpPr>
          <p:nvPr/>
        </p:nvSpPr>
        <p:spPr bwMode="auto">
          <a:xfrm>
            <a:off x="2411413" y="5229225"/>
            <a:ext cx="4464050" cy="1465263"/>
          </a:xfrm>
          <a:prstGeom prst="rect">
            <a:avLst/>
          </a:prstGeom>
          <a:solidFill>
            <a:schemeClr val="bg1"/>
          </a:solidFill>
          <a:ln w="9525">
            <a:noFill/>
            <a:miter lim="800000"/>
            <a:headEnd/>
            <a:tailEnd/>
          </a:ln>
          <a:effectLst/>
        </p:spPr>
        <p:txBody>
          <a:bodyPr>
            <a:spAutoFit/>
          </a:bodyPr>
          <a:lstStyle/>
          <a:p>
            <a:pPr>
              <a:spcBef>
                <a:spcPct val="50000"/>
              </a:spcBef>
            </a:pPr>
            <a:r>
              <a:rPr lang="it-IT">
                <a:cs typeface="Arial" charset="0"/>
              </a:rPr>
              <a:t>Il grasso totale non è un indicatore di rischio . E’ importante la tipologia dei grassi. I saturi (burro, carni) sono molto più nocivi dei monostauri (oli ) , che vanno meglio della dieta povera di grassi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solidFill>
            <a:srgbClr val="FF3300"/>
          </a:solidFill>
        </p:spPr>
        <p:txBody>
          <a:bodyPr/>
          <a:lstStyle/>
          <a:p>
            <a:r>
              <a:rPr lang="it-IT" sz="4000" i="1"/>
              <a:t>Ma i Carboidrati sono BBUOONI ?</a:t>
            </a:r>
          </a:p>
        </p:txBody>
      </p:sp>
      <p:sp>
        <p:nvSpPr>
          <p:cNvPr id="91139" name="Rectangle 3"/>
          <p:cNvSpPr>
            <a:spLocks noGrp="1" noChangeArrowheads="1"/>
          </p:cNvSpPr>
          <p:nvPr>
            <p:ph type="body" idx="1"/>
          </p:nvPr>
        </p:nvSpPr>
        <p:spPr/>
        <p:txBody>
          <a:bodyPr>
            <a:normAutofit fontScale="92500"/>
          </a:bodyPr>
          <a:lstStyle/>
          <a:p>
            <a:r>
              <a:rPr lang="it-IT" sz="2400" b="1" dirty="0"/>
              <a:t>I CH Prontamente assorbibili (glucosio) causano un rapido incremento dell’ Insulina con innalzamento dei Trigliceridi e </a:t>
            </a:r>
            <a:r>
              <a:rPr lang="it-IT" sz="2400" b="1" dirty="0" err="1"/>
              <a:t>Diminuizione</a:t>
            </a:r>
            <a:r>
              <a:rPr lang="it-IT" sz="2400" b="1" dirty="0"/>
              <a:t> delle HDL ed ipoglicemia che </a:t>
            </a:r>
            <a:r>
              <a:rPr lang="it-IT" sz="2400" b="1" dirty="0" err="1"/>
              <a:t>ristimola</a:t>
            </a:r>
            <a:r>
              <a:rPr lang="it-IT" sz="2400" b="1" dirty="0"/>
              <a:t> l’appetito.</a:t>
            </a:r>
          </a:p>
          <a:p>
            <a:endParaRPr lang="it-IT" sz="2400" b="1" dirty="0"/>
          </a:p>
          <a:p>
            <a:r>
              <a:rPr lang="it-IT" sz="2400" b="1" dirty="0"/>
              <a:t>I Carboidrati ‘raffinati’ contengono amidi ‘puri’ che vengono immediatamente degradati a GLUCOSIO, che dà la risposta </a:t>
            </a:r>
            <a:r>
              <a:rPr lang="it-IT" sz="2400" b="1" dirty="0" err="1"/>
              <a:t>insulinemica</a:t>
            </a:r>
            <a:endParaRPr lang="it-IT" sz="2400" b="1" dirty="0"/>
          </a:p>
          <a:p>
            <a:endParaRPr lang="it-IT" sz="2400" b="1" dirty="0"/>
          </a:p>
          <a:p>
            <a:r>
              <a:rPr lang="it-IT" sz="2400" b="1" dirty="0"/>
              <a:t>I Disaccaridi (SACCAROSIO) devono essere ridotti a glucosio e fruttosio  : quest’ultimo impiega un completo ciclo metabolico per essere convertito a glucosio.</a:t>
            </a:r>
          </a:p>
          <a:p>
            <a:r>
              <a:rPr lang="it-IT" sz="2400" b="1" dirty="0"/>
              <a:t>La stimolazione glicemica immediata è ridotta a parità di calorie</a:t>
            </a:r>
          </a:p>
          <a:p>
            <a:endParaRPr lang="it-IT"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139">
                                            <p:txEl>
                                              <p:pRg st="2" end="2"/>
                                            </p:txEl>
                                          </p:spTgt>
                                        </p:tgtEl>
                                        <p:attrNameLst>
                                          <p:attrName>style.visibility</p:attrName>
                                        </p:attrNameLst>
                                      </p:cBhvr>
                                      <p:to>
                                        <p:strVal val="visible"/>
                                      </p:to>
                                    </p:set>
                                    <p:anim calcmode="lin" valueType="num">
                                      <p:cBhvr additive="base">
                                        <p:cTn id="13" dur="500" fill="hold"/>
                                        <p:tgtEl>
                                          <p:spTgt spid="9113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1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anim calcmode="lin" valueType="num">
                                      <p:cBhvr additive="base">
                                        <p:cTn id="19" dur="500" fill="hold"/>
                                        <p:tgtEl>
                                          <p:spTgt spid="9113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1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1139">
                                            <p:txEl>
                                              <p:pRg st="5" end="5"/>
                                            </p:txEl>
                                          </p:spTgt>
                                        </p:tgtEl>
                                        <p:attrNameLst>
                                          <p:attrName>style.visibility</p:attrName>
                                        </p:attrNameLst>
                                      </p:cBhvr>
                                      <p:to>
                                        <p:strVal val="visible"/>
                                      </p:to>
                                    </p:set>
                                    <p:anim calcmode="lin" valueType="num">
                                      <p:cBhvr additive="base">
                                        <p:cTn id="25" dur="500" fill="hold"/>
                                        <p:tgtEl>
                                          <p:spTgt spid="9113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11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atata"/>
          <p:cNvPicPr>
            <a:picLocks noChangeAspect="1" noChangeArrowheads="1"/>
          </p:cNvPicPr>
          <p:nvPr/>
        </p:nvPicPr>
        <p:blipFill>
          <a:blip r:embed="rId3" cstate="print"/>
          <a:srcRect/>
          <a:stretch>
            <a:fillRect/>
          </a:stretch>
        </p:blipFill>
        <p:spPr bwMode="auto">
          <a:xfrm>
            <a:off x="900113" y="476250"/>
            <a:ext cx="1943100" cy="1457325"/>
          </a:xfrm>
          <a:prstGeom prst="rect">
            <a:avLst/>
          </a:prstGeom>
          <a:noFill/>
        </p:spPr>
      </p:pic>
      <p:pic>
        <p:nvPicPr>
          <p:cNvPr id="92163" name="Picture 3" descr="zucchero%203"/>
          <p:cNvPicPr>
            <a:picLocks noChangeAspect="1" noChangeArrowheads="1"/>
          </p:cNvPicPr>
          <p:nvPr/>
        </p:nvPicPr>
        <p:blipFill>
          <a:blip r:embed="rId4" cstate="print"/>
          <a:srcRect/>
          <a:stretch>
            <a:fillRect/>
          </a:stretch>
        </p:blipFill>
        <p:spPr bwMode="auto">
          <a:xfrm>
            <a:off x="5580063" y="404813"/>
            <a:ext cx="2193925" cy="1646237"/>
          </a:xfrm>
          <a:prstGeom prst="rect">
            <a:avLst/>
          </a:prstGeom>
          <a:noFill/>
        </p:spPr>
      </p:pic>
      <p:pic>
        <p:nvPicPr>
          <p:cNvPr id="92164" name="Picture 4" descr="Image13">
            <a:hlinkClick r:id="rId5"/>
          </p:cNvPr>
          <p:cNvPicPr>
            <a:picLocks noChangeAspect="1" noChangeArrowheads="1"/>
          </p:cNvPicPr>
          <p:nvPr/>
        </p:nvPicPr>
        <p:blipFill>
          <a:blip r:embed="rId6" cstate="print"/>
          <a:srcRect/>
          <a:stretch>
            <a:fillRect/>
          </a:stretch>
        </p:blipFill>
        <p:spPr bwMode="auto">
          <a:xfrm>
            <a:off x="827088" y="2420938"/>
            <a:ext cx="2592387" cy="1273175"/>
          </a:xfrm>
          <a:prstGeom prst="rect">
            <a:avLst/>
          </a:prstGeom>
          <a:noFill/>
        </p:spPr>
      </p:pic>
      <p:pic>
        <p:nvPicPr>
          <p:cNvPr id="92165" name="Picture 5" descr="sucrose">
            <a:hlinkClick r:id="rId7"/>
          </p:cNvPr>
          <p:cNvPicPr>
            <a:picLocks noChangeAspect="1" noChangeArrowheads="1"/>
          </p:cNvPicPr>
          <p:nvPr/>
        </p:nvPicPr>
        <p:blipFill>
          <a:blip r:embed="rId8" cstate="print"/>
          <a:srcRect/>
          <a:stretch>
            <a:fillRect/>
          </a:stretch>
        </p:blipFill>
        <p:spPr bwMode="auto">
          <a:xfrm>
            <a:off x="5148263" y="2160588"/>
            <a:ext cx="2879725" cy="1519237"/>
          </a:xfrm>
          <a:prstGeom prst="rect">
            <a:avLst/>
          </a:prstGeom>
          <a:noFill/>
        </p:spPr>
      </p:pic>
      <p:pic>
        <p:nvPicPr>
          <p:cNvPr id="92166" name="Picture 6" descr="glicoso">
            <a:hlinkClick r:id="rId9"/>
          </p:cNvPr>
          <p:cNvPicPr>
            <a:picLocks noChangeAspect="1" noChangeArrowheads="1"/>
          </p:cNvPicPr>
          <p:nvPr/>
        </p:nvPicPr>
        <p:blipFill>
          <a:blip r:embed="rId10" cstate="print"/>
          <a:srcRect/>
          <a:stretch>
            <a:fillRect/>
          </a:stretch>
        </p:blipFill>
        <p:spPr bwMode="auto">
          <a:xfrm>
            <a:off x="250825" y="4365625"/>
            <a:ext cx="1123950" cy="714375"/>
          </a:xfrm>
          <a:prstGeom prst="rect">
            <a:avLst/>
          </a:prstGeom>
          <a:noFill/>
        </p:spPr>
      </p:pic>
      <p:pic>
        <p:nvPicPr>
          <p:cNvPr id="92167" name="Picture 7" descr="glicoso">
            <a:hlinkClick r:id="rId9"/>
          </p:cNvPr>
          <p:cNvPicPr>
            <a:picLocks noChangeAspect="1" noChangeArrowheads="1"/>
          </p:cNvPicPr>
          <p:nvPr/>
        </p:nvPicPr>
        <p:blipFill>
          <a:blip r:embed="rId10" cstate="print"/>
          <a:srcRect/>
          <a:stretch>
            <a:fillRect/>
          </a:stretch>
        </p:blipFill>
        <p:spPr bwMode="auto">
          <a:xfrm>
            <a:off x="1476375" y="3789363"/>
            <a:ext cx="1123950" cy="714375"/>
          </a:xfrm>
          <a:prstGeom prst="rect">
            <a:avLst/>
          </a:prstGeom>
          <a:noFill/>
        </p:spPr>
      </p:pic>
      <p:pic>
        <p:nvPicPr>
          <p:cNvPr id="92168" name="Picture 8" descr="glicoso">
            <a:hlinkClick r:id="rId9"/>
          </p:cNvPr>
          <p:cNvPicPr>
            <a:picLocks noChangeAspect="1" noChangeArrowheads="1"/>
          </p:cNvPicPr>
          <p:nvPr/>
        </p:nvPicPr>
        <p:blipFill>
          <a:blip r:embed="rId10" cstate="print"/>
          <a:srcRect/>
          <a:stretch>
            <a:fillRect/>
          </a:stretch>
        </p:blipFill>
        <p:spPr bwMode="auto">
          <a:xfrm>
            <a:off x="2700338" y="4437063"/>
            <a:ext cx="1123950" cy="714375"/>
          </a:xfrm>
          <a:prstGeom prst="rect">
            <a:avLst/>
          </a:prstGeom>
          <a:noFill/>
        </p:spPr>
      </p:pic>
      <p:pic>
        <p:nvPicPr>
          <p:cNvPr id="92169" name="Picture 9" descr="glicoso">
            <a:hlinkClick r:id="rId9"/>
          </p:cNvPr>
          <p:cNvPicPr>
            <a:picLocks noChangeAspect="1" noChangeArrowheads="1"/>
          </p:cNvPicPr>
          <p:nvPr/>
        </p:nvPicPr>
        <p:blipFill>
          <a:blip r:embed="rId10" cstate="print"/>
          <a:srcRect/>
          <a:stretch>
            <a:fillRect/>
          </a:stretch>
        </p:blipFill>
        <p:spPr bwMode="auto">
          <a:xfrm>
            <a:off x="5148263" y="3933825"/>
            <a:ext cx="1123950" cy="714375"/>
          </a:xfrm>
          <a:prstGeom prst="rect">
            <a:avLst/>
          </a:prstGeom>
          <a:noFill/>
        </p:spPr>
      </p:pic>
      <p:pic>
        <p:nvPicPr>
          <p:cNvPr id="92170" name="Picture 10" descr="glicoso">
            <a:hlinkClick r:id="rId9"/>
          </p:cNvPr>
          <p:cNvPicPr>
            <a:picLocks noChangeAspect="1" noChangeArrowheads="1"/>
          </p:cNvPicPr>
          <p:nvPr/>
        </p:nvPicPr>
        <p:blipFill>
          <a:blip r:embed="rId10" cstate="print"/>
          <a:srcRect/>
          <a:stretch>
            <a:fillRect/>
          </a:stretch>
        </p:blipFill>
        <p:spPr bwMode="auto">
          <a:xfrm>
            <a:off x="6516688" y="5229225"/>
            <a:ext cx="1123950" cy="714375"/>
          </a:xfrm>
          <a:prstGeom prst="rect">
            <a:avLst/>
          </a:prstGeom>
          <a:noFill/>
        </p:spPr>
      </p:pic>
      <p:sp>
        <p:nvSpPr>
          <p:cNvPr id="92171" name="AutoShape 11"/>
          <p:cNvSpPr>
            <a:spLocks noChangeArrowheads="1"/>
          </p:cNvSpPr>
          <p:nvPr/>
        </p:nvSpPr>
        <p:spPr bwMode="auto">
          <a:xfrm>
            <a:off x="7956550" y="2781300"/>
            <a:ext cx="863600" cy="2879725"/>
          </a:xfrm>
          <a:prstGeom prst="curvedLeftArrow">
            <a:avLst>
              <a:gd name="adj1" fmla="val 66691"/>
              <a:gd name="adj2" fmla="val 133382"/>
              <a:gd name="adj3" fmla="val 33333"/>
            </a:avLst>
          </a:prstGeom>
          <a:solidFill>
            <a:schemeClr val="accent1"/>
          </a:solidFill>
          <a:ln w="9525">
            <a:solidFill>
              <a:schemeClr val="tx1"/>
            </a:solidFill>
            <a:miter lim="800000"/>
            <a:headEnd/>
            <a:tailEnd/>
          </a:ln>
          <a:effectLst/>
        </p:spPr>
        <p:txBody>
          <a:bodyPr wrap="none" anchor="ctr"/>
          <a:lstStyle/>
          <a:p>
            <a:endParaRPr lang="it-IT"/>
          </a:p>
        </p:txBody>
      </p:sp>
      <p:pic>
        <p:nvPicPr>
          <p:cNvPr id="92172" name="Picture 12" descr="Image507">
            <a:hlinkClick r:id="rId11"/>
          </p:cNvPr>
          <p:cNvPicPr>
            <a:picLocks noChangeAspect="1" noChangeArrowheads="1"/>
          </p:cNvPicPr>
          <p:nvPr/>
        </p:nvPicPr>
        <p:blipFill>
          <a:blip r:embed="rId12" cstate="print"/>
          <a:srcRect/>
          <a:stretch>
            <a:fillRect/>
          </a:stretch>
        </p:blipFill>
        <p:spPr bwMode="auto">
          <a:xfrm>
            <a:off x="755650" y="5189538"/>
            <a:ext cx="2303463" cy="1295400"/>
          </a:xfrm>
          <a:prstGeom prst="rect">
            <a:avLst/>
          </a:prstGeom>
          <a:noFill/>
        </p:spPr>
      </p:pic>
      <p:pic>
        <p:nvPicPr>
          <p:cNvPr id="92173" name="Picture 13" descr="Image508">
            <a:hlinkClick r:id="rId13"/>
          </p:cNvPr>
          <p:cNvPicPr>
            <a:picLocks noChangeAspect="1" noChangeArrowheads="1"/>
          </p:cNvPicPr>
          <p:nvPr/>
        </p:nvPicPr>
        <p:blipFill>
          <a:blip r:embed="rId14" cstate="print"/>
          <a:srcRect/>
          <a:stretch>
            <a:fillRect/>
          </a:stretch>
        </p:blipFill>
        <p:spPr bwMode="auto">
          <a:xfrm>
            <a:off x="4500563" y="5572125"/>
            <a:ext cx="2016125" cy="1135063"/>
          </a:xfrm>
          <a:prstGeom prst="rect">
            <a:avLst/>
          </a:prstGeom>
          <a:noFill/>
        </p:spPr>
      </p:pic>
      <p:sp>
        <p:nvSpPr>
          <p:cNvPr id="92174" name="Text Box 14"/>
          <p:cNvSpPr txBox="1">
            <a:spLocks noChangeArrowheads="1"/>
          </p:cNvSpPr>
          <p:nvPr/>
        </p:nvSpPr>
        <p:spPr bwMode="auto">
          <a:xfrm>
            <a:off x="2484438" y="5373688"/>
            <a:ext cx="2159000" cy="366712"/>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Risposta Insulinica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 fill="hold"/>
                                        <p:tgtEl>
                                          <p:spTgt spid="92163"/>
                                        </p:tgtEl>
                                        <p:attrNameLst>
                                          <p:attrName>ppt_x</p:attrName>
                                        </p:attrNameLst>
                                      </p:cBhvr>
                                      <p:tavLst>
                                        <p:tav tm="0">
                                          <p:val>
                                            <p:strVal val="#ppt_x"/>
                                          </p:val>
                                        </p:tav>
                                        <p:tav tm="100000">
                                          <p:val>
                                            <p:strVal val="#ppt_x"/>
                                          </p:val>
                                        </p:tav>
                                      </p:tavLst>
                                    </p:anim>
                                    <p:anim calcmode="lin" valueType="num">
                                      <p:cBhvr additive="base">
                                        <p:cTn id="8" dur="500" fill="hold"/>
                                        <p:tgtEl>
                                          <p:spTgt spid="921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65"/>
                                        </p:tgtEl>
                                        <p:attrNameLst>
                                          <p:attrName>style.visibility</p:attrName>
                                        </p:attrNameLst>
                                      </p:cBhvr>
                                      <p:to>
                                        <p:strVal val="visible"/>
                                      </p:to>
                                    </p:set>
                                    <p:anim calcmode="lin" valueType="num">
                                      <p:cBhvr additive="base">
                                        <p:cTn id="13" dur="500" fill="hold"/>
                                        <p:tgtEl>
                                          <p:spTgt spid="92165"/>
                                        </p:tgtEl>
                                        <p:attrNameLst>
                                          <p:attrName>ppt_x</p:attrName>
                                        </p:attrNameLst>
                                      </p:cBhvr>
                                      <p:tavLst>
                                        <p:tav tm="0">
                                          <p:val>
                                            <p:strVal val="#ppt_x"/>
                                          </p:val>
                                        </p:tav>
                                        <p:tav tm="100000">
                                          <p:val>
                                            <p:strVal val="#ppt_x"/>
                                          </p:val>
                                        </p:tav>
                                      </p:tavLst>
                                    </p:anim>
                                    <p:anim calcmode="lin" valueType="num">
                                      <p:cBhvr additive="base">
                                        <p:cTn id="14" dur="500" fill="hold"/>
                                        <p:tgtEl>
                                          <p:spTgt spid="9216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69"/>
                                        </p:tgtEl>
                                        <p:attrNameLst>
                                          <p:attrName>style.visibility</p:attrName>
                                        </p:attrNameLst>
                                      </p:cBhvr>
                                      <p:to>
                                        <p:strVal val="visible"/>
                                      </p:to>
                                    </p:set>
                                    <p:anim calcmode="lin" valueType="num">
                                      <p:cBhvr additive="base">
                                        <p:cTn id="19" dur="500" fill="hold"/>
                                        <p:tgtEl>
                                          <p:spTgt spid="92169"/>
                                        </p:tgtEl>
                                        <p:attrNameLst>
                                          <p:attrName>ppt_x</p:attrName>
                                        </p:attrNameLst>
                                      </p:cBhvr>
                                      <p:tavLst>
                                        <p:tav tm="0">
                                          <p:val>
                                            <p:strVal val="#ppt_x"/>
                                          </p:val>
                                        </p:tav>
                                        <p:tav tm="100000">
                                          <p:val>
                                            <p:strVal val="#ppt_x"/>
                                          </p:val>
                                        </p:tav>
                                      </p:tavLst>
                                    </p:anim>
                                    <p:anim calcmode="lin" valueType="num">
                                      <p:cBhvr additive="base">
                                        <p:cTn id="20" dur="500" fill="hold"/>
                                        <p:tgtEl>
                                          <p:spTgt spid="921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170"/>
                                        </p:tgtEl>
                                        <p:attrNameLst>
                                          <p:attrName>style.visibility</p:attrName>
                                        </p:attrNameLst>
                                      </p:cBhvr>
                                      <p:to>
                                        <p:strVal val="visible"/>
                                      </p:to>
                                    </p:set>
                                    <p:anim calcmode="lin" valueType="num">
                                      <p:cBhvr additive="base">
                                        <p:cTn id="25" dur="500" fill="hold"/>
                                        <p:tgtEl>
                                          <p:spTgt spid="92170"/>
                                        </p:tgtEl>
                                        <p:attrNameLst>
                                          <p:attrName>ppt_x</p:attrName>
                                        </p:attrNameLst>
                                      </p:cBhvr>
                                      <p:tavLst>
                                        <p:tav tm="0">
                                          <p:val>
                                            <p:strVal val="#ppt_x"/>
                                          </p:val>
                                        </p:tav>
                                        <p:tav tm="100000">
                                          <p:val>
                                            <p:strVal val="#ppt_x"/>
                                          </p:val>
                                        </p:tav>
                                      </p:tavLst>
                                    </p:anim>
                                    <p:anim calcmode="lin" valueType="num">
                                      <p:cBhvr additive="base">
                                        <p:cTn id="26" dur="500" fill="hold"/>
                                        <p:tgtEl>
                                          <p:spTgt spid="921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173"/>
                                        </p:tgtEl>
                                        <p:attrNameLst>
                                          <p:attrName>style.visibility</p:attrName>
                                        </p:attrNameLst>
                                      </p:cBhvr>
                                      <p:to>
                                        <p:strVal val="visible"/>
                                      </p:to>
                                    </p:set>
                                    <p:anim calcmode="lin" valueType="num">
                                      <p:cBhvr additive="base">
                                        <p:cTn id="31" dur="500" fill="hold"/>
                                        <p:tgtEl>
                                          <p:spTgt spid="92173"/>
                                        </p:tgtEl>
                                        <p:attrNameLst>
                                          <p:attrName>ppt_x</p:attrName>
                                        </p:attrNameLst>
                                      </p:cBhvr>
                                      <p:tavLst>
                                        <p:tav tm="0">
                                          <p:val>
                                            <p:strVal val="#ppt_x"/>
                                          </p:val>
                                        </p:tav>
                                        <p:tav tm="100000">
                                          <p:val>
                                            <p:strVal val="#ppt_x"/>
                                          </p:val>
                                        </p:tav>
                                      </p:tavLst>
                                    </p:anim>
                                    <p:anim calcmode="lin" valueType="num">
                                      <p:cBhvr additive="base">
                                        <p:cTn id="32" dur="500" fill="hold"/>
                                        <p:tgtEl>
                                          <p:spTgt spid="92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3289" t="17719" r="14065" b="6682"/>
          <a:stretch>
            <a:fillRect/>
          </a:stretch>
        </p:blipFill>
        <p:spPr bwMode="auto">
          <a:xfrm>
            <a:off x="467544" y="0"/>
            <a:ext cx="8348428" cy="6515846"/>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nuovapir"/>
          <p:cNvPicPr>
            <a:picLocks noChangeAspect="1" noChangeArrowheads="1"/>
          </p:cNvPicPr>
          <p:nvPr/>
        </p:nvPicPr>
        <p:blipFill>
          <a:blip r:embed="rId3" cstate="print"/>
          <a:srcRect/>
          <a:stretch>
            <a:fillRect/>
          </a:stretch>
        </p:blipFill>
        <p:spPr bwMode="auto">
          <a:xfrm>
            <a:off x="917575" y="44450"/>
            <a:ext cx="7326313" cy="6751638"/>
          </a:xfrm>
          <a:prstGeom prst="rect">
            <a:avLst/>
          </a:prstGeom>
          <a:noFill/>
        </p:spPr>
      </p:pic>
      <p:sp>
        <p:nvSpPr>
          <p:cNvPr id="93187" name="Text Box 3"/>
          <p:cNvSpPr txBox="1">
            <a:spLocks noChangeArrowheads="1"/>
          </p:cNvSpPr>
          <p:nvPr/>
        </p:nvSpPr>
        <p:spPr bwMode="auto">
          <a:xfrm>
            <a:off x="1042988" y="115888"/>
            <a:ext cx="7058025" cy="912812"/>
          </a:xfrm>
          <a:prstGeom prst="rect">
            <a:avLst/>
          </a:prstGeom>
          <a:solidFill>
            <a:srgbClr val="FF3300"/>
          </a:solidFill>
          <a:ln w="9525">
            <a:noFill/>
            <a:miter lim="800000"/>
            <a:headEnd/>
            <a:tailEnd/>
          </a:ln>
          <a:effectLst/>
        </p:spPr>
        <p:txBody>
          <a:bodyPr lIns="54000" tIns="0" rIns="54000" bIns="0" anchor="ctr" anchorCtr="1">
            <a:spAutoFit/>
          </a:bodyPr>
          <a:lstStyle/>
          <a:p>
            <a:pPr>
              <a:spcBef>
                <a:spcPct val="50000"/>
              </a:spcBef>
            </a:pPr>
            <a:r>
              <a:rPr lang="it-IT" sz="2400">
                <a:cs typeface="Arial" charset="0"/>
              </a:rPr>
              <a:t>UNA PIRAMIDE ALIMENTARE PIU’ INNOVATIVA</a:t>
            </a:r>
          </a:p>
          <a:p>
            <a:pPr>
              <a:spcBef>
                <a:spcPct val="50000"/>
              </a:spcBef>
            </a:pPr>
            <a:r>
              <a:rPr lang="it-IT" sz="2400">
                <a:cs typeface="Arial" charset="0"/>
              </a:rPr>
              <a:t> </a:t>
            </a:r>
            <a:r>
              <a:rPr lang="it-IT" sz="1400">
                <a:cs typeface="Arial" charset="0"/>
              </a:rPr>
              <a:t>Walter C Willett e Meir J Stampfer, Harward, </a:t>
            </a:r>
            <a:r>
              <a:rPr lang="it-IT" sz="1400" b="1" i="1">
                <a:cs typeface="Arial" charset="0"/>
              </a:rPr>
              <a:t>Scientific American, n 4, 16, 2006</a:t>
            </a:r>
          </a:p>
        </p:txBody>
      </p:sp>
      <p:sp>
        <p:nvSpPr>
          <p:cNvPr id="93188" name="Text Box 4"/>
          <p:cNvSpPr txBox="1">
            <a:spLocks noChangeArrowheads="1"/>
          </p:cNvSpPr>
          <p:nvPr/>
        </p:nvSpPr>
        <p:spPr bwMode="auto">
          <a:xfrm>
            <a:off x="2843213" y="1412875"/>
            <a:ext cx="1368425" cy="779463"/>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Carni rosse</a:t>
            </a:r>
          </a:p>
          <a:p>
            <a:pPr>
              <a:spcBef>
                <a:spcPct val="50000"/>
              </a:spcBef>
            </a:pPr>
            <a:r>
              <a:rPr lang="it-IT">
                <a:cs typeface="Arial" charset="0"/>
              </a:rPr>
              <a:t>Burro </a:t>
            </a:r>
          </a:p>
        </p:txBody>
      </p:sp>
      <p:sp>
        <p:nvSpPr>
          <p:cNvPr id="93189" name="Text Box 5"/>
          <p:cNvSpPr txBox="1">
            <a:spLocks noChangeArrowheads="1"/>
          </p:cNvSpPr>
          <p:nvPr/>
        </p:nvSpPr>
        <p:spPr bwMode="auto">
          <a:xfrm>
            <a:off x="5364163" y="1341438"/>
            <a:ext cx="1873250" cy="915987"/>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Riso bianco, pasta, patate e dolci</a:t>
            </a:r>
          </a:p>
        </p:txBody>
      </p:sp>
      <p:sp>
        <p:nvSpPr>
          <p:cNvPr id="93190" name="Text Box 6"/>
          <p:cNvSpPr txBox="1">
            <a:spLocks noChangeArrowheads="1"/>
          </p:cNvSpPr>
          <p:nvPr/>
        </p:nvSpPr>
        <p:spPr bwMode="auto">
          <a:xfrm>
            <a:off x="5940425" y="2636838"/>
            <a:ext cx="1655763" cy="366712"/>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Latticini 1/die</a:t>
            </a:r>
          </a:p>
        </p:txBody>
      </p:sp>
      <p:sp>
        <p:nvSpPr>
          <p:cNvPr id="93191" name="Text Box 7"/>
          <p:cNvSpPr txBox="1">
            <a:spLocks noChangeArrowheads="1"/>
          </p:cNvSpPr>
          <p:nvPr/>
        </p:nvSpPr>
        <p:spPr bwMode="auto">
          <a:xfrm>
            <a:off x="6300788" y="3284538"/>
            <a:ext cx="1800225" cy="641350"/>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Pesce, pollo, uova</a:t>
            </a:r>
          </a:p>
        </p:txBody>
      </p:sp>
      <p:sp>
        <p:nvSpPr>
          <p:cNvPr id="93192" name="Text Box 8"/>
          <p:cNvSpPr txBox="1">
            <a:spLocks noChangeArrowheads="1"/>
          </p:cNvSpPr>
          <p:nvPr/>
        </p:nvSpPr>
        <p:spPr bwMode="auto">
          <a:xfrm>
            <a:off x="7019925" y="4652963"/>
            <a:ext cx="1081088" cy="366712"/>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frutta</a:t>
            </a:r>
          </a:p>
        </p:txBody>
      </p:sp>
      <p:sp>
        <p:nvSpPr>
          <p:cNvPr id="93193" name="Text Box 9"/>
          <p:cNvSpPr txBox="1">
            <a:spLocks noChangeArrowheads="1"/>
          </p:cNvSpPr>
          <p:nvPr/>
        </p:nvSpPr>
        <p:spPr bwMode="auto">
          <a:xfrm>
            <a:off x="7380288" y="5229225"/>
            <a:ext cx="792162" cy="641350"/>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Oli veget</a:t>
            </a:r>
          </a:p>
        </p:txBody>
      </p:sp>
      <p:sp>
        <p:nvSpPr>
          <p:cNvPr id="93194" name="Text Box 10"/>
          <p:cNvSpPr txBox="1">
            <a:spLocks noChangeArrowheads="1"/>
          </p:cNvSpPr>
          <p:nvPr/>
        </p:nvSpPr>
        <p:spPr bwMode="auto">
          <a:xfrm>
            <a:off x="1403350" y="3933825"/>
            <a:ext cx="1800225" cy="366713"/>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Noci e legumi</a:t>
            </a:r>
          </a:p>
        </p:txBody>
      </p:sp>
      <p:sp>
        <p:nvSpPr>
          <p:cNvPr id="93195" name="Text Box 11"/>
          <p:cNvSpPr txBox="1">
            <a:spLocks noChangeArrowheads="1"/>
          </p:cNvSpPr>
          <p:nvPr/>
        </p:nvSpPr>
        <p:spPr bwMode="auto">
          <a:xfrm>
            <a:off x="1403350" y="4581525"/>
            <a:ext cx="1152525" cy="366713"/>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vegetali</a:t>
            </a:r>
          </a:p>
        </p:txBody>
      </p:sp>
      <p:sp>
        <p:nvSpPr>
          <p:cNvPr id="93196" name="Text Box 12"/>
          <p:cNvSpPr txBox="1">
            <a:spLocks noChangeArrowheads="1"/>
          </p:cNvSpPr>
          <p:nvPr/>
        </p:nvSpPr>
        <p:spPr bwMode="auto">
          <a:xfrm>
            <a:off x="755650" y="5300663"/>
            <a:ext cx="1800225" cy="366712"/>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Cereali integrali</a:t>
            </a:r>
          </a:p>
        </p:txBody>
      </p:sp>
      <p:sp>
        <p:nvSpPr>
          <p:cNvPr id="93197" name="Text Box 13"/>
          <p:cNvSpPr txBox="1">
            <a:spLocks noChangeArrowheads="1"/>
          </p:cNvSpPr>
          <p:nvPr/>
        </p:nvSpPr>
        <p:spPr bwMode="auto">
          <a:xfrm>
            <a:off x="3492500" y="5949950"/>
            <a:ext cx="3167063" cy="366713"/>
          </a:xfrm>
          <a:prstGeom prst="rect">
            <a:avLst/>
          </a:prstGeom>
          <a:solidFill>
            <a:srgbClr val="FF3300"/>
          </a:solidFill>
          <a:ln w="9525">
            <a:noFill/>
            <a:miter lim="800000"/>
            <a:headEnd/>
            <a:tailEnd/>
          </a:ln>
          <a:effectLst/>
        </p:spPr>
        <p:txBody>
          <a:bodyPr>
            <a:spAutoFit/>
          </a:bodyPr>
          <a:lstStyle/>
          <a:p>
            <a:pPr algn="ctr">
              <a:spcBef>
                <a:spcPct val="50000"/>
              </a:spcBef>
            </a:pPr>
            <a:r>
              <a:rPr lang="it-IT">
                <a:cs typeface="Arial" charset="0"/>
              </a:rPr>
              <a:t>Attività fisica quotidiana</a:t>
            </a:r>
          </a:p>
        </p:txBody>
      </p:sp>
      <p:sp>
        <p:nvSpPr>
          <p:cNvPr id="93198" name="Text Box 14"/>
          <p:cNvSpPr txBox="1">
            <a:spLocks noChangeArrowheads="1"/>
          </p:cNvSpPr>
          <p:nvPr/>
        </p:nvSpPr>
        <p:spPr bwMode="auto">
          <a:xfrm>
            <a:off x="1763713" y="2924175"/>
            <a:ext cx="1439862" cy="366713"/>
          </a:xfrm>
          <a:prstGeom prst="rect">
            <a:avLst/>
          </a:prstGeom>
          <a:solidFill>
            <a:srgbClr val="FF3300"/>
          </a:solidFill>
          <a:ln w="9525">
            <a:noFill/>
            <a:miter lim="800000"/>
            <a:headEnd/>
            <a:tailEnd/>
          </a:ln>
          <a:effectLst/>
        </p:spPr>
        <p:txBody>
          <a:bodyPr>
            <a:spAutoFit/>
          </a:bodyPr>
          <a:lstStyle/>
          <a:p>
            <a:pPr>
              <a:spcBef>
                <a:spcPct val="50000"/>
              </a:spcBef>
            </a:pPr>
            <a:r>
              <a:rPr lang="it-IT">
                <a:cs typeface="Arial" charset="0"/>
              </a:rPr>
              <a:t>Vino</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22" name="Picture 2" descr="Risultati immagini per vantaggi delle noci sulla salute"/>
          <p:cNvPicPr>
            <a:picLocks noChangeAspect="1" noChangeArrowheads="1"/>
          </p:cNvPicPr>
          <p:nvPr/>
        </p:nvPicPr>
        <p:blipFill>
          <a:blip r:embed="rId2" cstate="print"/>
          <a:srcRect/>
          <a:stretch>
            <a:fillRect/>
          </a:stretch>
        </p:blipFill>
        <p:spPr bwMode="auto">
          <a:xfrm>
            <a:off x="0" y="193907"/>
            <a:ext cx="8896606" cy="6664093"/>
          </a:xfrm>
          <a:prstGeom prst="rect">
            <a:avLst/>
          </a:prstGeom>
          <a:noFill/>
        </p:spPr>
      </p:pic>
      <p:sp>
        <p:nvSpPr>
          <p:cNvPr id="5" name="CasellaDiTesto 4"/>
          <p:cNvSpPr txBox="1"/>
          <p:nvPr/>
        </p:nvSpPr>
        <p:spPr>
          <a:xfrm>
            <a:off x="4788024" y="692696"/>
            <a:ext cx="1944216" cy="646331"/>
          </a:xfrm>
          <a:prstGeom prst="rect">
            <a:avLst/>
          </a:prstGeom>
          <a:noFill/>
        </p:spPr>
        <p:txBody>
          <a:bodyPr wrap="square" rtlCol="0">
            <a:spAutoFit/>
          </a:bodyPr>
          <a:lstStyle/>
          <a:p>
            <a:r>
              <a:rPr lang="it-IT" sz="3600" dirty="0" smtClean="0"/>
              <a:t>N = Noce</a:t>
            </a:r>
            <a:endParaRPr lang="it-IT" sz="3600"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italia_associati"/>
          <p:cNvPicPr>
            <a:picLocks noChangeAspect="1" noChangeArrowheads="1"/>
          </p:cNvPicPr>
          <p:nvPr/>
        </p:nvPicPr>
        <p:blipFill>
          <a:blip r:embed="rId3" cstate="print"/>
          <a:srcRect/>
          <a:stretch>
            <a:fillRect/>
          </a:stretch>
        </p:blipFill>
        <p:spPr bwMode="auto">
          <a:xfrm>
            <a:off x="0" y="188913"/>
            <a:ext cx="2933700" cy="4181475"/>
          </a:xfrm>
          <a:prstGeom prst="rect">
            <a:avLst/>
          </a:prstGeom>
          <a:noFill/>
        </p:spPr>
      </p:pic>
      <p:pic>
        <p:nvPicPr>
          <p:cNvPr id="36871" name="Picture 7" descr="foto_olio"/>
          <p:cNvPicPr>
            <a:picLocks noChangeAspect="1" noChangeArrowheads="1"/>
          </p:cNvPicPr>
          <p:nvPr/>
        </p:nvPicPr>
        <p:blipFill>
          <a:blip r:embed="rId4" cstate="print"/>
          <a:srcRect/>
          <a:stretch>
            <a:fillRect/>
          </a:stretch>
        </p:blipFill>
        <p:spPr bwMode="auto">
          <a:xfrm>
            <a:off x="6515100" y="0"/>
            <a:ext cx="2628900" cy="3267075"/>
          </a:xfrm>
          <a:prstGeom prst="rect">
            <a:avLst/>
          </a:prstGeom>
          <a:noFill/>
        </p:spPr>
      </p:pic>
      <p:sp>
        <p:nvSpPr>
          <p:cNvPr id="36873" name="AutoShape 9"/>
          <p:cNvSpPr>
            <a:spLocks noChangeArrowheads="1"/>
          </p:cNvSpPr>
          <p:nvPr/>
        </p:nvSpPr>
        <p:spPr bwMode="auto">
          <a:xfrm>
            <a:off x="2987824" y="0"/>
            <a:ext cx="3168650" cy="1840409"/>
          </a:xfrm>
          <a:prstGeom prst="horizontalScroll">
            <a:avLst>
              <a:gd name="adj" fmla="val 12500"/>
            </a:avLst>
          </a:prstGeom>
          <a:solidFill>
            <a:srgbClr val="FF3300"/>
          </a:solidFill>
          <a:ln w="9525">
            <a:noFill/>
            <a:round/>
            <a:headEnd/>
            <a:tailEnd/>
          </a:ln>
          <a:effectLst/>
        </p:spPr>
        <p:txBody>
          <a:bodyPr>
            <a:spAutoFit/>
          </a:bodyPr>
          <a:lstStyle/>
          <a:p>
            <a:pPr algn="ctr">
              <a:spcBef>
                <a:spcPct val="50000"/>
              </a:spcBef>
            </a:pPr>
            <a:r>
              <a:rPr lang="en-GB" sz="2800" dirty="0" smtClean="0">
                <a:latin typeface="Lucida Handwriting" pitchFamily="66" charset="0"/>
              </a:rPr>
              <a:t> O = </a:t>
            </a:r>
            <a:r>
              <a:rPr lang="en-GB" sz="2800" dirty="0" err="1" smtClean="0">
                <a:latin typeface="Lucida Handwriting" pitchFamily="66" charset="0"/>
              </a:rPr>
              <a:t>Elogio</a:t>
            </a:r>
            <a:r>
              <a:rPr lang="en-GB" sz="2800" dirty="0" smtClean="0">
                <a:latin typeface="Lucida Handwriting" pitchFamily="66" charset="0"/>
              </a:rPr>
              <a:t> </a:t>
            </a:r>
            <a:r>
              <a:rPr lang="en-GB" sz="2800" dirty="0" err="1">
                <a:latin typeface="Lucida Handwriting" pitchFamily="66" charset="0"/>
              </a:rPr>
              <a:t>dell’Olio</a:t>
            </a:r>
            <a:r>
              <a:rPr lang="en-GB" sz="2800" dirty="0">
                <a:latin typeface="Lucida Handwriting" pitchFamily="66" charset="0"/>
              </a:rPr>
              <a:t> d’ </a:t>
            </a:r>
            <a:r>
              <a:rPr lang="en-GB" sz="2800" dirty="0" err="1">
                <a:latin typeface="Lucida Handwriting" pitchFamily="66" charset="0"/>
              </a:rPr>
              <a:t>Oliva</a:t>
            </a:r>
            <a:endParaRPr lang="en-GB" sz="2800" dirty="0">
              <a:latin typeface="Lucida Handwriting" pitchFamily="66" charset="0"/>
            </a:endParaRPr>
          </a:p>
        </p:txBody>
      </p:sp>
      <p:sp>
        <p:nvSpPr>
          <p:cNvPr id="6" name="Rettangolo 5"/>
          <p:cNvSpPr/>
          <p:nvPr/>
        </p:nvSpPr>
        <p:spPr>
          <a:xfrm>
            <a:off x="539552" y="764704"/>
            <a:ext cx="8136904" cy="5293757"/>
          </a:xfrm>
          <a:prstGeom prst="rect">
            <a:avLst/>
          </a:prstGeom>
          <a:solidFill>
            <a:srgbClr val="FFFF00"/>
          </a:solidFill>
        </p:spPr>
        <p:txBody>
          <a:bodyPr wrap="square">
            <a:spAutoFit/>
          </a:bodyPr>
          <a:lstStyle/>
          <a:p>
            <a:r>
              <a:rPr lang="it-IT" b="1" dirty="0" smtClean="0"/>
              <a:t>L'olio d'oliva ricco di polifenoli. Alimento e medicina!</a:t>
            </a:r>
          </a:p>
          <a:p>
            <a:r>
              <a:rPr lang="it-IT" sz="2000" dirty="0" smtClean="0"/>
              <a:t>I polifenoli dell'olio d'oliva sono antiossidanti contro i radicali liberi che hanno effetti deleteri: aggressioni delle cellule, modifica dell'DNA, ossidazione dei lipidi. </a:t>
            </a:r>
          </a:p>
          <a:p>
            <a:endParaRPr lang="it-IT" sz="2000" dirty="0" smtClean="0"/>
          </a:p>
          <a:p>
            <a:r>
              <a:rPr lang="it-IT" sz="2000" b="1" dirty="0" smtClean="0"/>
              <a:t>l'</a:t>
            </a:r>
            <a:r>
              <a:rPr lang="it-IT" sz="2000" b="1" dirty="0" err="1" smtClean="0"/>
              <a:t>Idrossitirosolo</a:t>
            </a:r>
            <a:r>
              <a:rPr lang="it-IT" sz="2000" b="1" dirty="0" smtClean="0"/>
              <a:t> dell'olio d'oliva migliora la funzione mitocondriale che previene l'invecchiamento del corpo. </a:t>
            </a:r>
          </a:p>
          <a:p>
            <a:endParaRPr lang="it-IT" sz="2000" dirty="0" smtClean="0"/>
          </a:p>
          <a:p>
            <a:r>
              <a:rPr lang="it-IT" sz="2000" dirty="0" smtClean="0"/>
              <a:t>l'</a:t>
            </a:r>
            <a:r>
              <a:rPr lang="it-IT" sz="2000" dirty="0" err="1" smtClean="0"/>
              <a:t>Idrossitirosolo</a:t>
            </a:r>
            <a:r>
              <a:rPr lang="it-IT" sz="2000" dirty="0" smtClean="0"/>
              <a:t> e l'</a:t>
            </a:r>
            <a:r>
              <a:rPr lang="it-IT" sz="2000" dirty="0" err="1" smtClean="0"/>
              <a:t>oleuropeina</a:t>
            </a:r>
            <a:r>
              <a:rPr lang="it-IT" sz="2000" dirty="0" smtClean="0"/>
              <a:t> hanno un effetto anticancerogeno sul cancro del colon, il cancro del sangue, il cancro al seno... </a:t>
            </a:r>
          </a:p>
          <a:p>
            <a:endParaRPr lang="it-IT" sz="2000" b="1" dirty="0" smtClean="0"/>
          </a:p>
          <a:p>
            <a:r>
              <a:rPr lang="it-IT" sz="2000" b="1" dirty="0" smtClean="0"/>
              <a:t>i polifenoli dell'olio d'oliva favoriscono la riduzione  delle molecole di aderenza cellulare, aumentano la disponibilità del monossido di azoto, </a:t>
            </a:r>
            <a:r>
              <a:rPr lang="it-IT" sz="2000" dirty="0" smtClean="0"/>
              <a:t>sopprimono l'aggregazione piastrinica,</a:t>
            </a:r>
          </a:p>
          <a:p>
            <a:endParaRPr lang="it-IT" sz="2000" dirty="0" smtClean="0"/>
          </a:p>
          <a:p>
            <a:r>
              <a:rPr lang="it-IT" sz="2000" dirty="0" smtClean="0"/>
              <a:t> </a:t>
            </a:r>
            <a:r>
              <a:rPr lang="it-IT" sz="2000" b="1" u="sng" dirty="0" smtClean="0"/>
              <a:t>proteggono le LDL contro l'ossidazione per ritardare l'arteriosclerosi </a:t>
            </a:r>
            <a:r>
              <a:rPr lang="it-IT" sz="2000" dirty="0" smtClean="0"/>
              <a:t>e riducono le reazioni infamatorie. </a:t>
            </a:r>
            <a:endParaRPr lang="it-IT"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36869"/>
                                        </p:tgtEl>
                                      </p:cBhvr>
                                    </p:animEffect>
                                    <p:set>
                                      <p:cBhvr>
                                        <p:cTn id="7" dur="1" fill="hold">
                                          <p:stCondLst>
                                            <p:cond delay="1999"/>
                                          </p:stCondLst>
                                        </p:cTn>
                                        <p:tgtEl>
                                          <p:spTgt spid="368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36871"/>
                                        </p:tgtEl>
                                      </p:cBhvr>
                                    </p:animEffect>
                                    <p:set>
                                      <p:cBhvr>
                                        <p:cTn id="12" dur="1" fill="hold">
                                          <p:stCondLst>
                                            <p:cond delay="499"/>
                                          </p:stCondLst>
                                        </p:cTn>
                                        <p:tgtEl>
                                          <p:spTgt spid="3687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0" name="Picture 6" descr="Risultati immagini per benefici dell olio d oliva nei bambini"/>
          <p:cNvPicPr>
            <a:picLocks noChangeAspect="1" noChangeArrowheads="1"/>
          </p:cNvPicPr>
          <p:nvPr/>
        </p:nvPicPr>
        <p:blipFill>
          <a:blip r:embed="rId2" cstate="print"/>
          <a:srcRect/>
          <a:stretch>
            <a:fillRect/>
          </a:stretch>
        </p:blipFill>
        <p:spPr bwMode="auto">
          <a:xfrm>
            <a:off x="0" y="1"/>
            <a:ext cx="2939818" cy="2204864"/>
          </a:xfrm>
          <a:prstGeom prst="rect">
            <a:avLst/>
          </a:prstGeom>
          <a:noFill/>
        </p:spPr>
      </p:pic>
      <p:sp>
        <p:nvSpPr>
          <p:cNvPr id="4" name="CasellaDiTesto 3"/>
          <p:cNvSpPr txBox="1"/>
          <p:nvPr/>
        </p:nvSpPr>
        <p:spPr>
          <a:xfrm>
            <a:off x="3563888" y="1628800"/>
            <a:ext cx="4464496" cy="4708981"/>
          </a:xfrm>
          <a:prstGeom prst="rect">
            <a:avLst/>
          </a:prstGeom>
          <a:solidFill>
            <a:srgbClr val="FFFF00"/>
          </a:solidFill>
        </p:spPr>
        <p:txBody>
          <a:bodyPr wrap="square" rtlCol="0">
            <a:spAutoFit/>
          </a:bodyPr>
          <a:lstStyle/>
          <a:p>
            <a:r>
              <a:rPr lang="it-IT" sz="2400" dirty="0" smtClean="0"/>
              <a:t>PROTEGGE DA :</a:t>
            </a:r>
          </a:p>
          <a:p>
            <a:pPr>
              <a:buFontTx/>
              <a:buChar char="-"/>
            </a:pPr>
            <a:r>
              <a:rPr lang="it-IT" sz="2400" dirty="0" smtClean="0"/>
              <a:t> Tumori</a:t>
            </a:r>
          </a:p>
          <a:p>
            <a:pPr>
              <a:buFontTx/>
              <a:buChar char="-"/>
            </a:pPr>
            <a:r>
              <a:rPr lang="it-IT" sz="2400" dirty="0" smtClean="0"/>
              <a:t> Cardiopatie e trombosi</a:t>
            </a:r>
          </a:p>
          <a:p>
            <a:pPr>
              <a:buFontTx/>
              <a:buChar char="-"/>
            </a:pPr>
            <a:r>
              <a:rPr lang="it-IT" sz="2400" dirty="0" smtClean="0"/>
              <a:t> Riduce il Colesterolo</a:t>
            </a:r>
          </a:p>
          <a:p>
            <a:pPr>
              <a:buFontTx/>
              <a:buChar char="-"/>
            </a:pPr>
            <a:r>
              <a:rPr lang="it-IT" sz="2400" dirty="0" smtClean="0"/>
              <a:t> Riduce i Trigliceridi</a:t>
            </a:r>
          </a:p>
          <a:p>
            <a:pPr>
              <a:buFontTx/>
              <a:buChar char="-"/>
            </a:pPr>
            <a:r>
              <a:rPr lang="it-IT" sz="2400" dirty="0" smtClean="0"/>
              <a:t> Migliora la Glicemia</a:t>
            </a:r>
          </a:p>
          <a:p>
            <a:pPr>
              <a:buFontTx/>
              <a:buChar char="-"/>
            </a:pPr>
            <a:r>
              <a:rPr lang="it-IT" sz="2400" dirty="0" smtClean="0"/>
              <a:t> Coltiva le capacità mentali</a:t>
            </a:r>
          </a:p>
          <a:p>
            <a:pPr>
              <a:buFontTx/>
              <a:buChar char="-"/>
            </a:pPr>
            <a:r>
              <a:rPr lang="it-IT" sz="2400" dirty="0" smtClean="0"/>
              <a:t> Riduce la Pressione Arteriosa</a:t>
            </a:r>
          </a:p>
          <a:p>
            <a:pPr>
              <a:buFontTx/>
              <a:buChar char="-"/>
            </a:pPr>
            <a:r>
              <a:rPr lang="it-IT" sz="2400" dirty="0" smtClean="0"/>
              <a:t> Aiuta a controllare l’Obesità</a:t>
            </a:r>
          </a:p>
          <a:p>
            <a:pPr>
              <a:buFontTx/>
              <a:buChar char="-"/>
            </a:pPr>
            <a:r>
              <a:rPr lang="it-IT" sz="2400" dirty="0" smtClean="0"/>
              <a:t> Migliora lo sviluppo della Mielina e degli Endoteli nei bambini</a:t>
            </a:r>
          </a:p>
          <a:p>
            <a:pPr>
              <a:buFontTx/>
              <a:buChar char="-"/>
            </a:pPr>
            <a:endParaRPr lang="it-IT" dirty="0" smtClean="0"/>
          </a:p>
          <a:p>
            <a:pPr>
              <a:buFontTx/>
              <a:buChar char="-"/>
            </a:pPr>
            <a:endParaRPr lang="it-IT" dirty="0"/>
          </a:p>
        </p:txBody>
      </p:sp>
      <p:sp>
        <p:nvSpPr>
          <p:cNvPr id="5" name="CasellaDiTesto 4"/>
          <p:cNvSpPr txBox="1"/>
          <p:nvPr/>
        </p:nvSpPr>
        <p:spPr>
          <a:xfrm>
            <a:off x="3779912" y="548680"/>
            <a:ext cx="3528392" cy="523220"/>
          </a:xfrm>
          <a:prstGeom prst="rect">
            <a:avLst/>
          </a:prstGeom>
          <a:solidFill>
            <a:srgbClr val="92D050"/>
          </a:solidFill>
        </p:spPr>
        <p:txBody>
          <a:bodyPr wrap="square" rtlCol="0">
            <a:spAutoFit/>
          </a:bodyPr>
          <a:lstStyle/>
          <a:p>
            <a:pPr algn="ctr"/>
            <a:r>
              <a:rPr lang="it-IT" sz="2800" dirty="0" smtClean="0"/>
              <a:t>L’OLIO </a:t>
            </a:r>
            <a:r>
              <a:rPr lang="it-IT" sz="2800" dirty="0" err="1" smtClean="0"/>
              <a:t>D’OLIVA</a:t>
            </a:r>
            <a:r>
              <a:rPr lang="it-IT" sz="2800" dirty="0" smtClean="0"/>
              <a:t> </a:t>
            </a:r>
            <a:endParaRPr lang="it-IT" sz="2800" dirty="0"/>
          </a:p>
        </p:txBody>
      </p:sp>
      <p:sp>
        <p:nvSpPr>
          <p:cNvPr id="6" name="CasellaDiTesto 5"/>
          <p:cNvSpPr txBox="1"/>
          <p:nvPr/>
        </p:nvSpPr>
        <p:spPr>
          <a:xfrm>
            <a:off x="251520" y="3068960"/>
            <a:ext cx="2952328" cy="1323439"/>
          </a:xfrm>
          <a:prstGeom prst="rect">
            <a:avLst/>
          </a:prstGeom>
          <a:solidFill>
            <a:srgbClr val="FFC000"/>
          </a:solidFill>
        </p:spPr>
        <p:txBody>
          <a:bodyPr wrap="square" rtlCol="0">
            <a:spAutoFit/>
          </a:bodyPr>
          <a:lstStyle/>
          <a:p>
            <a:r>
              <a:rPr lang="it-IT" sz="4000" dirty="0" smtClean="0"/>
              <a:t>Ogni giorno 2 cucchiai</a:t>
            </a:r>
            <a:endParaRPr lang="it-IT" sz="4000" dirty="0"/>
          </a:p>
        </p:txBody>
      </p:sp>
      <p:sp>
        <p:nvSpPr>
          <p:cNvPr id="7" name="CasellaDiTesto 6"/>
          <p:cNvSpPr txBox="1"/>
          <p:nvPr/>
        </p:nvSpPr>
        <p:spPr>
          <a:xfrm>
            <a:off x="251520" y="4797152"/>
            <a:ext cx="2736304" cy="1815882"/>
          </a:xfrm>
          <a:prstGeom prst="rect">
            <a:avLst/>
          </a:prstGeom>
          <a:solidFill>
            <a:srgbClr val="92D050"/>
          </a:solidFill>
        </p:spPr>
        <p:txBody>
          <a:bodyPr wrap="square" rtlCol="0">
            <a:spAutoFit/>
          </a:bodyPr>
          <a:lstStyle/>
          <a:p>
            <a:pPr algn="ctr"/>
            <a:r>
              <a:rPr lang="it-IT" sz="2800" dirty="0" smtClean="0"/>
              <a:t>MAI !!! Burro, Maionese, Margarine, Olio di Palma </a:t>
            </a:r>
            <a:endParaRPr lang="it-IT"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Bellissimi ? Omogeneizzati ?</a:t>
            </a:r>
            <a:endParaRPr lang="en-US" dirty="0"/>
          </a:p>
        </p:txBody>
      </p:sp>
      <p:pic>
        <p:nvPicPr>
          <p:cNvPr id="11266" name="Picture 2" descr="http://t1.gstatic.com/images?q=tbn:ANd9GcQb3Tzd1hM3nE5G1HS0oiTWL0sVdRdq90aUkCFWMTszGDZQDG6U"/>
          <p:cNvPicPr>
            <a:picLocks noChangeAspect="1" noChangeArrowheads="1"/>
          </p:cNvPicPr>
          <p:nvPr/>
        </p:nvPicPr>
        <p:blipFill>
          <a:blip r:embed="rId2" cstate="print"/>
          <a:srcRect/>
          <a:stretch>
            <a:fillRect/>
          </a:stretch>
        </p:blipFill>
        <p:spPr bwMode="auto">
          <a:xfrm>
            <a:off x="251520" y="1844824"/>
            <a:ext cx="2647950" cy="1724025"/>
          </a:xfrm>
          <a:prstGeom prst="rect">
            <a:avLst/>
          </a:prstGeom>
          <a:noFill/>
        </p:spPr>
      </p:pic>
      <p:pic>
        <p:nvPicPr>
          <p:cNvPr id="11268" name="Picture 4" descr="http://t1.gstatic.com/images?q=tbn:ANd9GcQC241G6I0lDb9xg_bseXi9cLD90sT_qVCA3Xen9rT1OmQSYjTE"/>
          <p:cNvPicPr>
            <a:picLocks noChangeAspect="1" noChangeArrowheads="1"/>
          </p:cNvPicPr>
          <p:nvPr/>
        </p:nvPicPr>
        <p:blipFill>
          <a:blip r:embed="rId3" cstate="print"/>
          <a:srcRect/>
          <a:stretch>
            <a:fillRect/>
          </a:stretch>
        </p:blipFill>
        <p:spPr bwMode="auto">
          <a:xfrm>
            <a:off x="3275856" y="1628800"/>
            <a:ext cx="2628900" cy="1733551"/>
          </a:xfrm>
          <a:prstGeom prst="rect">
            <a:avLst/>
          </a:prstGeom>
          <a:noFill/>
        </p:spPr>
      </p:pic>
      <p:pic>
        <p:nvPicPr>
          <p:cNvPr id="11270" name="Picture 6" descr="http://3.bp.blogspot.com/_Lap_4TAC1tQ/SaMyuhvzx0I/AAAAAAAAAXI/OWkFee74NH0/s400/omogeneizzato2.jpg"/>
          <p:cNvPicPr>
            <a:picLocks noChangeAspect="1" noChangeArrowheads="1"/>
          </p:cNvPicPr>
          <p:nvPr/>
        </p:nvPicPr>
        <p:blipFill>
          <a:blip r:embed="rId4" cstate="print"/>
          <a:srcRect/>
          <a:stretch>
            <a:fillRect/>
          </a:stretch>
        </p:blipFill>
        <p:spPr bwMode="auto">
          <a:xfrm>
            <a:off x="251520" y="3789040"/>
            <a:ext cx="3810000" cy="2857500"/>
          </a:xfrm>
          <a:prstGeom prst="rect">
            <a:avLst/>
          </a:prstGeom>
          <a:noFill/>
        </p:spPr>
      </p:pic>
      <p:sp>
        <p:nvSpPr>
          <p:cNvPr id="11272" name="AutoShape 8" descr="data:image/jpeg;base64,/9j/4AAQSkZJRgABAQAAAQABAAD/2wCEAAkGBhQSERUSExMWFRUVFRsYGBcYGRcYGxocGBoYFxcYFRwbHSceGhklGxoYHy8gJScpLCwsFx4xNTAqNSYrLCkBCQoKDgwOGg8PGiwkHyQsLDIqLDQtLCwuLCwsLCwsLCwvKi8sLCwsKSwsLCwsLCwsKSwsLCwsLCwsLCwsLCwsLP/AABEIAMABBgMBIgACEQEDEQH/xAAcAAABBQEBAQAAAAAAAAAAAAAAAwQFBgcCAQj/xABEEAABAwEFBAcFBgUDAgcAAAABAgMRAAQSITFBBQZRYRMicYGRobEHMkLB0RRSYnKS8CMzgqLhssLxJFMVFjVDc5PS/8QAGwEAAgMBAQEAAAAAAAAAAAAAAAQBAgMFBgf/xAAzEQACAQIEAgkEAgEFAAAAAAAAAQIDEQQSITEFQRMiMlFhcYGR8KGxwdFC4SMGFTNi8f/aAAwDAQACEQMRAD8A3GiiigAooooAKKKKACiioza28bNn6qlFTkSG0C8s8MNBzUQOdAEnRVQG/wApIvOWNxDYzVfbJA4kEgedLWH2l2F3Dprh4LEeYkedSk3sBaaKa2XajTolt1C/yqB+dOqgAooooAKKKKACiiigAooooAKKKKACiiigAooooAKKKKACiiigAooooAKKKKACiiigAooqO2rt9mz4OL6xEhCReWrsSMY5mBzoAkajdqbwMsYLVK9G09ZZ/pGQ5mBzqAtW3LQ/gkfZ2zhgQp0zz91HdJ/FVb2tt1mxdVKb7pxInHHVajjPnWNStGC1N6NCdWWWCuyxWvbFptEgf9O2dEmXCOask9icfxUhZdmIQDdEE5nMk8STiT21RP8AzjaXT/NbZHJMx2lU0kreq2Nqn7Q26NRdT4e6D4Gk3i4y3OouEVkuV/X9E5tvclx5RX9qKuCXUBSE80hMAHmQajrfZbSSJs9ltK0EJBSoYIzKUIWPeI+IlVct+0RzNaRwhIHjjn41KbP2/wDaZUGgoAxeyIMfFBBy7RVnxVU+0tF4fpoVqcMrQV7EF/4TipSrFarOnMFqVqTGJEXiDOUkQOFO0bbIMN21yzqughKnFJQiJxd6VMur/AhMc6lGd5WEvFpS1oUjOCVp1JGKcNMpFWNpxq0IkXHE5YgKHeDT1PGxqJO3z1Oe6Vm431+dxXbNvbtRBTcU3aE3SohxKG1kfeVB6qNRJScMqmd2faa9aiQbITdwUtKurOuc+AJpNe6dkJJ+zoE5gApB/MEkA94qUszYQkJbSAkZAAAAchhWsq9Nq2XX2+z/AEV6OSe5MN7zo+Nt1v8AMkEdvUKqfMbWZX7riCeEgHwONV9NoIMR4/Ou1BC8FIB8D61lmL2LODXtVH7IlOKCpH5VqT84pZu0vp918nktCVeaYNTdFbFooqvN7bfGbbS/yqKT4EEedLo3mA99l1PYAseKTPlUgTVFRrW8dnVh0qQeCpQfBUU/aeSoSkgjiCD6VNgO6KKKgAooooAKKKKACiiigAooooAKKKKACuVrgEnICfCuqid7bQEWK0KP/ZWP1JKR5kVMVdpEN2VzOd5fadaHZFkAba1Vm4R3AhuRhhJHEVF7N33Q2SVWdWJkqCgs/wBRVCldpk1C2LZbjgKkwlKTBWtaG0g6C8sgSeGdPHrBaUi8toqR966HU/rTI86688JRay/kTjXnuW2y79WVea7h4KBT5kR51Wdu7C6dZdYeQ4pRJKbwkzjhjFRyFNzNyCDIKTqOIVIotnRLEqb6wV7wSEyCMlXTmCJkY50jW4XGe1x3C8TnQleIzXu3ax/7Cu4pPoa5Tu1ajmi7yJFeo2m6zil51sDXrPNR2gXk9ikd5qVsG/Vo4sPj8K0hXhM/20hLh9tE/wAP6nV/3qs+SEbBuS8rFbbiuQKUjxJ+lWrZ+7b6UhCQ2ynkSo9uGZ7TSdl9oaR/NYcb53ZHiPpU5YN6LO9FxxMnQ4HwOPlSdTh1/wDkTf2+hSXEZ1OZXdp7huOOJCVpAzW6r3iST1UJGkY4nXlVo2RspFmb6JuTjJJMknio6ZZU7DkmJgev0pUIgZYVrGMYq0RNpOTlzEyR8R+leJSMSFRPD/GNeOoTjIx8PPD1pl0KJyWk8SJHDAkH/VU3sQ2SRBn72HAH5E0p0nFIxxwmeXH0pjZ1yfeSscPrF4U9DhjQ8s/r6VdTKikgnPQZif34V7dk5jljj5xSCbUDhABjATH+cfy0im0qE3mV9qCFjvAuqj+k1dSRVyQ9cVhB04/5wNcJWBpAPDD6CkkWoZBV09pE8oMCecGnF/WBlwjPDPCp0ZO5yQFYHEHQgH6U0XstubwQEnQoUUHhhl608Socx2Qe2Jg5a0XBMgjHjKezTHxqVpsFkNQy8j3LS8jhfhxP9wI86VTta2pyLDw7FJPPIkUuls6Dlh8yJ9a4kcj2x3cTVlKRXKKo3tWP5llcTjmhSXBHkadNb32YxeWps8FoUmO0xd86ZkaDI8yMe8+grwGc+Gokegqc3gFmT9l2g24JbcSvL3VA55TGVOKp7uz21EXm0HgbsHPQiaWasN2LjziNYC1EeCpBHaKLoLMtVFVwWu0IydS4PxoHqgp9KaPb5vNfzbLKAMVtr7iSlQkDv76lK+iB6bluophsjbrNpTeaWDGaTgpP5hn35U/qLWAKKKKACqz7RninZ7sfEUJ7lLSD5TVmqle1Z0CyITqXQR/SlU+vlW2HV6sV4mNeWWnJ+BlO2GHXfsdmZ99aCtIvBMqUtzUkAEpQgZ/CBUU+5bLE7cWHGnImMUqIxxCkEEjA4zpVhb/9UsQ+422r9LZd+dX5CW3bRs+3KgrdZ6NA5rR0i1/0oDg7VCu7PEujZWumm/XVoQhSU1fnoZY1v44f5yUPf/IhCz+qA5/fT5veRq4p1myHpExiL7jaCZhRQtKgFZxKiMzBirrtjdpl02q1LYadWlwMtNqUllvq3AorIKZWVKXiTokCnW7G7SbBbrT0SldCqzocSkmY665E/EBcMHgqspYqi43Ude7ZctNPPuNOhle1/wA/f9mbs75IV/Os7ajqoJ6NX6mSkeKDS4e2e6ZIUg/iDT4/uDa/I1NObNQ7sJlwstqfcdShCglCVkKeIAvYYkAiTxqB382IwytpNnYtLSiglxDqVaEAFJMzjIJBu5caYTo1JZLNO7Xhp87jNxnFXT+ff6kjZ7A0mOicspxGBv2c9hDgCCnlJFPbVsIrbUtTCGwke+hKXG44lTZMQKzhlZTkojsJHpVr3VvdFanSZIs9z/7HG04xngVUVcIoRzJ/T/z7EKrK9n8+/wBxazl9r+TaBH3b8D9K8Kkmt7rY177YUOMFPmnq+VQdLWZa5AQSCeBj/FL1cNSavNLz/siGJkixsb+tK/mNrQeKTP8ApIPkalLJvFZ1nqWgA8FwD5hJ8zVbsVjU9KTcU4JupWgdYpBJTfGIVAwqKU00cFNqSeR+Sh865scJQrX6J7DUcW7XZpYVegkIUOP/ACP91LLCwAW27/FJXdgfhvBQ8xWYN2e6ZZeKP1I9CRUixtq2t5KDo7ArzTBrGfDprss3WIi9C4G1IkyLSyqcYV0iOJkdYeQp61aD8KgcNOqfAH1TVOY39IMOsYjMpOPgRPnUxZN7rI7AJUg/iH/I86WeGqw3iSmuT/BO9ODCXEq5xCh3jD0rlIQPdMch1THZh6UnZwhQHROAjhM/UV6WHZgJQsc5HmJHkKytYtqO0g6OAclC7OHEQaS+0rT7zQ7ULSfJV0+dcps4JALbzR4oUFJ74keVOWmLogyr8WAJ7QmPSi7LaiyW9cOOo8xr310kq7RwmZ5a1wlKBpB7CPkPWu0OTkUq7f2atmLXPCqJwA7iknLmKBB004k/I+tdKWsZAeP/ABQh5YOKPI/59anMTc8Khxjtg/MemtehIgyT4R8qcodnMUjaXwnTHzPDtqcxKEFqCIOegGM46Ac+HKqpvDvDN5tBBJkKUMgDgUp4mMCrLCBqTzvBt/EoQrHEKUDlxSk+qtchhVAt+1L5uo90Znj/AI9a1jFQWefoims3ZGi+y3a7RtLrebikdVXJJlSRw0M6xyFahWB+zZ+5tJjIXipBngpCvOQK3yqqbnqyzjl0CiiipKhVE9rDcss/nI5YjM9wPjV7qs+0KzXrGT9xxCvO7/upjDO1WL8RfFK9GXkY1t23uWW3dOlCTDSEpLqSUKBZQlRSRGkiQeNLbu769E7ZVWhCy3ZGloQGoVJWT11AnRPVgH4Rzq7bmpCulQrFPVN04pzx6pwy5VI7R9m9idk9CEK+80S2fAdX+2urUxFKD6OrF7WuvL+2KUFKpBTh7fPIzl7fxortjDrarRZLS6XEgHo3EEkKlMyMCBgdUzrBkt0t7bC03aUC9Zi62G20rvuDqoWApxwTClKWZASAIETTvaXseOJZfn8LyP8Ae3/+ab7K9lbpCkvLQ0Ph6KHSo/eN6LqRwzPKpcsHKm1nttf08O8v/mUl1R3amQ5siw2dlSHVB9kLS2pKymStWIGOagMqsW0HVHbtnSCQE2NwkcQpS8DxEhJ7hVJt/smtKDeaW06RliWV+fVn+qmRtG1LCsLV9oTdSUhTienRdmboUbwAnHA1HRQq3dOafa8O0gzuPai1t9C325li1WTabjlnZSWHXghxCAlZLaZClK1Vez0M5Ux9klgC0P3hh/DT/rVqOQqvWffxZs9osymGVC09IVqbUWlX3M1QZToMBGVXj2T2UpsyifidzGt1Ay71GorQnRw81L/rbXyuRGUZ1Y28SetW57DnwJk8oPiMPKqBsTYotD2XRoTN853QVXUpxzWTCR31rdVraOznmHw9ZUX23FBT7KbkqUDPSIvYXiMDBGIBrhVJzkrNu3cbVqEZWdvPxK3a7eLN/AT0btwrAVEKQoKIk5idcIy7KiXHelZWlaStSQC2sDrAyJSTqkic8iBT1rehIKulaQUOOKUUkAYk4iDqIGHEc6nt3n2nFAMNLAV78hQQABgoEkpmcM57qwoTcKkZJ7CMVnlZS07rMzlSSM8KEuEGQY7K1jbm6bbqSLoSqDdIAGIxg1ldqspQopOaTFeqoV4V1oVrQlR3FUbQVqQocFAK9a6VbZSQltAF0k9WZ5iZg9lM4r1C48CPERW0qUXyKQrPkxWz27ETKY1Ex21MWbeJ1GTpI0nEec+tV+K5uail6mFjIYhimty8Mb6rjroChy/ZFSFn3wYPvXkHvjyn0rOg4riacWBBdcS2sm6T1jEkDjzpOeAja4xHFXZp1n3gZV7r6cdDA+lPUWgK1QofvtqnO7mIbAUl1DmuKAfQzUabA3iQkAjVtamzPYZApR4Jfxb+exuqy5mmWYoGIKQeFOUrFZghx1AlL7w4X0pdHiMa8Rvk83mWl9y2z9KyeEqctTVVYmmWi0BIJ0qkbz7yXSW0+98RHwg/CPxHXhlxqPf37cUIDYBORvXseIEAT21TNp7VxicTMknHmTV6WHcXmmRKebSIbe2kS31crwBI4aio5mlW3wbqSOqIJ7sT6eVJtGTy4VjiVqmbU9rFo9n1nCtoWcGY6Se9KVKHmBX0BWH+ytoHaDZKQYSsjDLqkA8s/OtwrKnsTPcKKKK0MwqJ3qZvWN8RP8Mn9PW+VS1I2xgLbWg5KSpJ7wRVou0kys1mi0ZhuY5DyxxbPljVkt1kUl4uJQpS1qbKFj4QIStC8cEXZPAzxFUzdu19HaEFWAPVPfga01pUjsw8Ke4jD/ImcvhklOi49zK+vbziHlIIBSX4E6NiEL7wopP9VSadqjpCkoUEhfR9J1YvxN2JvAYxOU07fsyViFJBwIx4GJHkPAU1tGyQpd6+pIKkrUgRClIi6TIkZCYzgVzEmjpWktmOEW1tSy2FpKxmmRI7qULPaOzCokbPcS8m6E3OmU4VEpwC8VAgpm9OAUkjAmaYMvLaZtMG64lRIJ6TLpDCje6kQc06Z0Zu8M7W6JTaG7Fmf/msNL5qQJ/UmFedPbFYUtpCEJSlKRCUpEADgBUUN4FBL6igSyluUnCFKJC5PDUHgRUjZdppV0YwlwKIKTeT1c+thOfDjV+kcla+hEXC+m47iobaQtvS/wAAshuBBVMzGM9U68KlLPtBtyQhYJHvDEEaYpMEUudJ4VR9Yu7SRVNmbCtLAXKbM7fWVm9fGKjMe7AxJqwWG0KUCFtFspwiQUn8pGncKcxRUqNtiIwy7HDpwH5h6gVke+CQLW4BxrXHhMfmHlj8qyHem1N/aHOqSb2c0zQxdLCyzVL69wS4fWxyyUbXWuuhDzRFdC3N3SkoVOiwcuIUk6Z5VLbs7NbeXK1pupyRMFXdnFdCXGMJGlKq5WUeXN+SOfV4JjaMoxlHfmtUvNkZZbIVrSgFKSowLxgVZmNxxHXdJP4RA86Q2rYA7bWgAkJR1oGl0JCQRoJk+NWvEAV4vin+o8U8vQPImr2sm9dtX+DtYbhVGC6+rIQbmsj75/qH0pzZd12kHqhU8b1PFP48/CvUWrWuE+McQe9WXuPrA0VtBewi5sf7qlJ86gto7CdBUUwoHOMD56Vbw+IvEwAJnTvqu2i1O20lDBuMgwXT8UaJGo/fKulguO41O8pJxW9/lxergaM1tbyKk46oRiR5UkrajowC1Rzx9atY3RZQAlV+TgFFXVJ5YQDyqD2ru041JAKk8sx2ivYYLjmFxEsk3llyvs/JnHr4KpT60NVz716EY3tVxMiQQeIyjIg6VWXCpxw5qUTU4WscKf7KsiEDCJpriFaFC1lqwwadW+uiPNmbqXW5Wrrq7wOR+tRdosCmXChWmR0I5Va7O8ZAnCo7eVIls8b3yrhdI6jzM6WXLoWn2O2Y/anVRgGCCealoKR/arwrXKzH2NMmbQvSG098rPzrTqYp9kynuFFFFXKBRRRQBiO1WejtDqZ911YnsUcau2723Q42FE4pADg7MA52aH/FVvfaz3ba7l1ilQ70jzkGovZ20FMuBacxmOI1Br0VSksRRXfY8pSrvCYiS5Xafua3UBvs4RZgEkgqcSBBjj/ijZW2k3LycWtRmWT2ZlrzT2ZOtubNNoS1cUmEupcknAp/CRM4Zca87WpSinFnpHJVabyc0Qts3qcbsjK0wXCShUif5eCp7cPGpy27dQ3Z0vqSVJWE4CD7wnWoJW7yzbXAUnoilxaTHVvOJukA8ZOXKmrz9/ZEatrCT/Sr6EUupySbfzkzDPUjmv3O3pz9blgsVvs1rDqUyFKSOkBBSqAerPYaetWMFTSw4Vhu+JMEqvYYkQMI4U12Mq0KB6dDcFAurQfekZEZ5U13FV/0xHB1fyrVPWxvGV2k1vfw2Hlisy0l1TzYWpYJKkkKBSPdaSkwQI0yJJxptsu1pZYddMggXi1CkhucENpChxzIzJNdbzbdWx0aWkhTiyTBx6qRJ9D4VKWG1pfaQ5EhaQYOMcu4jyqFZuy5B1XLKnqiLs+3V/Zi51HFNKKVxKZGBBThgesMDwNSL+1EthIcBSpSZupBXAHvElI90ca6tWzULCwRHSABRGBMZd9J2yyr6RLzV2+ElBSuQFAkKGIBIIOOXGp1Re0ktxwtwEJUDIOIIyIuqg1ie2bQC+5MkXz61sVisZaZbbUQSkKkjLELMDljA7KyraWxFFSyjE3iSPHKkMa+zc9JwKSTm5eBAutDNJ7jge7jSljst+f3BrksngacWd8pUPX68aSvpY9LKDTvEkLOX2XFqTmLvvCZETie+pKzb7PTBYCh95JKRziZFQzu0lqSsSCVqxJzAgCBywqVZttmbbAk5aJUZOpOlL1sPTqayjc5zpaJVIa87EgN67O5CXEqbJ1iQO8fSm9rQ8gdI0Q+1xRiQOY17qrtstqFnqyOGQrmxWxxhV5pRHFJyPbxpVYNQ7Hs9v2jWeBi43puz7mTS9uC0hLJJSgdZ3MKgR1RzJw8TpVxsLCihPwIAF1CcIGlRGy7U1a03rib494ECR38Kl+vlJrn15rsZbW3Xz5Y404OLae4x3oSUWVxSdAM+0YiqTZbe4Yl+5hgCD9avO2bOXGHEHVPnp51l63IN4pkgAQRzxnwrq8IUZ0pR8ThcSjJTjJPkS7rQKVKJSVcgcfOK8sada8ftbakC6hIVhJSI0rmzqrsOcmrSbdtiuCjam33sfA003jPWbHBJ9f8U46UcRUftlyXUz9wec1tTW7Gp8jTfY/ZSGH3JEKdCY5oSCT/AHjwrQKq3s0stzZ7ZgStS1mNZUQJ5wAO4VaacjsLS3CiiirFQooooArW9W6otH8VOCwIPMD51SbTu2pImJHLStbqI2xsYuddswvUaK+h503RxVSnpfQSr4KlW1a1Mxspcs6wtBI9DyNWXZO1pxYgHNVnUYSTqWlfArlkeGtNrWmDdcQUq4ERPOlLPslNy8BIOozBHzp2pUhUjea1EKNKph52pu67ix2Ha7bpKBKXBm2sXVjnHxD8SSRzpW07ObcQptSBdViQMJOc4azrVVfWYCX2+mSD1VZLTzSoYg86cWPaTgjoLQl0f9u0Te7A6Mf1BVIzw11dbfT55+50YYmMurLfu+b+hK7L3eTZ13kOu3YI6NSrydMRhOlRmz7Da7IVJQ2282pwqwVdUJPA4ZdtPk7xKR/OszyPxIAeR2yjrx2ppez7zWVeAtDYPBR6NX6VwfKl3QktUvbU0yw0tpb0IO1ptKre442yFhlN0BcpCgoRKDkScdcJp1uXaFJDtnWkoU2q8EnEhK8Y5wfWrI2oKEpN4cjI8qSGzkdKXrn8QpulWOIzg6VioZXcFStLMnzf1+IWr2vFm6JVgOJwHiaj1bbbJho9Kr8GKR+ZYlPcJPKtVFvY2bSHb+nf/pI+dUNpX8RQ5mrDtva4s7RK1AuKEADTsqmt2zrA6zXIx1SOdRXI7/C8PN05Ta0exJvbttuELiDMqEYK7RTG37rI+HqnhmPrU3YtqjU40htO2CIFYyVPJdDtOtiIzUbspVp2UpAnPsptBgYQRrrrn4+QqetLwgiot9PWgY4UspHchJyXWGfQggGMMu+lGSPdPca9GUeFIuKwnWrblm9CQsW2EsuJWlKkkYLhUhQ/KcvGtHsryXEBaYIUJntrH3DjjVy3H2tKC0fhOHYcR86T4hQzQzparfy/o4uNpJ9eJb3kYZTWebwbIIcUpOuY4808cNKvq3uFRu07PfTzGVcrBYh0KmZczkVaCrQySM0Zeu4Y4EyOddm2Clt51npBCFG6ACEiBKjhJAJJMZCl919il9a0PIuBFxV2IPWCiJJ62IjWvdUaUakFVk7JnMTdFdHbVCmx9nl9QxgT24DEk/LspttVH8ZX4QnySKuuy9m9CFGQQlJSjAjKSTE5zrrGgzqbVn6W2dGI67yUY5YqCBPKrzl1cq2Ip3bvI3Xd6x9FZWG4HVaQDdym6Lxy1MmedSNeJTAgV7W5mFFFFABRRRQAUUUUAJvMJWLqkhQ4EAimDewEIJLZKQc05pnjBxHcYqToqU2tCHFPcru00JYR0jhSlIIBUThiYEnST61UNpsIWbyRdnGRik8wRhWg7d2Mm1MqZWVJSogymJ6pChmCMxWcbQ9llqZlVlfkcEm4e9JlB8RW1Kv0Ur2F6+GVaOW5y1bXWvcdIHCZHga7d3qV7riG3J0KR4mqtbxtBiUuoA5uIKe8FJCT6VAqffvXlAEzmJmfGmamNov+N37CVLAV4vt2Xnc0gWiynFVjSDn1ISeOQxpRNssf3Xhy6V30v1EbG2DanWw49ZnUH4HAMwIi+j3hngSIwOQFPHGQkC+UESBjgezUDjpnRGunq07eEn9mFSNeGl16pfgdq2hYkmQwVH8fW/1SaUG+BVKW0BHVMccMY8JqLXs8RmU9uXbMkedI/Y1JIUAFQZw5YGtaiw9anKKfWadrt7i9PEYqlWjKaTimr2XLmRO0LWtajfMmZk+g/elesOSBiSc8ssYEHWldrs3VXtDiJpk25GIymvCtNXTPsVOUZwThsSKbYcuFeWi0kg/vnTEPdaZ1nx/YoW9IP7NVJUFe50H5BOGEYa65fvWkFOGQfDupNRgE4/sYUmrCPEVZRNRRapJ8T600v0o6s46YwR9abFUVrGJlOVkcuGpvdNw9IUjIwcvunD1NQCl41Yd1Wf4k93pRX6tKT8Dm15JwZe1KgY00dXA7MqUccw7KjbXaMCfCvMU4XZzkr6Ffti3TaFdEyVqvIUFHqpF1KgQTnmqcOFTWwtnqYBW6oFxYSOqMAEJCUjuAxNJMurCJvBCZIkYqJJTdgQcZvDwpdS4bXcCi5fCQSATeupUSAcoHhjXu6DtRjHwRxazXSSfiSb0qQVKwmAkfmgY88TVb3GY6TaiMoDq144g3Qsjv1FS22tp3UzldTej8UYDuPpTj2O7EX0jlpUISEltJI95RKSog8rsf1HnWzWyM4vRmq0UUVsZhRRRQAUUUUAFFFFABRRRQAUUUUAeKQDgRIqOs27dmbc6VDDaV6EJAjTqjJJ5gDWpKigAprbNmNOiHG0q7Rj4506ooIaT3Kxa9xUEhTS1IKcknrJjhoY76gbXuu+2VFSL6Tq3nzByMa41otFWUjKVCL20MmtCQMFCZMEKSc4jlhhwONRlr2OmOqkj7wBmOceOgrZLVs9t0QtCVdox8c6gbfuO2o3kKKVDKZI1wnOPGsqlGnU3RpRq4jDv/ABzdvnJ3Rj7zJQq6RpIwz0pG9iR5fWr1vJuK+ElSUX1JxFzGc8IzGA4cKz9+8lRQqQUkyDgQdZ18a49bDulKz25HusBjo4qnf+S3W3rY9W5nhnXBVXPSRzFcX/Cs0h+UzxSuNIrVXri6SUontraMRGpPkjpGPjVy3bs0Cf3xqr7Ns95QnLM1cLIsJRjSeOlanlXMSrPRRH9otA8Kg7fbf8V1bto5imljsxcVeOU1z6NJRV2LO0UPLFsdS0KlSQlZQuSJ929IIwwiPOnz1sbbkt4qV8WmUdTQdow7ar7u0Ve7oDAkkjDgPd8qQ+1wSSZUeOPea9TGUYxSWpxHC7bJiy2Fy1vIs6M1GVHRKRme4YxyHGtq2bs5DDSGmxCUCB9TxJzJ1Jqs+zvdn7OyXnEw89BMzKUZpSQcjqe3lVvpmKe73MZNbIKKKKuVCiiigAooooAKKKKACiiigAooooAKKKKACiiigAooooAKKKKACojeTYrDzLhdaQspbUQogXhCVRCsxEnXWpevCJqGk9GWjJxd4uzPm12znMGZx+fZTVYOcHj/AM1vm0Nw7G7j0QbPFvqcdB1TnOWgqsbQ9k6gbzDwOOAcEYYfEmdJ+GlJYZcjp0+KVo6Sd/MyJS8a6aaMScBVr2x7PrSgla2V4TKmoUNTMJmO0jCl92fZ1abV1i4ptv77iMTlgkYFXblh3URo8kaS4k2tiMsLzbabpQslcdaQCIxMCIzwzpy/a0nBN/vA8oNXFz2UOIEt2kLPBaAnDlE07a2KWW0BbJQRgpQEgnK8VJnAk69mlZTwTm7u35FZY+zb1+e5QbPswqMkwNZwwpw+6YuNRdyKpzHLCrjaNnNODrBJSOYJOOMHQ+NQu09i9GuEG8kiRjpjnTWA4fT6S9V3tsuX9nOx+NqyhaGi5vmZ50yiSBhiavXs13RNodDrgBaaIKpghaswkjhqeyNahm9hqXaQ02mVOKwHbmSRkBiSeArcdh7ITZmEMoxCRiciScVE9pqFTfSNPkxhzTgmuY/ooopgxCiiigAooooAKKKKACiiigAooooAKKKKACiiigAooooAKKKKACiiigAooooAKKKKACiiigAooooAZWvYzLnvIE8R1TpqM8hUS7uS2fdcWOMwfkKsdFXjOUdmUlTjLdEHsfdRth0uzfXdupJEQDBPeSM+HfU5RRVW7u5ZKysgoooqCQooooAKKKKAP//Z"/>
          <p:cNvSpPr>
            <a:spLocks noChangeAspect="1" noChangeArrowheads="1"/>
          </p:cNvSpPr>
          <p:nvPr/>
        </p:nvSpPr>
        <p:spPr bwMode="auto">
          <a:xfrm>
            <a:off x="0" y="-876300"/>
            <a:ext cx="2495550" cy="1828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4" name="AutoShape 10" descr="data:image/jpeg;base64,/9j/4AAQSkZJRgABAQAAAQABAAD/2wCEAAkGBhQSERUSExMWFRUVFRsYGBcYGRcYGxocGBoYFxcYFRwbHSceGhklGxoYHy8gJScpLCwsFx4xNTAqNSYrLCkBCQoKDgwOGg8PGiwkHyQsLDIqLDQtLCwuLCwsLCwsLCwvKi8sLCwsKSwsLCwsLCwsKSwsLCwsLCwsLCwsLCwsLP/AABEIAMABBgMBIgACEQEDEQH/xAAcAAABBQEBAQAAAAAAAAAAAAAAAwQFBgcCAQj/xABEEAABAwEFBAcFBgUDAgcAAAABAgMRAAQSITFBBQZRYRMicYGRobEHMkLB0RRSYnKS8CMzgqLhssLxJFMVFjVDc5PS/8QAGwEAAgMBAQEAAAAAAAAAAAAAAAQBAgMFBgf/xAAzEQACAQIEAgkEAgEFAAAAAAAAAQIDEQQSITEFQRMiMlFhcYGR8KGxwdFC4SMGFTNi8f/aAAwDAQACEQMRAD8A3GiiigAooooAKKKKACiioza28bNn6qlFTkSG0C8s8MNBzUQOdAEnRVQG/wApIvOWNxDYzVfbJA4kEgedLWH2l2F3Dprh4LEeYkedSk3sBaaKa2XajTolt1C/yqB+dOqgAooooAKKKKACiiigAooooAKKKKACiiigAooooAKKKKACiiigAooooAKKKKACiiigAooqO2rt9mz4OL6xEhCReWrsSMY5mBzoAkajdqbwMsYLVK9G09ZZ/pGQ5mBzqAtW3LQ/gkfZ2zhgQp0zz91HdJ/FVb2tt1mxdVKb7pxInHHVajjPnWNStGC1N6NCdWWWCuyxWvbFptEgf9O2dEmXCOask9icfxUhZdmIQDdEE5nMk8STiT21RP8AzjaXT/NbZHJMx2lU0kreq2Nqn7Q26NRdT4e6D4Gk3i4y3OouEVkuV/X9E5tvclx5RX9qKuCXUBSE80hMAHmQajrfZbSSJs9ltK0EJBSoYIzKUIWPeI+IlVct+0RzNaRwhIHjjn41KbP2/wDaZUGgoAxeyIMfFBBy7RVnxVU+0tF4fpoVqcMrQV7EF/4TipSrFarOnMFqVqTGJEXiDOUkQOFO0bbIMN21yzqughKnFJQiJxd6VMur/AhMc6lGd5WEvFpS1oUjOCVp1JGKcNMpFWNpxq0IkXHE5YgKHeDT1PGxqJO3z1Oe6Vm431+dxXbNvbtRBTcU3aE3SohxKG1kfeVB6qNRJScMqmd2faa9aiQbITdwUtKurOuc+AJpNe6dkJJ+zoE5gApB/MEkA94qUszYQkJbSAkZAAAAchhWsq9Nq2XX2+z/AEV6OSe5MN7zo+Nt1v8AMkEdvUKqfMbWZX7riCeEgHwONV9NoIMR4/Ou1BC8FIB8D61lmL2LODXtVH7IlOKCpH5VqT84pZu0vp918nktCVeaYNTdFbFooqvN7bfGbbS/yqKT4EEedLo3mA99l1PYAseKTPlUgTVFRrW8dnVh0qQeCpQfBUU/aeSoSkgjiCD6VNgO6KKKgAooooAKKKKACiiigAooooAKKKKACuVrgEnICfCuqid7bQEWK0KP/ZWP1JKR5kVMVdpEN2VzOd5fadaHZFkAba1Vm4R3AhuRhhJHEVF7N33Q2SVWdWJkqCgs/wBRVCldpk1C2LZbjgKkwlKTBWtaG0g6C8sgSeGdPHrBaUi8toqR966HU/rTI86688JRay/kTjXnuW2y79WVea7h4KBT5kR51Wdu7C6dZdYeQ4pRJKbwkzjhjFRyFNzNyCDIKTqOIVIotnRLEqb6wV7wSEyCMlXTmCJkY50jW4XGe1x3C8TnQleIzXu3ax/7Cu4pPoa5Tu1ajmi7yJFeo2m6zil51sDXrPNR2gXk9ikd5qVsG/Vo4sPj8K0hXhM/20hLh9tE/wAP6nV/3qs+SEbBuS8rFbbiuQKUjxJ+lWrZ+7b6UhCQ2ynkSo9uGZ7TSdl9oaR/NYcb53ZHiPpU5YN6LO9FxxMnQ4HwOPlSdTh1/wDkTf2+hSXEZ1OZXdp7huOOJCVpAzW6r3iST1UJGkY4nXlVo2RspFmb6JuTjJJMknio6ZZU7DkmJgev0pUIgZYVrGMYq0RNpOTlzEyR8R+leJSMSFRPD/GNeOoTjIx8PPD1pl0KJyWk8SJHDAkH/VU3sQ2SRBn72HAH5E0p0nFIxxwmeXH0pjZ1yfeSscPrF4U9DhjQ8s/r6VdTKikgnPQZif34V7dk5jljj5xSCbUDhABjATH+cfy0im0qE3mV9qCFjvAuqj+k1dSRVyQ9cVhB04/5wNcJWBpAPDD6CkkWoZBV09pE8oMCecGnF/WBlwjPDPCp0ZO5yQFYHEHQgH6U0XstubwQEnQoUUHhhl608Socx2Qe2Jg5a0XBMgjHjKezTHxqVpsFkNQy8j3LS8jhfhxP9wI86VTta2pyLDw7FJPPIkUuls6Dlh8yJ9a4kcj2x3cTVlKRXKKo3tWP5llcTjmhSXBHkadNb32YxeWps8FoUmO0xd86ZkaDI8yMe8+grwGc+Gokegqc3gFmT9l2g24JbcSvL3VA55TGVOKp7uz21EXm0HgbsHPQiaWasN2LjziNYC1EeCpBHaKLoLMtVFVwWu0IydS4PxoHqgp9KaPb5vNfzbLKAMVtr7iSlQkDv76lK+iB6bluophsjbrNpTeaWDGaTgpP5hn35U/qLWAKKKKACqz7RninZ7sfEUJ7lLSD5TVmqle1Z0CyITqXQR/SlU+vlW2HV6sV4mNeWWnJ+BlO2GHXfsdmZ99aCtIvBMqUtzUkAEpQgZ/CBUU+5bLE7cWHGnImMUqIxxCkEEjA4zpVhb/9UsQ+422r9LZd+dX5CW3bRs+3KgrdZ6NA5rR0i1/0oDg7VCu7PEujZWumm/XVoQhSU1fnoZY1v44f5yUPf/IhCz+qA5/fT5veRq4p1myHpExiL7jaCZhRQtKgFZxKiMzBirrtjdpl02q1LYadWlwMtNqUllvq3AorIKZWVKXiTokCnW7G7SbBbrT0SldCqzocSkmY665E/EBcMHgqspYqi43Ude7ZctNPPuNOhle1/wA/f9mbs75IV/Os7ajqoJ6NX6mSkeKDS4e2e6ZIUg/iDT4/uDa/I1NObNQ7sJlwstqfcdShCglCVkKeIAvYYkAiTxqB382IwytpNnYtLSiglxDqVaEAFJMzjIJBu5caYTo1JZLNO7Xhp87jNxnFXT+ff6kjZ7A0mOicspxGBv2c9hDgCCnlJFPbVsIrbUtTCGwke+hKXG44lTZMQKzhlZTkojsJHpVr3VvdFanSZIs9z/7HG04xngVUVcIoRzJ/T/z7EKrK9n8+/wBxazl9r+TaBH3b8D9K8Kkmt7rY177YUOMFPmnq+VQdLWZa5AQSCeBj/FL1cNSavNLz/siGJkixsb+tK/mNrQeKTP8ApIPkalLJvFZ1nqWgA8FwD5hJ8zVbsVjU9KTcU4JupWgdYpBJTfGIVAwqKU00cFNqSeR+Sh865scJQrX6J7DUcW7XZpYVegkIUOP/ACP91LLCwAW27/FJXdgfhvBQ8xWYN2e6ZZeKP1I9CRUixtq2t5KDo7ArzTBrGfDprss3WIi9C4G1IkyLSyqcYV0iOJkdYeQp61aD8KgcNOqfAH1TVOY39IMOsYjMpOPgRPnUxZN7rI7AJUg/iH/I86WeGqw3iSmuT/BO9ODCXEq5xCh3jD0rlIQPdMch1THZh6UnZwhQHROAjhM/UV6WHZgJQsc5HmJHkKytYtqO0g6OAclC7OHEQaS+0rT7zQ7ULSfJV0+dcps4JALbzR4oUFJ74keVOWmLogyr8WAJ7QmPSi7LaiyW9cOOo8xr310kq7RwmZ5a1wlKBpB7CPkPWu0OTkUq7f2atmLXPCqJwA7iknLmKBB004k/I+tdKWsZAeP/ABQh5YOKPI/59anMTc8Khxjtg/MemtehIgyT4R8qcodnMUjaXwnTHzPDtqcxKEFqCIOegGM46Ac+HKqpvDvDN5tBBJkKUMgDgUp4mMCrLCBqTzvBt/EoQrHEKUDlxSk+qtchhVAt+1L5uo90Znj/AI9a1jFQWefoims3ZGi+y3a7RtLrebikdVXJJlSRw0M6xyFahWB+zZ+5tJjIXipBngpCvOQK3yqqbnqyzjl0CiiipKhVE9rDcss/nI5YjM9wPjV7qs+0KzXrGT9xxCvO7/upjDO1WL8RfFK9GXkY1t23uWW3dOlCTDSEpLqSUKBZQlRSRGkiQeNLbu769E7ZVWhCy3ZGloQGoVJWT11AnRPVgH4Rzq7bmpCulQrFPVN04pzx6pwy5VI7R9m9idk9CEK+80S2fAdX+2urUxFKD6OrF7WuvL+2KUFKpBTh7fPIzl7fxortjDrarRZLS6XEgHo3EEkKlMyMCBgdUzrBkt0t7bC03aUC9Zi62G20rvuDqoWApxwTClKWZASAIETTvaXseOJZfn8LyP8Ae3/+ab7K9lbpCkvLQ0Ph6KHSo/eN6LqRwzPKpcsHKm1nttf08O8v/mUl1R3amQ5siw2dlSHVB9kLS2pKymStWIGOagMqsW0HVHbtnSCQE2NwkcQpS8DxEhJ7hVJt/smtKDeaW06RliWV+fVn+qmRtG1LCsLV9oTdSUhTienRdmboUbwAnHA1HRQq3dOafa8O0gzuPai1t9C325li1WTabjlnZSWHXghxCAlZLaZClK1Vez0M5Ux9klgC0P3hh/DT/rVqOQqvWffxZs9osymGVC09IVqbUWlX3M1QZToMBGVXj2T2UpsyifidzGt1Ay71GorQnRw81L/rbXyuRGUZ1Y28SetW57DnwJk8oPiMPKqBsTYotD2XRoTN853QVXUpxzWTCR31rdVraOznmHw9ZUX23FBT7KbkqUDPSIvYXiMDBGIBrhVJzkrNu3cbVqEZWdvPxK3a7eLN/AT0btwrAVEKQoKIk5idcIy7KiXHelZWlaStSQC2sDrAyJSTqkic8iBT1rehIKulaQUOOKUUkAYk4iDqIGHEc6nt3n2nFAMNLAV78hQQABgoEkpmcM57qwoTcKkZJ7CMVnlZS07rMzlSSM8KEuEGQY7K1jbm6bbqSLoSqDdIAGIxg1ldqspQopOaTFeqoV4V1oVrQlR3FUbQVqQocFAK9a6VbZSQltAF0k9WZ5iZg9lM4r1C48CPERW0qUXyKQrPkxWz27ETKY1Ex21MWbeJ1GTpI0nEec+tV+K5uail6mFjIYhimty8Mb6rjroChy/ZFSFn3wYPvXkHvjyn0rOg4riacWBBdcS2sm6T1jEkDjzpOeAja4xHFXZp1n3gZV7r6cdDA+lPUWgK1QofvtqnO7mIbAUl1DmuKAfQzUabA3iQkAjVtamzPYZApR4Jfxb+exuqy5mmWYoGIKQeFOUrFZghx1AlL7w4X0pdHiMa8Rvk83mWl9y2z9KyeEqctTVVYmmWi0BIJ0qkbz7yXSW0+98RHwg/CPxHXhlxqPf37cUIDYBORvXseIEAT21TNp7VxicTMknHmTV6WHcXmmRKebSIbe2kS31crwBI4aio5mlW3wbqSOqIJ7sT6eVJtGTy4VjiVqmbU9rFo9n1nCtoWcGY6Se9KVKHmBX0BWH+ytoHaDZKQYSsjDLqkA8s/OtwrKnsTPcKKKK0MwqJ3qZvWN8RP8Mn9PW+VS1I2xgLbWg5KSpJ7wRVou0kys1mi0ZhuY5DyxxbPljVkt1kUl4uJQpS1qbKFj4QIStC8cEXZPAzxFUzdu19HaEFWAPVPfga01pUjsw8Ke4jD/ImcvhklOi49zK+vbziHlIIBSX4E6NiEL7wopP9VSadqjpCkoUEhfR9J1YvxN2JvAYxOU07fsyViFJBwIx4GJHkPAU1tGyQpd6+pIKkrUgRClIi6TIkZCYzgVzEmjpWktmOEW1tSy2FpKxmmRI7qULPaOzCokbPcS8m6E3OmU4VEpwC8VAgpm9OAUkjAmaYMvLaZtMG64lRIJ6TLpDCje6kQc06Z0Zu8M7W6JTaG7Fmf/msNL5qQJ/UmFedPbFYUtpCEJSlKRCUpEADgBUUN4FBL6igSyluUnCFKJC5PDUHgRUjZdppV0YwlwKIKTeT1c+thOfDjV+kcla+hEXC+m47iobaQtvS/wAAshuBBVMzGM9U68KlLPtBtyQhYJHvDEEaYpMEUudJ4VR9Yu7SRVNmbCtLAXKbM7fWVm9fGKjMe7AxJqwWG0KUCFtFspwiQUn8pGncKcxRUqNtiIwy7HDpwH5h6gVke+CQLW4BxrXHhMfmHlj8qyHem1N/aHOqSb2c0zQxdLCyzVL69wS4fWxyyUbXWuuhDzRFdC3N3SkoVOiwcuIUk6Z5VLbs7NbeXK1pupyRMFXdnFdCXGMJGlKq5WUeXN+SOfV4JjaMoxlHfmtUvNkZZbIVrSgFKSowLxgVZmNxxHXdJP4RA86Q2rYA7bWgAkJR1oGl0JCQRoJk+NWvEAV4vin+o8U8vQPImr2sm9dtX+DtYbhVGC6+rIQbmsj75/qH0pzZd12kHqhU8b1PFP48/CvUWrWuE+McQe9WXuPrA0VtBewi5sf7qlJ86gto7CdBUUwoHOMD56Vbw+IvEwAJnTvqu2i1O20lDBuMgwXT8UaJGo/fKulguO41O8pJxW9/lxergaM1tbyKk46oRiR5UkrajowC1Rzx9atY3RZQAlV+TgFFXVJ5YQDyqD2ru041JAKk8sx2ivYYLjmFxEsk3llyvs/JnHr4KpT60NVz716EY3tVxMiQQeIyjIg6VWXCpxw5qUTU4WscKf7KsiEDCJpriFaFC1lqwwadW+uiPNmbqXW5Wrrq7wOR+tRdosCmXChWmR0I5Va7O8ZAnCo7eVIls8b3yrhdI6jzM6WXLoWn2O2Y/anVRgGCCealoKR/arwrXKzH2NMmbQvSG098rPzrTqYp9kynuFFFFXKBRRRQBiO1WejtDqZ911YnsUcau2723Q42FE4pADg7MA52aH/FVvfaz3ba7l1ilQ70jzkGovZ20FMuBacxmOI1Br0VSksRRXfY8pSrvCYiS5Xafua3UBvs4RZgEkgqcSBBjj/ijZW2k3LycWtRmWT2ZlrzT2ZOtubNNoS1cUmEupcknAp/CRM4Zca87WpSinFnpHJVabyc0Qts3qcbsjK0wXCShUif5eCp7cPGpy27dQ3Z0vqSVJWE4CD7wnWoJW7yzbXAUnoilxaTHVvOJukA8ZOXKmrz9/ZEatrCT/Sr6EUupySbfzkzDPUjmv3O3pz9blgsVvs1rDqUyFKSOkBBSqAerPYaetWMFTSw4Vhu+JMEqvYYkQMI4U12Mq0KB6dDcFAurQfekZEZ5U13FV/0xHB1fyrVPWxvGV2k1vfw2Hlisy0l1TzYWpYJKkkKBSPdaSkwQI0yJJxptsu1pZYddMggXi1CkhucENpChxzIzJNdbzbdWx0aWkhTiyTBx6qRJ9D4VKWG1pfaQ5EhaQYOMcu4jyqFZuy5B1XLKnqiLs+3V/Zi51HFNKKVxKZGBBThgesMDwNSL+1EthIcBSpSZupBXAHvElI90ca6tWzULCwRHSABRGBMZd9J2yyr6RLzV2+ElBSuQFAkKGIBIIOOXGp1Re0ktxwtwEJUDIOIIyIuqg1ie2bQC+5MkXz61sVisZaZbbUQSkKkjLELMDljA7KyraWxFFSyjE3iSPHKkMa+zc9JwKSTm5eBAutDNJ7jge7jSljst+f3BrksngacWd8pUPX68aSvpY9LKDTvEkLOX2XFqTmLvvCZETie+pKzb7PTBYCh95JKRziZFQzu0lqSsSCVqxJzAgCBywqVZttmbbAk5aJUZOpOlL1sPTqayjc5zpaJVIa87EgN67O5CXEqbJ1iQO8fSm9rQ8gdI0Q+1xRiQOY17qrtstqFnqyOGQrmxWxxhV5pRHFJyPbxpVYNQ7Hs9v2jWeBi43puz7mTS9uC0hLJJSgdZ3MKgR1RzJw8TpVxsLCihPwIAF1CcIGlRGy7U1a03rib494ECR38Kl+vlJrn15rsZbW3Xz5Y404OLae4x3oSUWVxSdAM+0YiqTZbe4Yl+5hgCD9avO2bOXGHEHVPnp51l63IN4pkgAQRzxnwrq8IUZ0pR8ThcSjJTjJPkS7rQKVKJSVcgcfOK8sada8ftbakC6hIVhJSI0rmzqrsOcmrSbdtiuCjam33sfA003jPWbHBJ9f8U46UcRUftlyXUz9wec1tTW7Gp8jTfY/ZSGH3JEKdCY5oSCT/AHjwrQKq3s0stzZ7ZgStS1mNZUQJ5wAO4VaacjsLS3CiiirFQooooArW9W6otH8VOCwIPMD51SbTu2pImJHLStbqI2xsYuddswvUaK+h503RxVSnpfQSr4KlW1a1Mxspcs6wtBI9DyNWXZO1pxYgHNVnUYSTqWlfArlkeGtNrWmDdcQUq4ERPOlLPslNy8BIOozBHzp2pUhUjea1EKNKph52pu67ix2Ha7bpKBKXBm2sXVjnHxD8SSRzpW07ObcQptSBdViQMJOc4azrVVfWYCX2+mSD1VZLTzSoYg86cWPaTgjoLQl0f9u0Te7A6Mf1BVIzw11dbfT55+50YYmMurLfu+b+hK7L3eTZ13kOu3YI6NSrydMRhOlRmz7Da7IVJQ2282pwqwVdUJPA4ZdtPk7xKR/OszyPxIAeR2yjrx2ppez7zWVeAtDYPBR6NX6VwfKl3QktUvbU0yw0tpb0IO1ptKre442yFhlN0BcpCgoRKDkScdcJp1uXaFJDtnWkoU2q8EnEhK8Y5wfWrI2oKEpN4cjI8qSGzkdKXrn8QpulWOIzg6VioZXcFStLMnzf1+IWr2vFm6JVgOJwHiaj1bbbJho9Kr8GKR+ZYlPcJPKtVFvY2bSHb+nf/pI+dUNpX8RQ5mrDtva4s7RK1AuKEADTsqmt2zrA6zXIx1SOdRXI7/C8PN05Ta0exJvbttuELiDMqEYK7RTG37rI+HqnhmPrU3YtqjU40htO2CIFYyVPJdDtOtiIzUbspVp2UpAnPsptBgYQRrrrn4+QqetLwgiot9PWgY4UspHchJyXWGfQggGMMu+lGSPdPca9GUeFIuKwnWrblm9CQsW2EsuJWlKkkYLhUhQ/KcvGtHsryXEBaYIUJntrH3DjjVy3H2tKC0fhOHYcR86T4hQzQzparfy/o4uNpJ9eJb3kYZTWebwbIIcUpOuY4808cNKvq3uFRu07PfTzGVcrBYh0KmZczkVaCrQySM0Zeu4Y4EyOddm2Clt51npBCFG6ACEiBKjhJAJJMZCl919il9a0PIuBFxV2IPWCiJJ62IjWvdUaUakFVk7JnMTdFdHbVCmx9nl9QxgT24DEk/LspttVH8ZX4QnySKuuy9m9CFGQQlJSjAjKSTE5zrrGgzqbVn6W2dGI67yUY5YqCBPKrzl1cq2Ip3bvI3Xd6x9FZWG4HVaQDdym6Lxy1MmedSNeJTAgV7W5mFFFFABRRRQAUUUUAJvMJWLqkhQ4EAimDewEIJLZKQc05pnjBxHcYqToqU2tCHFPcru00JYR0jhSlIIBUThiYEnST61UNpsIWbyRdnGRik8wRhWg7d2Mm1MqZWVJSogymJ6pChmCMxWcbQ9llqZlVlfkcEm4e9JlB8RW1Kv0Ur2F6+GVaOW5y1bXWvcdIHCZHga7d3qV7riG3J0KR4mqtbxtBiUuoA5uIKe8FJCT6VAqffvXlAEzmJmfGmamNov+N37CVLAV4vt2Xnc0gWiynFVjSDn1ISeOQxpRNssf3Xhy6V30v1EbG2DanWw49ZnUH4HAMwIi+j3hngSIwOQFPHGQkC+UESBjgezUDjpnRGunq07eEn9mFSNeGl16pfgdq2hYkmQwVH8fW/1SaUG+BVKW0BHVMccMY8JqLXs8RmU9uXbMkedI/Y1JIUAFQZw5YGtaiw9anKKfWadrt7i9PEYqlWjKaTimr2XLmRO0LWtajfMmZk+g/elesOSBiSc8ssYEHWldrs3VXtDiJpk25GIymvCtNXTPsVOUZwThsSKbYcuFeWi0kg/vnTEPdaZ1nx/YoW9IP7NVJUFe50H5BOGEYa65fvWkFOGQfDupNRgE4/sYUmrCPEVZRNRRapJ8T600v0o6s46YwR9abFUVrGJlOVkcuGpvdNw9IUjIwcvunD1NQCl41Yd1Wf4k93pRX6tKT8Dm15JwZe1KgY00dXA7MqUccw7KjbXaMCfCvMU4XZzkr6Ffti3TaFdEyVqvIUFHqpF1KgQTnmqcOFTWwtnqYBW6oFxYSOqMAEJCUjuAxNJMurCJvBCZIkYqJJTdgQcZvDwpdS4bXcCi5fCQSATeupUSAcoHhjXu6DtRjHwRxazXSSfiSb0qQVKwmAkfmgY88TVb3GY6TaiMoDq144g3Qsjv1FS22tp3UzldTej8UYDuPpTj2O7EX0jlpUISEltJI95RKSog8rsf1HnWzWyM4vRmq0UUVsZhRRRQAUUUUAFFFFABRRRQAUUUUAeKQDgRIqOs27dmbc6VDDaV6EJAjTqjJJ5gDWpKigAprbNmNOiHG0q7Rj4506ooIaT3Kxa9xUEhTS1IKcknrJjhoY76gbXuu+2VFSL6Tq3nzByMa41otFWUjKVCL20MmtCQMFCZMEKSc4jlhhwONRlr2OmOqkj7wBmOceOgrZLVs9t0QtCVdox8c6gbfuO2o3kKKVDKZI1wnOPGsqlGnU3RpRq4jDv/ABzdvnJ3Rj7zJQq6RpIwz0pG9iR5fWr1vJuK+ElSUX1JxFzGc8IzGA4cKz9+8lRQqQUkyDgQdZ18a49bDulKz25HusBjo4qnf+S3W3rY9W5nhnXBVXPSRzFcX/Cs0h+UzxSuNIrVXri6SUontraMRGpPkjpGPjVy3bs0Cf3xqr7Ns95QnLM1cLIsJRjSeOlanlXMSrPRRH9otA8Kg7fbf8V1bto5imljsxcVeOU1z6NJRV2LO0UPLFsdS0KlSQlZQuSJ929IIwwiPOnz1sbbkt4qV8WmUdTQdow7ar7u0Ve7oDAkkjDgPd8qQ+1wSSZUeOPea9TGUYxSWpxHC7bJiy2Fy1vIs6M1GVHRKRme4YxyHGtq2bs5DDSGmxCUCB9TxJzJ1Jqs+zvdn7OyXnEw89BMzKUZpSQcjqe3lVvpmKe73MZNbIKKKKuVCiiigAooooAKKKKACiiigAooooAKKKKACiiigAooooAKKKKACojeTYrDzLhdaQspbUQogXhCVRCsxEnXWpevCJqGk9GWjJxd4uzPm12znMGZx+fZTVYOcHj/AM1vm0Nw7G7j0QbPFvqcdB1TnOWgqsbQ9k6gbzDwOOAcEYYfEmdJ+GlJYZcjp0+KVo6Sd/MyJS8a6aaMScBVr2x7PrSgla2V4TKmoUNTMJmO0jCl92fZ1abV1i4ptv77iMTlgkYFXblh3URo8kaS4k2tiMsLzbabpQslcdaQCIxMCIzwzpy/a0nBN/vA8oNXFz2UOIEt2kLPBaAnDlE07a2KWW0BbJQRgpQEgnK8VJnAk69mlZTwTm7u35FZY+zb1+e5QbPswqMkwNZwwpw+6YuNRdyKpzHLCrjaNnNODrBJSOYJOOMHQ+NQu09i9GuEG8kiRjpjnTWA4fT6S9V3tsuX9nOx+NqyhaGi5vmZ50yiSBhiavXs13RNodDrgBaaIKpghaswkjhqeyNahm9hqXaQ02mVOKwHbmSRkBiSeArcdh7ITZmEMoxCRiciScVE9pqFTfSNPkxhzTgmuY/ooopgxCiiigAooooAKKKKACiiigAooooAKKKKACiiigAooooAKKKKACiiigAooooAKKKKACiiigAooooAZWvYzLnvIE8R1TpqM8hUS7uS2fdcWOMwfkKsdFXjOUdmUlTjLdEHsfdRth0uzfXdupJEQDBPeSM+HfU5RRVW7u5ZKysgoooqCQooooAKKKKAP//Z"/>
          <p:cNvSpPr>
            <a:spLocks noChangeAspect="1" noChangeArrowheads="1"/>
          </p:cNvSpPr>
          <p:nvPr/>
        </p:nvSpPr>
        <p:spPr bwMode="auto">
          <a:xfrm>
            <a:off x="0" y="-876300"/>
            <a:ext cx="2495550" cy="1828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6" name="AutoShape 12" descr="data:image/jpeg;base64,/9j/4AAQSkZJRgABAQAAAQABAAD/2wCEAAkGBhQSERUSExMWFRUVFRsYGBcYGRcYGxocGBoYFxcYFRwbHSceGhklGxoYHy8gJScpLCwsFx4xNTAqNSYrLCkBCQoKDgwOGg8PGiwkHyQsLDIqLDQtLCwuLCwsLCwsLCwvKi8sLCwsKSwsLCwsLCwsKSwsLCwsLCwsLCwsLCwsLP/AABEIAMABBgMBIgACEQEDEQH/xAAcAAABBQEBAQAAAAAAAAAAAAAAAwQFBgcCAQj/xABEEAABAwEFBAcFBgUDAgcAAAABAgMRAAQSITFBBQZRYRMicYGRobEHMkLB0RRSYnKS8CMzgqLhssLxJFMVFjVDc5PS/8QAGwEAAgMBAQEAAAAAAAAAAAAAAAQBAgMFBgf/xAAzEQACAQIEAgkEAgEFAAAAAAAAAQIDEQQSITEFQRMiMlFhcYGR8KGxwdFC4SMGFTNi8f/aAAwDAQACEQMRAD8A3GiiigAooooAKKKKACiioza28bNn6qlFTkSG0C8s8MNBzUQOdAEnRVQG/wApIvOWNxDYzVfbJA4kEgedLWH2l2F3Dprh4LEeYkedSk3sBaaKa2XajTolt1C/yqB+dOqgAooooAKKKKACiiigAooooAKKKKACiiigAooooAKKKKACiiigAooooAKKKKACiiigAooqO2rt9mz4OL6xEhCReWrsSMY5mBzoAkajdqbwMsYLVK9G09ZZ/pGQ5mBzqAtW3LQ/gkfZ2zhgQp0zz91HdJ/FVb2tt1mxdVKb7pxInHHVajjPnWNStGC1N6NCdWWWCuyxWvbFptEgf9O2dEmXCOask9icfxUhZdmIQDdEE5nMk8STiT21RP8AzjaXT/NbZHJMx2lU0kreq2Nqn7Q26NRdT4e6D4Gk3i4y3OouEVkuV/X9E5tvclx5RX9qKuCXUBSE80hMAHmQajrfZbSSJs9ltK0EJBSoYIzKUIWPeI+IlVct+0RzNaRwhIHjjn41KbP2/wDaZUGgoAxeyIMfFBBy7RVnxVU+0tF4fpoVqcMrQV7EF/4TipSrFarOnMFqVqTGJEXiDOUkQOFO0bbIMN21yzqughKnFJQiJxd6VMur/AhMc6lGd5WEvFpS1oUjOCVp1JGKcNMpFWNpxq0IkXHE5YgKHeDT1PGxqJO3z1Oe6Vm431+dxXbNvbtRBTcU3aE3SohxKG1kfeVB6qNRJScMqmd2faa9aiQbITdwUtKurOuc+AJpNe6dkJJ+zoE5gApB/MEkA94qUszYQkJbSAkZAAAAchhWsq9Nq2XX2+z/AEV6OSe5MN7zo+Nt1v8AMkEdvUKqfMbWZX7riCeEgHwONV9NoIMR4/Ou1BC8FIB8D61lmL2LODXtVH7IlOKCpH5VqT84pZu0vp918nktCVeaYNTdFbFooqvN7bfGbbS/yqKT4EEedLo3mA99l1PYAseKTPlUgTVFRrW8dnVh0qQeCpQfBUU/aeSoSkgjiCD6VNgO6KKKgAooooAKKKKACiiigAooooAKKKKACuVrgEnICfCuqid7bQEWK0KP/ZWP1JKR5kVMVdpEN2VzOd5fadaHZFkAba1Vm4R3AhuRhhJHEVF7N33Q2SVWdWJkqCgs/wBRVCldpk1C2LZbjgKkwlKTBWtaG0g6C8sgSeGdPHrBaUi8toqR966HU/rTI86688JRay/kTjXnuW2y79WVea7h4KBT5kR51Wdu7C6dZdYeQ4pRJKbwkzjhjFRyFNzNyCDIKTqOIVIotnRLEqb6wV7wSEyCMlXTmCJkY50jW4XGe1x3C8TnQleIzXu3ax/7Cu4pPoa5Tu1ajmi7yJFeo2m6zil51sDXrPNR2gXk9ikd5qVsG/Vo4sPj8K0hXhM/20hLh9tE/wAP6nV/3qs+SEbBuS8rFbbiuQKUjxJ+lWrZ+7b6UhCQ2ynkSo9uGZ7TSdl9oaR/NYcb53ZHiPpU5YN6LO9FxxMnQ4HwOPlSdTh1/wDkTf2+hSXEZ1OZXdp7huOOJCVpAzW6r3iST1UJGkY4nXlVo2RspFmb6JuTjJJMknio6ZZU7DkmJgev0pUIgZYVrGMYq0RNpOTlzEyR8R+leJSMSFRPD/GNeOoTjIx8PPD1pl0KJyWk8SJHDAkH/VU3sQ2SRBn72HAH5E0p0nFIxxwmeXH0pjZ1yfeSscPrF4U9DhjQ8s/r6VdTKikgnPQZif34V7dk5jljj5xSCbUDhABjATH+cfy0im0qE3mV9qCFjvAuqj+k1dSRVyQ9cVhB04/5wNcJWBpAPDD6CkkWoZBV09pE8oMCecGnF/WBlwjPDPCp0ZO5yQFYHEHQgH6U0XstubwQEnQoUUHhhl608Socx2Qe2Jg5a0XBMgjHjKezTHxqVpsFkNQy8j3LS8jhfhxP9wI86VTta2pyLDw7FJPPIkUuls6Dlh8yJ9a4kcj2x3cTVlKRXKKo3tWP5llcTjmhSXBHkadNb32YxeWps8FoUmO0xd86ZkaDI8yMe8+grwGc+Gokegqc3gFmT9l2g24JbcSvL3VA55TGVOKp7uz21EXm0HgbsHPQiaWasN2LjziNYC1EeCpBHaKLoLMtVFVwWu0IydS4PxoHqgp9KaPb5vNfzbLKAMVtr7iSlQkDv76lK+iB6bluophsjbrNpTeaWDGaTgpP5hn35U/qLWAKKKKACqz7RninZ7sfEUJ7lLSD5TVmqle1Z0CyITqXQR/SlU+vlW2HV6sV4mNeWWnJ+BlO2GHXfsdmZ99aCtIvBMqUtzUkAEpQgZ/CBUU+5bLE7cWHGnImMUqIxxCkEEjA4zpVhb/9UsQ+422r9LZd+dX5CW3bRs+3KgrdZ6NA5rR0i1/0oDg7VCu7PEujZWumm/XVoQhSU1fnoZY1v44f5yUPf/IhCz+qA5/fT5veRq4p1myHpExiL7jaCZhRQtKgFZxKiMzBirrtjdpl02q1LYadWlwMtNqUllvq3AorIKZWVKXiTokCnW7G7SbBbrT0SldCqzocSkmY665E/EBcMHgqspYqi43Ude7ZctNPPuNOhle1/wA/f9mbs75IV/Os7ajqoJ6NX6mSkeKDS4e2e6ZIUg/iDT4/uDa/I1NObNQ7sJlwstqfcdShCglCVkKeIAvYYkAiTxqB382IwytpNnYtLSiglxDqVaEAFJMzjIJBu5caYTo1JZLNO7Xhp87jNxnFXT+ff6kjZ7A0mOicspxGBv2c9hDgCCnlJFPbVsIrbUtTCGwke+hKXG44lTZMQKzhlZTkojsJHpVr3VvdFanSZIs9z/7HG04xngVUVcIoRzJ/T/z7EKrK9n8+/wBxazl9r+TaBH3b8D9K8Kkmt7rY177YUOMFPmnq+VQdLWZa5AQSCeBj/FL1cNSavNLz/siGJkixsb+tK/mNrQeKTP8ApIPkalLJvFZ1nqWgA8FwD5hJ8zVbsVjU9KTcU4JupWgdYpBJTfGIVAwqKU00cFNqSeR+Sh865scJQrX6J7DUcW7XZpYVegkIUOP/ACP91LLCwAW27/FJXdgfhvBQ8xWYN2e6ZZeKP1I9CRUixtq2t5KDo7ArzTBrGfDprss3WIi9C4G1IkyLSyqcYV0iOJkdYeQp61aD8KgcNOqfAH1TVOY39IMOsYjMpOPgRPnUxZN7rI7AJUg/iH/I86WeGqw3iSmuT/BO9ODCXEq5xCh3jD0rlIQPdMch1THZh6UnZwhQHROAjhM/UV6WHZgJQsc5HmJHkKytYtqO0g6OAclC7OHEQaS+0rT7zQ7ULSfJV0+dcps4JALbzR4oUFJ74keVOWmLogyr8WAJ7QmPSi7LaiyW9cOOo8xr310kq7RwmZ5a1wlKBpB7CPkPWu0OTkUq7f2atmLXPCqJwA7iknLmKBB004k/I+tdKWsZAeP/ABQh5YOKPI/59anMTc8Khxjtg/MemtehIgyT4R8qcodnMUjaXwnTHzPDtqcxKEFqCIOegGM46Ac+HKqpvDvDN5tBBJkKUMgDgUp4mMCrLCBqTzvBt/EoQrHEKUDlxSk+qtchhVAt+1L5uo90Znj/AI9a1jFQWefoims3ZGi+y3a7RtLrebikdVXJJlSRw0M6xyFahWB+zZ+5tJjIXipBngpCvOQK3yqqbnqyzjl0CiiipKhVE9rDcss/nI5YjM9wPjV7qs+0KzXrGT9xxCvO7/upjDO1WL8RfFK9GXkY1t23uWW3dOlCTDSEpLqSUKBZQlRSRGkiQeNLbu769E7ZVWhCy3ZGloQGoVJWT11AnRPVgH4Rzq7bmpCulQrFPVN04pzx6pwy5VI7R9m9idk9CEK+80S2fAdX+2urUxFKD6OrF7WuvL+2KUFKpBTh7fPIzl7fxortjDrarRZLS6XEgHo3EEkKlMyMCBgdUzrBkt0t7bC03aUC9Zi62G20rvuDqoWApxwTClKWZASAIETTvaXseOJZfn8LyP8Ae3/+ab7K9lbpCkvLQ0Ph6KHSo/eN6LqRwzPKpcsHKm1nttf08O8v/mUl1R3amQ5siw2dlSHVB9kLS2pKymStWIGOagMqsW0HVHbtnSCQE2NwkcQpS8DxEhJ7hVJt/smtKDeaW06RliWV+fVn+qmRtG1LCsLV9oTdSUhTienRdmboUbwAnHA1HRQq3dOafa8O0gzuPai1t9C325li1WTabjlnZSWHXghxCAlZLaZClK1Vez0M5Ux9klgC0P3hh/DT/rVqOQqvWffxZs9osymGVC09IVqbUWlX3M1QZToMBGVXj2T2UpsyifidzGt1Ay71GorQnRw81L/rbXyuRGUZ1Y28SetW57DnwJk8oPiMPKqBsTYotD2XRoTN853QVXUpxzWTCR31rdVraOznmHw9ZUX23FBT7KbkqUDPSIvYXiMDBGIBrhVJzkrNu3cbVqEZWdvPxK3a7eLN/AT0btwrAVEKQoKIk5idcIy7KiXHelZWlaStSQC2sDrAyJSTqkic8iBT1rehIKulaQUOOKUUkAYk4iDqIGHEc6nt3n2nFAMNLAV78hQQABgoEkpmcM57qwoTcKkZJ7CMVnlZS07rMzlSSM8KEuEGQY7K1jbm6bbqSLoSqDdIAGIxg1ldqspQopOaTFeqoV4V1oVrQlR3FUbQVqQocFAK9a6VbZSQltAF0k9WZ5iZg9lM4r1C48CPERW0qUXyKQrPkxWz27ETKY1Ex21MWbeJ1GTpI0nEec+tV+K5uail6mFjIYhimty8Mb6rjroChy/ZFSFn3wYPvXkHvjyn0rOg4riacWBBdcS2sm6T1jEkDjzpOeAja4xHFXZp1n3gZV7r6cdDA+lPUWgK1QofvtqnO7mIbAUl1DmuKAfQzUabA3iQkAjVtamzPYZApR4Jfxb+exuqy5mmWYoGIKQeFOUrFZghx1AlL7w4X0pdHiMa8Rvk83mWl9y2z9KyeEqctTVVYmmWi0BIJ0qkbz7yXSW0+98RHwg/CPxHXhlxqPf37cUIDYBORvXseIEAT21TNp7VxicTMknHmTV6WHcXmmRKebSIbe2kS31crwBI4aio5mlW3wbqSOqIJ7sT6eVJtGTy4VjiVqmbU9rFo9n1nCtoWcGY6Se9KVKHmBX0BWH+ytoHaDZKQYSsjDLqkA8s/OtwrKnsTPcKKKK0MwqJ3qZvWN8RP8Mn9PW+VS1I2xgLbWg5KSpJ7wRVou0kys1mi0ZhuY5DyxxbPljVkt1kUl4uJQpS1qbKFj4QIStC8cEXZPAzxFUzdu19HaEFWAPVPfga01pUjsw8Ke4jD/ImcvhklOi49zK+vbziHlIIBSX4E6NiEL7wopP9VSadqjpCkoUEhfR9J1YvxN2JvAYxOU07fsyViFJBwIx4GJHkPAU1tGyQpd6+pIKkrUgRClIi6TIkZCYzgVzEmjpWktmOEW1tSy2FpKxmmRI7qULPaOzCokbPcS8m6E3OmU4VEpwC8VAgpm9OAUkjAmaYMvLaZtMG64lRIJ6TLpDCje6kQc06Z0Zu8M7W6JTaG7Fmf/msNL5qQJ/UmFedPbFYUtpCEJSlKRCUpEADgBUUN4FBL6igSyluUnCFKJC5PDUHgRUjZdppV0YwlwKIKTeT1c+thOfDjV+kcla+hEXC+m47iobaQtvS/wAAshuBBVMzGM9U68KlLPtBtyQhYJHvDEEaYpMEUudJ4VR9Yu7SRVNmbCtLAXKbM7fWVm9fGKjMe7AxJqwWG0KUCFtFspwiQUn8pGncKcxRUqNtiIwy7HDpwH5h6gVke+CQLW4BxrXHhMfmHlj8qyHem1N/aHOqSb2c0zQxdLCyzVL69wS4fWxyyUbXWuuhDzRFdC3N3SkoVOiwcuIUk6Z5VLbs7NbeXK1pupyRMFXdnFdCXGMJGlKq5WUeXN+SOfV4JjaMoxlHfmtUvNkZZbIVrSgFKSowLxgVZmNxxHXdJP4RA86Q2rYA7bWgAkJR1oGl0JCQRoJk+NWvEAV4vin+o8U8vQPImr2sm9dtX+DtYbhVGC6+rIQbmsj75/qH0pzZd12kHqhU8b1PFP48/CvUWrWuE+McQe9WXuPrA0VtBewi5sf7qlJ86gto7CdBUUwoHOMD56Vbw+IvEwAJnTvqu2i1O20lDBuMgwXT8UaJGo/fKulguO41O8pJxW9/lxergaM1tbyKk46oRiR5UkrajowC1Rzx9atY3RZQAlV+TgFFXVJ5YQDyqD2ru041JAKk8sx2ivYYLjmFxEsk3llyvs/JnHr4KpT60NVz716EY3tVxMiQQeIyjIg6VWXCpxw5qUTU4WscKf7KsiEDCJpriFaFC1lqwwadW+uiPNmbqXW5Wrrq7wOR+tRdosCmXChWmR0I5Va7O8ZAnCo7eVIls8b3yrhdI6jzM6WXLoWn2O2Y/anVRgGCCealoKR/arwrXKzH2NMmbQvSG098rPzrTqYp9kynuFFFFXKBRRRQBiO1WejtDqZ911YnsUcau2723Q42FE4pADg7MA52aH/FVvfaz3ba7l1ilQ70jzkGovZ20FMuBacxmOI1Br0VSksRRXfY8pSrvCYiS5Xafua3UBvs4RZgEkgqcSBBjj/ijZW2k3LycWtRmWT2ZlrzT2ZOtubNNoS1cUmEupcknAp/CRM4Zca87WpSinFnpHJVabyc0Qts3qcbsjK0wXCShUif5eCp7cPGpy27dQ3Z0vqSVJWE4CD7wnWoJW7yzbXAUnoilxaTHVvOJukA8ZOXKmrz9/ZEatrCT/Sr6EUupySbfzkzDPUjmv3O3pz9blgsVvs1rDqUyFKSOkBBSqAerPYaetWMFTSw4Vhu+JMEqvYYkQMI4U12Mq0KB6dDcFAurQfekZEZ5U13FV/0xHB1fyrVPWxvGV2k1vfw2Hlisy0l1TzYWpYJKkkKBSPdaSkwQI0yJJxptsu1pZYddMggXi1CkhucENpChxzIzJNdbzbdWx0aWkhTiyTBx6qRJ9D4VKWG1pfaQ5EhaQYOMcu4jyqFZuy5B1XLKnqiLs+3V/Zi51HFNKKVxKZGBBThgesMDwNSL+1EthIcBSpSZupBXAHvElI90ca6tWzULCwRHSABRGBMZd9J2yyr6RLzV2+ElBSuQFAkKGIBIIOOXGp1Re0ktxwtwEJUDIOIIyIuqg1ie2bQC+5MkXz61sVisZaZbbUQSkKkjLELMDljA7KyraWxFFSyjE3iSPHKkMa+zc9JwKSTm5eBAutDNJ7jge7jSljst+f3BrksngacWd8pUPX68aSvpY9LKDTvEkLOX2XFqTmLvvCZETie+pKzb7PTBYCh95JKRziZFQzu0lqSsSCVqxJzAgCBywqVZttmbbAk5aJUZOpOlL1sPTqayjc5zpaJVIa87EgN67O5CXEqbJ1iQO8fSm9rQ8gdI0Q+1xRiQOY17qrtstqFnqyOGQrmxWxxhV5pRHFJyPbxpVYNQ7Hs9v2jWeBi43puz7mTS9uC0hLJJSgdZ3MKgR1RzJw8TpVxsLCihPwIAF1CcIGlRGy7U1a03rib494ECR38Kl+vlJrn15rsZbW3Xz5Y404OLae4x3oSUWVxSdAM+0YiqTZbe4Yl+5hgCD9avO2bOXGHEHVPnp51l63IN4pkgAQRzxnwrq8IUZ0pR8ThcSjJTjJPkS7rQKVKJSVcgcfOK8sada8ftbakC6hIVhJSI0rmzqrsOcmrSbdtiuCjam33sfA003jPWbHBJ9f8U46UcRUftlyXUz9wec1tTW7Gp8jTfY/ZSGH3JEKdCY5oSCT/AHjwrQKq3s0stzZ7ZgStS1mNZUQJ5wAO4VaacjsLS3CiiirFQooooArW9W6otH8VOCwIPMD51SbTu2pImJHLStbqI2xsYuddswvUaK+h503RxVSnpfQSr4KlW1a1Mxspcs6wtBI9DyNWXZO1pxYgHNVnUYSTqWlfArlkeGtNrWmDdcQUq4ERPOlLPslNy8BIOozBHzp2pUhUjea1EKNKph52pu67ix2Ha7bpKBKXBm2sXVjnHxD8SSRzpW07ObcQptSBdViQMJOc4azrVVfWYCX2+mSD1VZLTzSoYg86cWPaTgjoLQl0f9u0Te7A6Mf1BVIzw11dbfT55+50YYmMurLfu+b+hK7L3eTZ13kOu3YI6NSrydMRhOlRmz7Da7IVJQ2282pwqwVdUJPA4ZdtPk7xKR/OszyPxIAeR2yjrx2ppez7zWVeAtDYPBR6NX6VwfKl3QktUvbU0yw0tpb0IO1ptKre442yFhlN0BcpCgoRKDkScdcJp1uXaFJDtnWkoU2q8EnEhK8Y5wfWrI2oKEpN4cjI8qSGzkdKXrn8QpulWOIzg6VioZXcFStLMnzf1+IWr2vFm6JVgOJwHiaj1bbbJho9Kr8GKR+ZYlPcJPKtVFvY2bSHb+nf/pI+dUNpX8RQ5mrDtva4s7RK1AuKEADTsqmt2zrA6zXIx1SOdRXI7/C8PN05Ta0exJvbttuELiDMqEYK7RTG37rI+HqnhmPrU3YtqjU40htO2CIFYyVPJdDtOtiIzUbspVp2UpAnPsptBgYQRrrrn4+QqetLwgiot9PWgY4UspHchJyXWGfQggGMMu+lGSPdPca9GUeFIuKwnWrblm9CQsW2EsuJWlKkkYLhUhQ/KcvGtHsryXEBaYIUJntrH3DjjVy3H2tKC0fhOHYcR86T4hQzQzparfy/o4uNpJ9eJb3kYZTWebwbIIcUpOuY4808cNKvq3uFRu07PfTzGVcrBYh0KmZczkVaCrQySM0Zeu4Y4EyOddm2Clt51npBCFG6ACEiBKjhJAJJMZCl919il9a0PIuBFxV2IPWCiJJ62IjWvdUaUakFVk7JnMTdFdHbVCmx9nl9QxgT24DEk/LspttVH8ZX4QnySKuuy9m9CFGQQlJSjAjKSTE5zrrGgzqbVn6W2dGI67yUY5YqCBPKrzl1cq2Ip3bvI3Xd6x9FZWG4HVaQDdym6Lxy1MmedSNeJTAgV7W5mFFFFABRRRQAUUUUAJvMJWLqkhQ4EAimDewEIJLZKQc05pnjBxHcYqToqU2tCHFPcru00JYR0jhSlIIBUThiYEnST61UNpsIWbyRdnGRik8wRhWg7d2Mm1MqZWVJSogymJ6pChmCMxWcbQ9llqZlVlfkcEm4e9JlB8RW1Kv0Ur2F6+GVaOW5y1bXWvcdIHCZHga7d3qV7riG3J0KR4mqtbxtBiUuoA5uIKe8FJCT6VAqffvXlAEzmJmfGmamNov+N37CVLAV4vt2Xnc0gWiynFVjSDn1ISeOQxpRNssf3Xhy6V30v1EbG2DanWw49ZnUH4HAMwIi+j3hngSIwOQFPHGQkC+UESBjgezUDjpnRGunq07eEn9mFSNeGl16pfgdq2hYkmQwVH8fW/1SaUG+BVKW0BHVMccMY8JqLXs8RmU9uXbMkedI/Y1JIUAFQZw5YGtaiw9anKKfWadrt7i9PEYqlWjKaTimr2XLmRO0LWtajfMmZk+g/elesOSBiSc8ssYEHWldrs3VXtDiJpk25GIymvCtNXTPsVOUZwThsSKbYcuFeWi0kg/vnTEPdaZ1nx/YoW9IP7NVJUFe50H5BOGEYa65fvWkFOGQfDupNRgE4/sYUmrCPEVZRNRRapJ8T600v0o6s46YwR9abFUVrGJlOVkcuGpvdNw9IUjIwcvunD1NQCl41Yd1Wf4k93pRX6tKT8Dm15JwZe1KgY00dXA7MqUccw7KjbXaMCfCvMU4XZzkr6Ffti3TaFdEyVqvIUFHqpF1KgQTnmqcOFTWwtnqYBW6oFxYSOqMAEJCUjuAxNJMurCJvBCZIkYqJJTdgQcZvDwpdS4bXcCi5fCQSATeupUSAcoHhjXu6DtRjHwRxazXSSfiSb0qQVKwmAkfmgY88TVb3GY6TaiMoDq144g3Qsjv1FS22tp3UzldTej8UYDuPpTj2O7EX0jlpUISEltJI95RKSog8rsf1HnWzWyM4vRmq0UUVsZhRRRQAUUUUAFFFFABRRRQAUUUUAeKQDgRIqOs27dmbc6VDDaV6EJAjTqjJJ5gDWpKigAprbNmNOiHG0q7Rj4506ooIaT3Kxa9xUEhTS1IKcknrJjhoY76gbXuu+2VFSL6Tq3nzByMa41otFWUjKVCL20MmtCQMFCZMEKSc4jlhhwONRlr2OmOqkj7wBmOceOgrZLVs9t0QtCVdox8c6gbfuO2o3kKKVDKZI1wnOPGsqlGnU3RpRq4jDv/ABzdvnJ3Rj7zJQq6RpIwz0pG9iR5fWr1vJuK+ElSUX1JxFzGc8IzGA4cKz9+8lRQqQUkyDgQdZ18a49bDulKz25HusBjo4qnf+S3W3rY9W5nhnXBVXPSRzFcX/Cs0h+UzxSuNIrVXri6SUontraMRGpPkjpGPjVy3bs0Cf3xqr7Ns95QnLM1cLIsJRjSeOlanlXMSrPRRH9otA8Kg7fbf8V1bto5imljsxcVeOU1z6NJRV2LO0UPLFsdS0KlSQlZQuSJ929IIwwiPOnz1sbbkt4qV8WmUdTQdow7ar7u0Ve7oDAkkjDgPd8qQ+1wSSZUeOPea9TGUYxSWpxHC7bJiy2Fy1vIs6M1GVHRKRme4YxyHGtq2bs5DDSGmxCUCB9TxJzJ1Jqs+zvdn7OyXnEw89BMzKUZpSQcjqe3lVvpmKe73MZNbIKKKKuVCiiigAooooAKKKKACiiigAooooAKKKKACiiigAooooAKKKKACojeTYrDzLhdaQspbUQogXhCVRCsxEnXWpevCJqGk9GWjJxd4uzPm12znMGZx+fZTVYOcHj/AM1vm0Nw7G7j0QbPFvqcdB1TnOWgqsbQ9k6gbzDwOOAcEYYfEmdJ+GlJYZcjp0+KVo6Sd/MyJS8a6aaMScBVr2x7PrSgla2V4TKmoUNTMJmO0jCl92fZ1abV1i4ptv77iMTlgkYFXblh3URo8kaS4k2tiMsLzbabpQslcdaQCIxMCIzwzpy/a0nBN/vA8oNXFz2UOIEt2kLPBaAnDlE07a2KWW0BbJQRgpQEgnK8VJnAk69mlZTwTm7u35FZY+zb1+e5QbPswqMkwNZwwpw+6YuNRdyKpzHLCrjaNnNODrBJSOYJOOMHQ+NQu09i9GuEG8kiRjpjnTWA4fT6S9V3tsuX9nOx+NqyhaGi5vmZ50yiSBhiavXs13RNodDrgBaaIKpghaswkjhqeyNahm9hqXaQ02mVOKwHbmSRkBiSeArcdh7ITZmEMoxCRiciScVE9pqFTfSNPkxhzTgmuY/ooopgxCiiigAooooAKKKKACiiigAooooAKKKKACiiigAooooAKKKKACiiigAooooAKKKKACiiigAooooAZWvYzLnvIE8R1TpqM8hUS7uS2fdcWOMwfkKsdFXjOUdmUlTjLdEHsfdRth0uzfXdupJEQDBPeSM+HfU5RRVW7u5ZKysgoooqCQooooAKKKKAP//Z"/>
          <p:cNvSpPr>
            <a:spLocks noChangeAspect="1" noChangeArrowheads="1"/>
          </p:cNvSpPr>
          <p:nvPr/>
        </p:nvSpPr>
        <p:spPr bwMode="auto">
          <a:xfrm>
            <a:off x="0" y="-876300"/>
            <a:ext cx="2495550" cy="1828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78" name="Picture 14" descr="http://t3.gstatic.com/images?q=tbn:ANd9GcS0HJxN7o2UcDlsiAedMnvrbgnzMllWmr2tVYb8GNQHt4g0Mmu8&amp;t=1"/>
          <p:cNvPicPr>
            <a:picLocks noChangeAspect="1" noChangeArrowheads="1"/>
          </p:cNvPicPr>
          <p:nvPr/>
        </p:nvPicPr>
        <p:blipFill>
          <a:blip r:embed="rId5" cstate="print"/>
          <a:srcRect/>
          <a:stretch>
            <a:fillRect/>
          </a:stretch>
        </p:blipFill>
        <p:spPr bwMode="auto">
          <a:xfrm>
            <a:off x="6228184" y="1772816"/>
            <a:ext cx="1905000" cy="1905000"/>
          </a:xfrm>
          <a:prstGeom prst="rect">
            <a:avLst/>
          </a:prstGeom>
          <a:noFill/>
        </p:spPr>
      </p:pic>
    </p:spTree>
    <p:extLst>
      <p:ext uri="{BB962C8B-B14F-4D97-AF65-F5344CB8AC3E}">
        <p14:creationId xmlns:p14="http://schemas.microsoft.com/office/powerpoint/2010/main" val="282512236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987824" y="0"/>
            <a:ext cx="6048672" cy="1569660"/>
          </a:xfrm>
          <a:prstGeom prst="rect">
            <a:avLst/>
          </a:prstGeom>
        </p:spPr>
        <p:txBody>
          <a:bodyPr wrap="square">
            <a:spAutoFit/>
          </a:bodyPr>
          <a:lstStyle/>
          <a:p>
            <a:r>
              <a:rPr lang="it-IT" sz="2400" b="1" dirty="0" smtClean="0"/>
              <a:t>Ingredienti</a:t>
            </a:r>
            <a:r>
              <a:rPr lang="it-IT" sz="2400" dirty="0" smtClean="0"/>
              <a:t>: </a:t>
            </a:r>
          </a:p>
          <a:p>
            <a:r>
              <a:rPr lang="it-IT" sz="2400" dirty="0" smtClean="0"/>
              <a:t>Acqua di cottura, </a:t>
            </a:r>
            <a:r>
              <a:rPr lang="it-IT" sz="2400" b="1" dirty="0" smtClean="0"/>
              <a:t>carne di vitello (30%), </a:t>
            </a:r>
            <a:r>
              <a:rPr lang="it-IT" sz="2400" dirty="0" smtClean="0"/>
              <a:t>amido di mais, farina di riso (2%), amido di riso, olio di semi di girasole, succo concentrato di limone.</a:t>
            </a:r>
            <a:endParaRPr lang="it-IT" sz="2400" dirty="0"/>
          </a:p>
        </p:txBody>
      </p:sp>
      <p:pic>
        <p:nvPicPr>
          <p:cNvPr id="106498" name="Picture 2" descr="Risultati immagini per omogeneizzato di carne"/>
          <p:cNvPicPr>
            <a:picLocks noChangeAspect="1" noChangeArrowheads="1"/>
          </p:cNvPicPr>
          <p:nvPr/>
        </p:nvPicPr>
        <p:blipFill>
          <a:blip r:embed="rId2" cstate="print"/>
          <a:srcRect/>
          <a:stretch>
            <a:fillRect/>
          </a:stretch>
        </p:blipFill>
        <p:spPr bwMode="auto">
          <a:xfrm>
            <a:off x="251520" y="0"/>
            <a:ext cx="2448272" cy="2045188"/>
          </a:xfrm>
          <a:prstGeom prst="rect">
            <a:avLst/>
          </a:prstGeom>
          <a:noFill/>
        </p:spPr>
      </p:pic>
      <p:sp>
        <p:nvSpPr>
          <p:cNvPr id="5" name="Rettangolo 4"/>
          <p:cNvSpPr/>
          <p:nvPr/>
        </p:nvSpPr>
        <p:spPr>
          <a:xfrm>
            <a:off x="611560" y="1844824"/>
            <a:ext cx="8424936" cy="1200329"/>
          </a:xfrm>
          <a:prstGeom prst="rect">
            <a:avLst/>
          </a:prstGeom>
        </p:spPr>
        <p:txBody>
          <a:bodyPr wrap="square">
            <a:spAutoFit/>
          </a:bodyPr>
          <a:lstStyle/>
          <a:p>
            <a:r>
              <a:rPr lang="it-IT" b="1" dirty="0" smtClean="0"/>
              <a:t>Chi garantisce che le carni utilizzate per gli omogeneizzati sono senza pericoli?</a:t>
            </a:r>
            <a:r>
              <a:rPr lang="it-IT" dirty="0" smtClean="0"/>
              <a:t> </a:t>
            </a:r>
            <a:br>
              <a:rPr lang="it-IT" dirty="0" smtClean="0"/>
            </a:br>
            <a:r>
              <a:rPr lang="it-IT" b="1" u="sng" dirty="0" smtClean="0"/>
              <a:t>La garanzia arriva prima di tutto dalla legge. </a:t>
            </a:r>
            <a:r>
              <a:rPr lang="it-IT" dirty="0" smtClean="0"/>
              <a:t>Il settore degli alimenti per l´infanzia è regolato dal decreto legislativo n. 111 del 27/1/92 in cui è stata recepita la direttiva CEE 398 del 1989. </a:t>
            </a:r>
            <a:endParaRPr lang="it-IT" dirty="0"/>
          </a:p>
        </p:txBody>
      </p:sp>
      <p:sp>
        <p:nvSpPr>
          <p:cNvPr id="6" name="Rettangolo 5"/>
          <p:cNvSpPr/>
          <p:nvPr/>
        </p:nvSpPr>
        <p:spPr>
          <a:xfrm>
            <a:off x="251520" y="5229200"/>
            <a:ext cx="8136904" cy="1477328"/>
          </a:xfrm>
          <a:prstGeom prst="rect">
            <a:avLst/>
          </a:prstGeom>
        </p:spPr>
        <p:txBody>
          <a:bodyPr wrap="square">
            <a:spAutoFit/>
          </a:bodyPr>
          <a:lstStyle/>
          <a:p>
            <a:r>
              <a:rPr lang="it-IT" b="1" u="sng" dirty="0" smtClean="0"/>
              <a:t>La carne è anche un alimento la cui sicurezza in Italia è garantita da una rigorosa normativa </a:t>
            </a:r>
            <a:r>
              <a:rPr lang="it-IT" dirty="0" smtClean="0"/>
              <a:t>e da un sistema sanitario tra i più strutturati a livello internazionale, grazie ai circa </a:t>
            </a:r>
            <a:r>
              <a:rPr lang="it-IT" b="1" dirty="0" smtClean="0"/>
              <a:t>4500 veterinari</a:t>
            </a:r>
            <a:r>
              <a:rPr lang="it-IT" dirty="0" smtClean="0"/>
              <a:t> ufficiali che ne fanno parte. “È importante sottolineare che </a:t>
            </a:r>
            <a:r>
              <a:rPr lang="it-IT" b="1" dirty="0" smtClean="0"/>
              <a:t>le carni italiane sono tra le più controllate e sicure</a:t>
            </a:r>
            <a:r>
              <a:rPr lang="it-IT" dirty="0" smtClean="0"/>
              <a:t>, con ispezioni e </a:t>
            </a:r>
            <a:r>
              <a:rPr lang="it-IT" b="1" dirty="0" smtClean="0"/>
              <a:t>controlli quotidiani</a:t>
            </a:r>
            <a:r>
              <a:rPr lang="it-IT" dirty="0" smtClean="0"/>
              <a:t> non solo sul prodotto finito, ma </a:t>
            </a:r>
            <a:r>
              <a:rPr lang="it-IT" b="1" dirty="0" smtClean="0"/>
              <a:t>su tutta la filiera</a:t>
            </a:r>
            <a:r>
              <a:rPr lang="it-IT" dirty="0" smtClean="0"/>
              <a:t>”, </a:t>
            </a:r>
            <a:endParaRPr lang="it-IT" dirty="0"/>
          </a:p>
        </p:txBody>
      </p:sp>
      <p:sp>
        <p:nvSpPr>
          <p:cNvPr id="106500" name="AutoShape 4" descr="Risultati immagini per sicurezza delle carni italia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6502" name="Picture 6" descr="Risultati immagini per sicurezza delle carni italiane"/>
          <p:cNvPicPr>
            <a:picLocks noChangeAspect="1" noChangeArrowheads="1"/>
          </p:cNvPicPr>
          <p:nvPr/>
        </p:nvPicPr>
        <p:blipFill>
          <a:blip r:embed="rId3" cstate="print"/>
          <a:srcRect/>
          <a:stretch>
            <a:fillRect/>
          </a:stretch>
        </p:blipFill>
        <p:spPr bwMode="auto">
          <a:xfrm>
            <a:off x="2627784" y="3068960"/>
            <a:ext cx="2703848" cy="1802565"/>
          </a:xfrm>
          <a:prstGeom prst="rect">
            <a:avLst/>
          </a:prstGeom>
          <a:noFill/>
        </p:spPr>
      </p:pic>
    </p:spTree>
    <p:extLst>
      <p:ext uri="{BB962C8B-B14F-4D97-AF65-F5344CB8AC3E}">
        <p14:creationId xmlns:p14="http://schemas.microsoft.com/office/powerpoint/2010/main" val="471844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FF00"/>
          </a:solidFill>
        </p:spPr>
        <p:txBody>
          <a:bodyPr/>
          <a:lstStyle/>
          <a:p>
            <a:r>
              <a:rPr lang="it-IT" dirty="0" smtClean="0"/>
              <a:t>verdure miste </a:t>
            </a:r>
            <a:endParaRPr lang="en-US" dirty="0"/>
          </a:p>
        </p:txBody>
      </p:sp>
      <p:sp>
        <p:nvSpPr>
          <p:cNvPr id="5" name="Segnaposto contenuto 4"/>
          <p:cNvSpPr>
            <a:spLocks noGrp="1"/>
          </p:cNvSpPr>
          <p:nvPr>
            <p:ph idx="1"/>
          </p:nvPr>
        </p:nvSpPr>
        <p:spPr/>
        <p:txBody>
          <a:bodyPr>
            <a:normAutofit fontScale="85000" lnSpcReduction="20000"/>
          </a:bodyPr>
          <a:lstStyle/>
          <a:p>
            <a:r>
              <a:rPr lang="it-IT" dirty="0" smtClean="0"/>
              <a:t>verdure (patate, fagiolini, spinaci, carote) (55%),</a:t>
            </a:r>
          </a:p>
          <a:p>
            <a:r>
              <a:rPr lang="it-IT" dirty="0" smtClean="0"/>
              <a:t> acqua di cottura, </a:t>
            </a:r>
          </a:p>
          <a:p>
            <a:r>
              <a:rPr lang="it-IT" dirty="0" smtClean="0"/>
              <a:t>amido di mais, </a:t>
            </a:r>
          </a:p>
          <a:p>
            <a:r>
              <a:rPr lang="it-IT" dirty="0" smtClean="0"/>
              <a:t>farina di riso, </a:t>
            </a:r>
          </a:p>
          <a:p>
            <a:r>
              <a:rPr lang="it-IT" dirty="0" smtClean="0"/>
              <a:t>sale. </a:t>
            </a:r>
          </a:p>
          <a:p>
            <a:r>
              <a:rPr lang="it-IT" dirty="0" smtClean="0"/>
              <a:t>51 kilocalorie (kcal)</a:t>
            </a:r>
          </a:p>
          <a:p>
            <a:r>
              <a:rPr lang="it-IT" dirty="0" smtClean="0"/>
              <a:t> sodio: 120 milligrammi. </a:t>
            </a:r>
          </a:p>
          <a:p>
            <a:r>
              <a:rPr lang="it-IT" dirty="0" smtClean="0"/>
              <a:t>La maggior parte di questo tipo di prodotti è composto prevalentemente da </a:t>
            </a:r>
            <a:r>
              <a:rPr lang="it-IT" b="1" dirty="0" smtClean="0"/>
              <a:t>carote e patate </a:t>
            </a:r>
            <a:r>
              <a:rPr lang="it-IT" dirty="0" smtClean="0"/>
              <a:t>ed un’importante elemento che non viene indicato nell’etichetta sono le fibre.</a:t>
            </a:r>
            <a:endParaRPr lang="en-US" b="1" dirty="0" smtClean="0"/>
          </a:p>
          <a:p>
            <a:endParaRPr lang="en-US" dirty="0"/>
          </a:p>
        </p:txBody>
      </p:sp>
    </p:spTree>
    <p:extLst>
      <p:ext uri="{BB962C8B-B14F-4D97-AF65-F5344CB8AC3E}">
        <p14:creationId xmlns:p14="http://schemas.microsoft.com/office/powerpoint/2010/main" val="2002676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 calcmode="lin" valueType="num">
                                      <p:cBhvr additive="base">
                                        <p:cTn id="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FF00"/>
          </a:solidFill>
        </p:spPr>
        <p:txBody>
          <a:bodyPr/>
          <a:lstStyle/>
          <a:p>
            <a:r>
              <a:rPr lang="it-IT" dirty="0" smtClean="0"/>
              <a:t>omogeneizzato di coniglio </a:t>
            </a:r>
            <a:endParaRPr lang="en-US" dirty="0"/>
          </a:p>
        </p:txBody>
      </p:sp>
      <p:sp>
        <p:nvSpPr>
          <p:cNvPr id="5" name="Segnaposto contenuto 4"/>
          <p:cNvSpPr>
            <a:spLocks noGrp="1"/>
          </p:cNvSpPr>
          <p:nvPr>
            <p:ph idx="1"/>
          </p:nvPr>
        </p:nvSpPr>
        <p:spPr/>
        <p:txBody>
          <a:bodyPr>
            <a:normAutofit fontScale="70000" lnSpcReduction="20000"/>
          </a:bodyPr>
          <a:lstStyle/>
          <a:p>
            <a:r>
              <a:rPr lang="it-IT" dirty="0" smtClean="0"/>
              <a:t>acqua di cottura, </a:t>
            </a:r>
          </a:p>
          <a:p>
            <a:r>
              <a:rPr lang="it-IT" b="1" dirty="0" smtClean="0"/>
              <a:t>carne di coniglio (40%), </a:t>
            </a:r>
          </a:p>
          <a:p>
            <a:r>
              <a:rPr lang="it-IT" dirty="0" smtClean="0"/>
              <a:t>amido di mais, </a:t>
            </a:r>
          </a:p>
          <a:p>
            <a:r>
              <a:rPr lang="it-IT" b="1" dirty="0" smtClean="0"/>
              <a:t>olio di girasole, </a:t>
            </a:r>
          </a:p>
          <a:p>
            <a:r>
              <a:rPr lang="it-IT" dirty="0" smtClean="0"/>
              <a:t>sale. </a:t>
            </a:r>
          </a:p>
          <a:p>
            <a:r>
              <a:rPr lang="it-IT" dirty="0" smtClean="0"/>
              <a:t>330 </a:t>
            </a:r>
            <a:r>
              <a:rPr lang="it-IT" dirty="0" err="1" smtClean="0"/>
              <a:t>kilojoules</a:t>
            </a:r>
            <a:r>
              <a:rPr lang="it-IT" dirty="0" smtClean="0"/>
              <a:t> (</a:t>
            </a:r>
            <a:r>
              <a:rPr lang="it-IT" dirty="0" err="1" smtClean="0"/>
              <a:t>kJ</a:t>
            </a:r>
            <a:r>
              <a:rPr lang="it-IT" dirty="0" smtClean="0"/>
              <a:t>)  o 78 kilocalorie (kcal), </a:t>
            </a:r>
          </a:p>
          <a:p>
            <a:r>
              <a:rPr lang="it-IT" dirty="0" smtClean="0"/>
              <a:t>proteine (Nx6,25): 7.8 grammi, </a:t>
            </a:r>
          </a:p>
          <a:p>
            <a:r>
              <a:rPr lang="it-IT" dirty="0" smtClean="0"/>
              <a:t>carboidrati: 5.5grammi, </a:t>
            </a:r>
          </a:p>
          <a:p>
            <a:r>
              <a:rPr lang="it-IT" dirty="0" smtClean="0"/>
              <a:t>grassi: 2.8 grammi, sodio: 120 mg. </a:t>
            </a:r>
          </a:p>
          <a:p>
            <a:r>
              <a:rPr lang="it-IT" dirty="0" smtClean="0"/>
              <a:t>Rispetto ai liofilizzati contengono solo il 40% del prodotto principale, non hanno aggiunta di vitamine e sono costituiti anche da sale ed olio di girasole; quest’ultimo comporta un aumento degli acidi grassi saturi ancora una volta non elencati in etichetta.</a:t>
            </a:r>
            <a:endParaRPr lang="en-US" dirty="0" smtClean="0"/>
          </a:p>
          <a:p>
            <a:endParaRPr lang="en-US" dirty="0"/>
          </a:p>
        </p:txBody>
      </p:sp>
    </p:spTree>
    <p:extLst>
      <p:ext uri="{BB962C8B-B14F-4D97-AF65-F5344CB8AC3E}">
        <p14:creationId xmlns:p14="http://schemas.microsoft.com/office/powerpoint/2010/main" val="258663124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FF00"/>
          </a:solidFill>
        </p:spPr>
        <p:txBody>
          <a:bodyPr/>
          <a:lstStyle/>
          <a:p>
            <a:r>
              <a:rPr lang="it-IT" dirty="0" smtClean="0"/>
              <a:t>liofilizzato di coniglio </a:t>
            </a:r>
            <a:endParaRPr lang="en-US" dirty="0"/>
          </a:p>
        </p:txBody>
      </p:sp>
      <p:sp>
        <p:nvSpPr>
          <p:cNvPr id="5" name="Segnaposto contenuto 4"/>
          <p:cNvSpPr>
            <a:spLocks noGrp="1"/>
          </p:cNvSpPr>
          <p:nvPr>
            <p:ph idx="1"/>
          </p:nvPr>
        </p:nvSpPr>
        <p:spPr/>
        <p:txBody>
          <a:bodyPr>
            <a:noAutofit/>
          </a:bodyPr>
          <a:lstStyle/>
          <a:p>
            <a:r>
              <a:rPr lang="it-IT" sz="1600" dirty="0" smtClean="0"/>
              <a:t>carne di coniglio (85%), </a:t>
            </a:r>
          </a:p>
          <a:p>
            <a:r>
              <a:rPr lang="it-IT" sz="1600" dirty="0" smtClean="0"/>
              <a:t>farina di riso, </a:t>
            </a:r>
          </a:p>
          <a:p>
            <a:r>
              <a:rPr lang="it-IT" sz="1600" dirty="0" smtClean="0"/>
              <a:t>amido di mais, vitamina E. </a:t>
            </a:r>
          </a:p>
          <a:p>
            <a:r>
              <a:rPr lang="it-IT" sz="1600" dirty="0" smtClean="0"/>
              <a:t>1854 </a:t>
            </a:r>
            <a:r>
              <a:rPr lang="it-IT" sz="1600" dirty="0" err="1" smtClean="0"/>
              <a:t>kilojoules</a:t>
            </a:r>
            <a:r>
              <a:rPr lang="it-IT" sz="1600" dirty="0" smtClean="0"/>
              <a:t> (</a:t>
            </a:r>
            <a:r>
              <a:rPr lang="it-IT" sz="1600" dirty="0" err="1" smtClean="0"/>
              <a:t>kJ</a:t>
            </a:r>
            <a:r>
              <a:rPr lang="it-IT" sz="1600" dirty="0" smtClean="0"/>
              <a:t>) </a:t>
            </a:r>
            <a:r>
              <a:rPr lang="it-IT" sz="1600" b="1" dirty="0" smtClean="0"/>
              <a:t>o 440 kilocalorie (kcal), </a:t>
            </a:r>
          </a:p>
          <a:p>
            <a:r>
              <a:rPr lang="it-IT" sz="1600" dirty="0" smtClean="0"/>
              <a:t>proteine (Nx6,25): </a:t>
            </a:r>
            <a:r>
              <a:rPr lang="it-IT" sz="1600" b="1" dirty="0" smtClean="0"/>
              <a:t>54 grammi,  </a:t>
            </a:r>
            <a:r>
              <a:rPr lang="it-IT" sz="1800" b="1" dirty="0" smtClean="0"/>
              <a:t>10 grammi in PIU’ ???</a:t>
            </a:r>
          </a:p>
          <a:p>
            <a:r>
              <a:rPr lang="it-IT" sz="1600" b="1" dirty="0" smtClean="0"/>
              <a:t>carboidrati: 30 grammi</a:t>
            </a:r>
            <a:r>
              <a:rPr lang="it-IT" sz="1600" dirty="0" smtClean="0"/>
              <a:t>, </a:t>
            </a:r>
            <a:r>
              <a:rPr lang="it-IT" sz="1800" b="1" dirty="0" smtClean="0"/>
              <a:t>= dal Coniglio ??? </a:t>
            </a:r>
            <a:r>
              <a:rPr lang="it-IT" sz="1600" dirty="0" smtClean="0"/>
              <a:t>grassi: 11.5 grammi, </a:t>
            </a:r>
          </a:p>
          <a:p>
            <a:r>
              <a:rPr lang="it-IT" sz="1600" dirty="0" smtClean="0"/>
              <a:t>sodio: 150 milligrammi, vitamina E: 14 milligrammi. </a:t>
            </a:r>
          </a:p>
          <a:p>
            <a:r>
              <a:rPr lang="it-IT" sz="1600" dirty="0" smtClean="0"/>
              <a:t>Inoltre è scritto: “100 g di prodotto contengono l’equivalente di 220 g di carne di coniglio”. </a:t>
            </a:r>
            <a:endParaRPr lang="en-US" sz="1600" dirty="0" smtClean="0"/>
          </a:p>
          <a:p>
            <a:r>
              <a:rPr lang="it-IT" sz="1600" dirty="0" smtClean="0"/>
              <a:t>Dalle tabelle di composizione degli alimenti </a:t>
            </a:r>
            <a:r>
              <a:rPr lang="it-IT" sz="1600" b="1" dirty="0" smtClean="0"/>
              <a:t>220 grammi di carne di coniglio apportano circa 260 kilocalorie e 44 grammi di proteine, </a:t>
            </a:r>
            <a:r>
              <a:rPr lang="it-IT" sz="1600" dirty="0" smtClean="0"/>
              <a:t>evidentemente le ulteriori calorie e le ulteriori proteine del liofilizzato derivano dagli altri ingredienti, in particolare dalle farine che hanno un ruolo soprattutto per le proteine in quanto vuol dire che non sono tutte ad alto valore biologico come dovrebbe essere per un alimento come la carne. I carboidrati come per tutte le carni sono pari a zero quindi l’apporto deriva unicamente dalla farina di riso e dall’amido di mais. Per quanto riguarda i grassi l’apporto corrisponde (220 grammi di coniglio apportano circa 10 grammi di lipidi) ma non vengono specificati i saturi che dovrebbero essere 4 grammi circa. </a:t>
            </a:r>
            <a:endParaRPr lang="en-US" sz="1600" dirty="0"/>
          </a:p>
        </p:txBody>
      </p:sp>
    </p:spTree>
    <p:extLst>
      <p:ext uri="{BB962C8B-B14F-4D97-AF65-F5344CB8AC3E}">
        <p14:creationId xmlns:p14="http://schemas.microsoft.com/office/powerpoint/2010/main" val="365734803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Ma quanto costano ???</a:t>
            </a:r>
            <a:endParaRPr lang="en-US" dirty="0"/>
          </a:p>
        </p:txBody>
      </p:sp>
      <p:graphicFrame>
        <p:nvGraphicFramePr>
          <p:cNvPr id="4" name="Tabella 3"/>
          <p:cNvGraphicFramePr>
            <a:graphicFrameLocks noGrp="1"/>
          </p:cNvGraphicFramePr>
          <p:nvPr/>
        </p:nvGraphicFramePr>
        <p:xfrm>
          <a:off x="1115616" y="1412776"/>
          <a:ext cx="7272808" cy="4838940"/>
        </p:xfrm>
        <a:graphic>
          <a:graphicData uri="http://schemas.openxmlformats.org/drawingml/2006/table">
            <a:tbl>
              <a:tblPr/>
              <a:tblGrid>
                <a:gridCol w="1219099">
                  <a:extLst>
                    <a:ext uri="{9D8B030D-6E8A-4147-A177-3AD203B41FA5}">
                      <a16:colId xmlns:a16="http://schemas.microsoft.com/office/drawing/2014/main" val="20000"/>
                    </a:ext>
                  </a:extLst>
                </a:gridCol>
                <a:gridCol w="1251795">
                  <a:extLst>
                    <a:ext uri="{9D8B030D-6E8A-4147-A177-3AD203B41FA5}">
                      <a16:colId xmlns:a16="http://schemas.microsoft.com/office/drawing/2014/main" val="20001"/>
                    </a:ext>
                  </a:extLst>
                </a:gridCol>
                <a:gridCol w="1233068">
                  <a:extLst>
                    <a:ext uri="{9D8B030D-6E8A-4147-A177-3AD203B41FA5}">
                      <a16:colId xmlns:a16="http://schemas.microsoft.com/office/drawing/2014/main" val="20002"/>
                    </a:ext>
                  </a:extLst>
                </a:gridCol>
                <a:gridCol w="1624630">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tblGrid>
              <a:tr h="806490">
                <a:tc>
                  <a:txBody>
                    <a:bodyPr/>
                    <a:lstStyle/>
                    <a:p>
                      <a:pPr algn="ctr" fontAlgn="b"/>
                      <a:r>
                        <a:rPr lang="en-US" sz="2800" b="1" i="1" u="none" strike="noStrike" dirty="0" err="1">
                          <a:solidFill>
                            <a:srgbClr val="000000"/>
                          </a:solidFill>
                          <a:latin typeface="Calibri"/>
                        </a:rPr>
                        <a:t>Tipo</a:t>
                      </a:r>
                      <a:endParaRPr lang="en-US" sz="2800" b="1" i="1"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1" i="1" u="none" strike="noStrike">
                          <a:solidFill>
                            <a:srgbClr val="000000"/>
                          </a:solidFill>
                          <a:latin typeface="Calibri"/>
                        </a:rPr>
                        <a:t>Grammi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2800" b="1" i="1" u="none" strike="noStrike" dirty="0" smtClean="0">
                          <a:solidFill>
                            <a:srgbClr val="000000"/>
                          </a:solidFill>
                          <a:latin typeface="Calibri"/>
                        </a:rPr>
                        <a:t>Netto</a:t>
                      </a:r>
                      <a:endParaRPr lang="en-US" sz="2800" b="1" i="1"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1" i="1" u="none" strike="noStrike" dirty="0" smtClean="0">
                          <a:solidFill>
                            <a:srgbClr val="000000"/>
                          </a:solidFill>
                          <a:latin typeface="Calibri"/>
                        </a:rPr>
                        <a:t>Euro/conf</a:t>
                      </a:r>
                      <a:endParaRPr lang="en-US" sz="2800" b="1" i="1"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1" i="1" u="none" strike="noStrike" dirty="0" smtClean="0">
                          <a:solidFill>
                            <a:srgbClr val="000000"/>
                          </a:solidFill>
                          <a:latin typeface="Calibri"/>
                        </a:rPr>
                        <a:t>Euro al </a:t>
                      </a:r>
                      <a:r>
                        <a:rPr lang="en-US" sz="2800" b="1" i="1" u="none" strike="noStrike" dirty="0">
                          <a:solidFill>
                            <a:srgbClr val="000000"/>
                          </a:solidFill>
                          <a:latin typeface="Calibri"/>
                        </a:rPr>
                        <a:t>kg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6490">
                <a:tc>
                  <a:txBody>
                    <a:bodyPr/>
                    <a:lstStyle/>
                    <a:p>
                      <a:pPr algn="ctr" fontAlgn="b"/>
                      <a:r>
                        <a:rPr lang="en-US" sz="2800" b="0" i="0" u="none" strike="noStrike" dirty="0" err="1">
                          <a:solidFill>
                            <a:srgbClr val="000000"/>
                          </a:solidFill>
                          <a:latin typeface="Calibri"/>
                        </a:rPr>
                        <a:t>pollo</a:t>
                      </a:r>
                      <a:endParaRPr lang="en-US" sz="2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31.25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6490">
                <a:tc>
                  <a:txBody>
                    <a:bodyPr/>
                    <a:lstStyle/>
                    <a:p>
                      <a:pPr algn="ctr" fontAlgn="b"/>
                      <a:r>
                        <a:rPr lang="en-US" sz="2800" b="0" i="0" u="none" strike="noStrike">
                          <a:solidFill>
                            <a:srgbClr val="000000"/>
                          </a:solidFill>
                          <a:latin typeface="Calibri"/>
                        </a:rPr>
                        <a:t>Manzo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39.06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6490">
                <a:tc>
                  <a:txBody>
                    <a:bodyPr/>
                    <a:lstStyle/>
                    <a:p>
                      <a:pPr algn="ctr" fontAlgn="b"/>
                      <a:r>
                        <a:rPr lang="en-US" sz="2800" b="0" i="0" u="none" strike="noStrike">
                          <a:solidFill>
                            <a:srgbClr val="000000"/>
                          </a:solidFill>
                          <a:latin typeface="Calibri"/>
                        </a:rPr>
                        <a:t>Orata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85.94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6490">
                <a:tc>
                  <a:txBody>
                    <a:bodyPr/>
                    <a:lstStyle/>
                    <a:p>
                      <a:pPr algn="ctr" fontAlgn="b"/>
                      <a:r>
                        <a:rPr lang="en-US" sz="2800" b="0" i="0" u="none" strike="noStrike" dirty="0" err="1">
                          <a:solidFill>
                            <a:srgbClr val="000000"/>
                          </a:solidFill>
                          <a:latin typeface="Calibri"/>
                        </a:rPr>
                        <a:t>Mela</a:t>
                      </a:r>
                      <a:endParaRPr lang="en-US" sz="2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16.47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06490">
                <a:tc>
                  <a:txBody>
                    <a:bodyPr/>
                    <a:lstStyle/>
                    <a:p>
                      <a:pPr algn="ctr" fontAlgn="b"/>
                      <a:r>
                        <a:rPr lang="en-US" sz="2400" b="0" i="0" u="sng" strike="noStrike" dirty="0" err="1">
                          <a:solidFill>
                            <a:srgbClr val="000000"/>
                          </a:solidFill>
                          <a:latin typeface="Calibri"/>
                        </a:rPr>
                        <a:t>Liofil</a:t>
                      </a:r>
                      <a:r>
                        <a:rPr lang="en-US" sz="2400" b="0" i="0" u="sng" strike="noStrike" dirty="0">
                          <a:solidFill>
                            <a:srgbClr val="000000"/>
                          </a:solidFill>
                          <a:latin typeface="Calibri"/>
                        </a:rPr>
                        <a:t> </a:t>
                      </a:r>
                      <a:r>
                        <a:rPr lang="en-US" sz="2400" b="0" i="0" u="sng" strike="noStrike" dirty="0" err="1">
                          <a:solidFill>
                            <a:srgbClr val="000000"/>
                          </a:solidFill>
                          <a:latin typeface="Calibri"/>
                        </a:rPr>
                        <a:t>Agnello</a:t>
                      </a:r>
                      <a:endParaRPr lang="en-US" sz="2400" b="0" i="0" u="sng"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sng" strike="noStrike">
                          <a:solidFill>
                            <a:srgbClr val="000000"/>
                          </a:solidFill>
                          <a:latin typeface="Calibri"/>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sng" strike="noStrike" dirty="0">
                          <a:solidFill>
                            <a:srgbClr val="000000"/>
                          </a:solidFill>
                          <a:latin typeface="Calibri"/>
                        </a:rPr>
                        <a:t>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sng" strike="noStrike" dirty="0">
                          <a:solidFill>
                            <a:srgbClr val="000000"/>
                          </a:solidFill>
                          <a:latin typeface="Calibri"/>
                        </a:rPr>
                        <a:t>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sng" strike="noStrike" dirty="0">
                          <a:solidFill>
                            <a:srgbClr val="000000"/>
                          </a:solidFill>
                          <a:latin typeface="Calibri"/>
                        </a:rPr>
                        <a:t>249.02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0035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2791" t="19288" r="13677" b="7475"/>
          <a:stretch>
            <a:fillRect/>
          </a:stretch>
        </p:blipFill>
        <p:spPr bwMode="auto">
          <a:xfrm>
            <a:off x="395537" y="404663"/>
            <a:ext cx="8671156" cy="6477249"/>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Certo gli OMO sono più sicuri !</a:t>
            </a:r>
            <a:endParaRPr lang="it-IT" dirty="0"/>
          </a:p>
        </p:txBody>
      </p:sp>
      <p:sp>
        <p:nvSpPr>
          <p:cNvPr id="3" name="Segnaposto contenuto 2"/>
          <p:cNvSpPr>
            <a:spLocks noGrp="1"/>
          </p:cNvSpPr>
          <p:nvPr>
            <p:ph idx="1"/>
          </p:nvPr>
        </p:nvSpPr>
        <p:spPr/>
        <p:txBody>
          <a:bodyPr>
            <a:normAutofit fontScale="70000" lnSpcReduction="20000"/>
          </a:bodyPr>
          <a:lstStyle/>
          <a:p>
            <a:r>
              <a:rPr lang="it-IT" b="1" dirty="0" smtClean="0"/>
              <a:t>– </a:t>
            </a:r>
            <a:r>
              <a:rPr lang="it-IT" dirty="0" smtClean="0"/>
              <a:t> La </a:t>
            </a:r>
            <a:r>
              <a:rPr lang="it-IT" b="1" dirty="0" smtClean="0"/>
              <a:t>Direttiva Europea 125 del 5 dicembre 2006</a:t>
            </a:r>
            <a:r>
              <a:rPr lang="it-IT" dirty="0" smtClean="0"/>
              <a:t> dice che  la percentuale minima di carne deve essere del 40%, ma non mette limiti in alto : in Italia ci MANTENIAMO AL MINIMO!</a:t>
            </a:r>
          </a:p>
          <a:p>
            <a:r>
              <a:rPr lang="it-IT" dirty="0" smtClean="0"/>
              <a:t>Il decreto legislativo n. 111 del 27/1/92 regola i «prodotti alimentari destinati a un´alimentazione particolare»,  mediante autorizzazione del Ministero della Sanità.</a:t>
            </a:r>
          </a:p>
          <a:p>
            <a:r>
              <a:rPr lang="it-IT" dirty="0" smtClean="0"/>
              <a:t>Dal quarto mese in poi il lattante ha un apparato gastrointestinale più maturo che può accettare cibi solidi, è altrettanto vero che questi cibi devono </a:t>
            </a:r>
            <a:r>
              <a:rPr lang="it-IT" b="1" dirty="0" smtClean="0"/>
              <a:t>essere proposti nella forma più digeribile possibile.</a:t>
            </a:r>
            <a:r>
              <a:rPr lang="it-IT" dirty="0" smtClean="0"/>
              <a:t> L´importante è che la carne utilizzata sia molto magra e </a:t>
            </a:r>
            <a:r>
              <a:rPr lang="it-IT" b="1" dirty="0" smtClean="0"/>
              <a:t>omogeneizzata</a:t>
            </a:r>
            <a:r>
              <a:rPr lang="it-IT" dirty="0" smtClean="0"/>
              <a:t>. La carne magra contiene un tessuto connettivo più fine che con la omogeneizzazione si frantuma in fibre piccolissime. Più piccole sono le fibre più alta è la digeribilità. Nella preparazione casalinga, la frantumazione risulta più grossolana rispetto a quella industriale. </a:t>
            </a:r>
          </a:p>
          <a:p>
            <a:endParaRPr lang="it-IT" dirty="0"/>
          </a:p>
        </p:txBody>
      </p:sp>
    </p:spTree>
    <p:extLst>
      <p:ext uri="{BB962C8B-B14F-4D97-AF65-F5344CB8AC3E}">
        <p14:creationId xmlns:p14="http://schemas.microsoft.com/office/powerpoint/2010/main" val="3342538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 ma a due mesi l’intestino del bambino è una macchina da guerra !!!</a:t>
            </a:r>
            <a:endParaRPr lang="it-IT" dirty="0"/>
          </a:p>
        </p:txBody>
      </p:sp>
      <p:pic>
        <p:nvPicPr>
          <p:cNvPr id="1026" name="Picture 2" descr="https://encrypted-tbn1.gstatic.com/images?q=tbn:ANd9GcSZrXjrVaApsTJlCz0WhzSsh36AN_9qkQmJZCQOcBkbdHw5kRqNvJ-P9PIX"/>
          <p:cNvPicPr>
            <a:picLocks noChangeAspect="1" noChangeArrowheads="1"/>
          </p:cNvPicPr>
          <p:nvPr/>
        </p:nvPicPr>
        <p:blipFill>
          <a:blip r:embed="rId2" cstate="print"/>
          <a:srcRect/>
          <a:stretch>
            <a:fillRect/>
          </a:stretch>
        </p:blipFill>
        <p:spPr bwMode="auto">
          <a:xfrm>
            <a:off x="539552" y="1844824"/>
            <a:ext cx="2466975" cy="1847851"/>
          </a:xfrm>
          <a:prstGeom prst="rect">
            <a:avLst/>
          </a:prstGeom>
          <a:noFill/>
        </p:spPr>
      </p:pic>
      <p:pic>
        <p:nvPicPr>
          <p:cNvPr id="1036" name="Picture 12" descr="Risultati immagini per hernia diafragmatica"/>
          <p:cNvPicPr>
            <a:picLocks noChangeAspect="1" noChangeArrowheads="1"/>
          </p:cNvPicPr>
          <p:nvPr/>
        </p:nvPicPr>
        <p:blipFill>
          <a:blip r:embed="rId3" cstate="print"/>
          <a:srcRect/>
          <a:stretch>
            <a:fillRect/>
          </a:stretch>
        </p:blipFill>
        <p:spPr bwMode="auto">
          <a:xfrm>
            <a:off x="4932040" y="3789040"/>
            <a:ext cx="3810000" cy="2838450"/>
          </a:xfrm>
          <a:prstGeom prst="rect">
            <a:avLst/>
          </a:prstGeom>
          <a:noFill/>
        </p:spPr>
      </p:pic>
      <p:sp>
        <p:nvSpPr>
          <p:cNvPr id="10" name="CasellaDiTesto 9"/>
          <p:cNvSpPr txBox="1"/>
          <p:nvPr/>
        </p:nvSpPr>
        <p:spPr>
          <a:xfrm>
            <a:off x="3563888" y="1844824"/>
            <a:ext cx="4896544" cy="1938992"/>
          </a:xfrm>
          <a:prstGeom prst="rect">
            <a:avLst/>
          </a:prstGeom>
          <a:noFill/>
        </p:spPr>
        <p:txBody>
          <a:bodyPr wrap="square" rtlCol="0">
            <a:spAutoFit/>
          </a:bodyPr>
          <a:lstStyle/>
          <a:p>
            <a:r>
              <a:rPr lang="it-IT" sz="2400" dirty="0" smtClean="0"/>
              <a:t>Attive tutti gli enzimi pancreatici ‘full </a:t>
            </a:r>
            <a:r>
              <a:rPr lang="it-IT" sz="2400" dirty="0" err="1" smtClean="0"/>
              <a:t>time</a:t>
            </a:r>
            <a:r>
              <a:rPr lang="it-IT" sz="2400" dirty="0" smtClean="0"/>
              <a:t>’, le idrolasi e le peptidasi del </a:t>
            </a:r>
            <a:r>
              <a:rPr lang="it-IT" sz="2400" dirty="0" err="1" smtClean="0"/>
              <a:t>Brush</a:t>
            </a:r>
            <a:r>
              <a:rPr lang="it-IT" sz="2400" dirty="0" smtClean="0"/>
              <a:t> </a:t>
            </a:r>
            <a:r>
              <a:rPr lang="it-IT" sz="2400" dirty="0" err="1" smtClean="0"/>
              <a:t>Border</a:t>
            </a:r>
            <a:r>
              <a:rPr lang="it-IT" sz="2400" dirty="0" smtClean="0"/>
              <a:t> Intestinale. Attive le Lipasi  e gli enzimi che scindono carboidrati complessi.</a:t>
            </a:r>
            <a:endParaRPr lang="it-IT" sz="2400" dirty="0"/>
          </a:p>
        </p:txBody>
      </p:sp>
      <p:sp>
        <p:nvSpPr>
          <p:cNvPr id="11" name="CasellaDiTesto 10"/>
          <p:cNvSpPr txBox="1"/>
          <p:nvPr/>
        </p:nvSpPr>
        <p:spPr>
          <a:xfrm>
            <a:off x="395536" y="4005064"/>
            <a:ext cx="3816424" cy="1938992"/>
          </a:xfrm>
          <a:prstGeom prst="rect">
            <a:avLst/>
          </a:prstGeom>
          <a:noFill/>
        </p:spPr>
        <p:txBody>
          <a:bodyPr wrap="square" rtlCol="0">
            <a:spAutoFit/>
          </a:bodyPr>
          <a:lstStyle/>
          <a:p>
            <a:r>
              <a:rPr lang="it-IT" sz="2000" dirty="0" smtClean="0"/>
              <a:t>E’ attiva la motilità esofago-gastrica che viene ‘educata’ e stimolata dal ‘BOLO’ alimentare, passando dal liquido al semisolido al solido : significato dello SVEZZAMENTO !</a:t>
            </a:r>
            <a:endParaRPr lang="it-IT" sz="2000" dirty="0"/>
          </a:p>
        </p:txBody>
      </p:sp>
    </p:spTree>
    <p:extLst>
      <p:ext uri="{BB962C8B-B14F-4D97-AF65-F5344CB8AC3E}">
        <p14:creationId xmlns:p14="http://schemas.microsoft.com/office/powerpoint/2010/main" val="3330979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Da dove provengono le carni, i pesci, le verdure, la frutta ?</a:t>
            </a:r>
            <a:endParaRPr lang="it-IT" dirty="0"/>
          </a:p>
        </p:txBody>
      </p:sp>
      <p:sp>
        <p:nvSpPr>
          <p:cNvPr id="3" name="Segnaposto contenuto 2"/>
          <p:cNvSpPr>
            <a:spLocks noGrp="1"/>
          </p:cNvSpPr>
          <p:nvPr>
            <p:ph idx="1"/>
          </p:nvPr>
        </p:nvSpPr>
        <p:spPr/>
        <p:txBody>
          <a:bodyPr/>
          <a:lstStyle/>
          <a:p>
            <a:r>
              <a:rPr lang="it-IT" dirty="0" err="1" smtClean="0"/>
              <a:t>Hipp*</a:t>
            </a:r>
            <a:r>
              <a:rPr lang="it-IT" dirty="0" smtClean="0"/>
              <a:t> e Mellin non dicono nulla. La Plasmon invece : la verdura proviene dall’Italia e dall’Ungheria; i cereali dall’Italia, Francia e Spagna; la frutta è di origine europea e le banane provengono dal Brasile e dall’Ecuador</a:t>
            </a:r>
          </a:p>
          <a:p>
            <a:r>
              <a:rPr lang="it-IT" dirty="0" smtClean="0"/>
              <a:t>Le Trote ?? Solo pesci d’acqua dolce ? Polacche ? Rumene ?</a:t>
            </a:r>
          </a:p>
          <a:p>
            <a:r>
              <a:rPr lang="it-IT" dirty="0" smtClean="0"/>
              <a:t>Carni ‘italiane’ (importate ?) : Coscia di Maiale </a:t>
            </a:r>
            <a:endParaRPr lang="it-IT" dirty="0"/>
          </a:p>
        </p:txBody>
      </p:sp>
    </p:spTree>
    <p:extLst>
      <p:ext uri="{BB962C8B-B14F-4D97-AF65-F5344CB8AC3E}">
        <p14:creationId xmlns:p14="http://schemas.microsoft.com/office/powerpoint/2010/main" val="46141135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E l’Aria ? Le bollicine ???? Lo Champagne ?</a:t>
            </a:r>
            <a:endParaRPr lang="it-IT" dirty="0"/>
          </a:p>
        </p:txBody>
      </p:sp>
      <p:sp>
        <p:nvSpPr>
          <p:cNvPr id="3" name="Segnaposto contenuto 2"/>
          <p:cNvSpPr>
            <a:spLocks noGrp="1"/>
          </p:cNvSpPr>
          <p:nvPr>
            <p:ph idx="1"/>
          </p:nvPr>
        </p:nvSpPr>
        <p:spPr/>
        <p:txBody>
          <a:bodyPr>
            <a:normAutofit lnSpcReduction="10000"/>
          </a:bodyPr>
          <a:lstStyle/>
          <a:p>
            <a:r>
              <a:rPr lang="it-IT" b="1" dirty="0" smtClean="0"/>
              <a:t>una delle ragioni che spinge a comprare gli omogeneizzati</a:t>
            </a:r>
            <a:r>
              <a:rPr lang="it-IT" dirty="0" smtClean="0"/>
              <a:t> (invece di prepararli a casa) </a:t>
            </a:r>
            <a:r>
              <a:rPr lang="it-IT" b="1" dirty="0" smtClean="0"/>
              <a:t>è perché questi non contengono aria</a:t>
            </a:r>
            <a:r>
              <a:rPr lang="it-IT" dirty="0" smtClean="0"/>
              <a:t>.</a:t>
            </a:r>
          </a:p>
          <a:p>
            <a:r>
              <a:rPr lang="it-IT" dirty="0" smtClean="0"/>
              <a:t> Mi sono spesso chiesto quale problema potrebbe creare in un bambino di 4-6 mesi la presenza di piccole bolle d’aria nel cibo considerando anche che di solito il “baby </a:t>
            </a:r>
            <a:r>
              <a:rPr lang="it-IT" dirty="0" err="1" smtClean="0"/>
              <a:t>food</a:t>
            </a:r>
            <a:r>
              <a:rPr lang="it-IT" dirty="0" smtClean="0"/>
              <a:t>” viene sciolto in un liquido caldo, per cui l’aria presente scompare naturalmente</a:t>
            </a:r>
          </a:p>
          <a:p>
            <a:endParaRPr lang="it-IT" dirty="0"/>
          </a:p>
        </p:txBody>
      </p:sp>
    </p:spTree>
    <p:extLst>
      <p:ext uri="{BB962C8B-B14F-4D97-AF65-F5344CB8AC3E}">
        <p14:creationId xmlns:p14="http://schemas.microsoft.com/office/powerpoint/2010/main" val="3577875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Ed i .. Contaminanti ?</a:t>
            </a:r>
            <a:endParaRPr lang="it-IT" dirty="0"/>
          </a:p>
        </p:txBody>
      </p:sp>
      <p:sp>
        <p:nvSpPr>
          <p:cNvPr id="3" name="Segnaposto contenuto 2"/>
          <p:cNvSpPr>
            <a:spLocks noGrp="1"/>
          </p:cNvSpPr>
          <p:nvPr>
            <p:ph idx="1"/>
          </p:nvPr>
        </p:nvSpPr>
        <p:spPr/>
        <p:txBody>
          <a:bodyPr>
            <a:normAutofit fontScale="55000" lnSpcReduction="20000"/>
          </a:bodyPr>
          <a:lstStyle/>
          <a:p>
            <a:r>
              <a:rPr lang="en-US" u="sng" dirty="0" smtClean="0">
                <a:hlinkClick r:id="rId2" tooltip="Journal of chromatography. A."/>
              </a:rPr>
              <a:t>J </a:t>
            </a:r>
            <a:r>
              <a:rPr lang="en-US" u="sng" dirty="0" err="1" smtClean="0">
                <a:hlinkClick r:id="rId2" tooltip="Journal of chromatography. A."/>
              </a:rPr>
              <a:t>Chromatogr</a:t>
            </a:r>
            <a:r>
              <a:rPr lang="en-US" u="sng" dirty="0" smtClean="0">
                <a:hlinkClick r:id="rId2" tooltip="Journal of chromatography. A."/>
              </a:rPr>
              <a:t> A.</a:t>
            </a:r>
            <a:r>
              <a:rPr lang="en-US" dirty="0" smtClean="0"/>
              <a:t> 2012 Oct 12;1259:221-6. </a:t>
            </a:r>
            <a:r>
              <a:rPr lang="en-US" dirty="0" err="1" smtClean="0"/>
              <a:t>doi</a:t>
            </a:r>
            <a:r>
              <a:rPr lang="en-US" dirty="0" smtClean="0"/>
              <a:t>: 10.1016/j.chroma.2012.03.096. </a:t>
            </a:r>
            <a:r>
              <a:rPr lang="it-IT" dirty="0" err="1" smtClean="0"/>
              <a:t>Epub</a:t>
            </a:r>
            <a:r>
              <a:rPr lang="it-IT" dirty="0" smtClean="0"/>
              <a:t> 2012 </a:t>
            </a:r>
            <a:r>
              <a:rPr lang="it-IT" dirty="0" err="1" smtClean="0"/>
              <a:t>Apr</a:t>
            </a:r>
            <a:r>
              <a:rPr lang="it-IT" dirty="0" smtClean="0"/>
              <a:t> 6. OLI MINERALI NEI VASETTI</a:t>
            </a:r>
          </a:p>
          <a:p>
            <a:r>
              <a:rPr lang="en-US" b="1" dirty="0" smtClean="0"/>
              <a:t>Determination of saturated-hydrocarbon contamination in baby foods by using on-line liquid-gas chromatography and off-line liquid chromatography-comprehensive gas chromatography combined with mass spectrometry.</a:t>
            </a:r>
            <a:endParaRPr lang="it-IT" b="1" dirty="0" smtClean="0"/>
          </a:p>
          <a:p>
            <a:r>
              <a:rPr lang="en-US" u="sng" dirty="0" smtClean="0">
                <a:hlinkClick r:id="rId3" tooltip="Journal of AOAC International."/>
              </a:rPr>
              <a:t>J AOAC Int.</a:t>
            </a:r>
            <a:r>
              <a:rPr lang="en-US" dirty="0" smtClean="0"/>
              <a:t> 2006 Mar-Apr;89(2):441-6.</a:t>
            </a:r>
            <a:endParaRPr lang="it-IT" dirty="0" smtClean="0"/>
          </a:p>
          <a:p>
            <a:r>
              <a:rPr lang="en-US" b="1" dirty="0" smtClean="0"/>
              <a:t>Sterol oxidation in meat- and fish-based homogenized baby foods containing vegetable oils.  </a:t>
            </a:r>
            <a:r>
              <a:rPr lang="en-US" dirty="0" smtClean="0"/>
              <a:t>STEROLI OSSIDATI : COLESTANERIOLO</a:t>
            </a:r>
          </a:p>
          <a:p>
            <a:r>
              <a:rPr lang="it-IT" dirty="0" smtClean="0"/>
              <a:t>Ma l’allarme maggiore è quello dell’EFSA sul Furano, “</a:t>
            </a:r>
            <a:r>
              <a:rPr lang="it-IT" b="1" dirty="0" smtClean="0"/>
              <a:t>composto organico che si forma nel corso di trattamenti termici degli alimenti e che si è rivelato cancerogeno in studi di laboratorio compiuti su animali.”</a:t>
            </a:r>
            <a:r>
              <a:rPr lang="it-IT" dirty="0" smtClean="0"/>
              <a:t> L’aspetto allarmante dell’ultimo bollettino del 2011 (</a:t>
            </a:r>
            <a:r>
              <a:rPr lang="it-IT" dirty="0" smtClean="0">
                <a:hlinkClick r:id="rId4"/>
              </a:rPr>
              <a:t>leggi il bollettino</a:t>
            </a:r>
            <a:r>
              <a:rPr lang="it-IT" dirty="0" smtClean="0"/>
              <a:t>) è che ” </a:t>
            </a:r>
            <a:r>
              <a:rPr lang="it-IT" b="1" dirty="0" smtClean="0"/>
              <a:t>I risultati analitici, evidenziano che l’esposizione al furano è più elevata negli adulti e nei bambini piccoli: i principali apporti sono registrati rispettivamente nel caffè e in alimenti per l’infanzia in vasetti</a:t>
            </a:r>
          </a:p>
          <a:p>
            <a:r>
              <a:rPr lang="en-US" u="sng" dirty="0" smtClean="0">
                <a:hlinkClick r:id="rId5" tooltip="Food additives and contaminants."/>
              </a:rPr>
              <a:t>Food </a:t>
            </a:r>
            <a:r>
              <a:rPr lang="en-US" u="sng" dirty="0" err="1" smtClean="0">
                <a:hlinkClick r:id="rId5" tooltip="Food additives and contaminants."/>
              </a:rPr>
              <a:t>Addit</a:t>
            </a:r>
            <a:r>
              <a:rPr lang="en-US" u="sng" dirty="0" smtClean="0">
                <a:hlinkClick r:id="rId5" tooltip="Food additives and contaminants."/>
              </a:rPr>
              <a:t> </a:t>
            </a:r>
            <a:r>
              <a:rPr lang="en-US" u="sng" dirty="0" err="1" smtClean="0">
                <a:hlinkClick r:id="rId5" tooltip="Food additives and contaminants."/>
              </a:rPr>
              <a:t>Contam</a:t>
            </a:r>
            <a:r>
              <a:rPr lang="en-US" u="sng" dirty="0" smtClean="0">
                <a:hlinkClick r:id="rId5" tooltip="Food additives and contaminants."/>
              </a:rPr>
              <a:t>.</a:t>
            </a:r>
            <a:r>
              <a:rPr lang="en-US" dirty="0" smtClean="0"/>
              <a:t> 2003 Nov;20(11):1087-96.</a:t>
            </a:r>
          </a:p>
          <a:p>
            <a:r>
              <a:rPr lang="en-US" b="1" dirty="0" smtClean="0"/>
              <a:t>European survey of contamination of homogenized baby food by </a:t>
            </a:r>
            <a:r>
              <a:rPr lang="en-US" b="1" dirty="0" err="1" smtClean="0"/>
              <a:t>epoxidized</a:t>
            </a:r>
            <a:r>
              <a:rPr lang="en-US" b="1" dirty="0" smtClean="0"/>
              <a:t> soybean oil migration from plasticized PVC gaskets. : </a:t>
            </a:r>
            <a:r>
              <a:rPr lang="en-US" b="1" u="sng" dirty="0" smtClean="0"/>
              <a:t>15% </a:t>
            </a:r>
            <a:r>
              <a:rPr lang="en-US" b="1" u="sng" dirty="0" err="1" smtClean="0"/>
              <a:t>contaminati</a:t>
            </a:r>
            <a:endParaRPr lang="en-US" b="1" u="sng" dirty="0" smtClean="0"/>
          </a:p>
          <a:p>
            <a:endParaRPr lang="it-IT" b="1" dirty="0" smtClean="0"/>
          </a:p>
          <a:p>
            <a:endParaRPr lang="it-IT" b="1" dirty="0" smtClean="0"/>
          </a:p>
          <a:p>
            <a:endParaRPr lang="it-IT" dirty="0"/>
          </a:p>
        </p:txBody>
      </p:sp>
    </p:spTree>
    <p:extLst>
      <p:ext uri="{BB962C8B-B14F-4D97-AF65-F5344CB8AC3E}">
        <p14:creationId xmlns:p14="http://schemas.microsoft.com/office/powerpoint/2010/main" val="478817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87824" y="274638"/>
            <a:ext cx="5698976" cy="706090"/>
          </a:xfrm>
        </p:spPr>
        <p:txBody>
          <a:bodyPr>
            <a:normAutofit/>
          </a:bodyPr>
          <a:lstStyle/>
          <a:p>
            <a:r>
              <a:rPr lang="it-IT" sz="2000" dirty="0" smtClean="0"/>
              <a:t>MA .. </a:t>
            </a:r>
            <a:r>
              <a:rPr lang="it-IT" sz="2000" dirty="0" err="1" smtClean="0"/>
              <a:t>CI</a:t>
            </a:r>
            <a:r>
              <a:rPr lang="it-IT" sz="2000" dirty="0" smtClean="0"/>
              <a:t> VOGLIAMO DIVERTIRE ?</a:t>
            </a:r>
            <a:br>
              <a:rPr lang="it-IT" sz="2000" dirty="0" smtClean="0"/>
            </a:br>
            <a:r>
              <a:rPr lang="it-IT" sz="2000" dirty="0" smtClean="0"/>
              <a:t>Un bel merluzzetto : ne facciamo 6 vasetti !!!</a:t>
            </a:r>
            <a:endParaRPr lang="en-US" sz="2000" dirty="0"/>
          </a:p>
        </p:txBody>
      </p:sp>
      <p:sp>
        <p:nvSpPr>
          <p:cNvPr id="3" name="Segnaposto contenuto 2"/>
          <p:cNvSpPr>
            <a:spLocks noGrp="1"/>
          </p:cNvSpPr>
          <p:nvPr>
            <p:ph idx="1"/>
          </p:nvPr>
        </p:nvSpPr>
        <p:spPr>
          <a:xfrm>
            <a:off x="179512" y="476672"/>
            <a:ext cx="2664296" cy="3312368"/>
          </a:xfrm>
        </p:spPr>
        <p:txBody>
          <a:bodyPr>
            <a:normAutofit lnSpcReduction="10000"/>
          </a:bodyPr>
          <a:lstStyle/>
          <a:p>
            <a:pPr>
              <a:buNone/>
            </a:pPr>
            <a:r>
              <a:rPr lang="it-IT" sz="2800" b="1" dirty="0" smtClean="0"/>
              <a:t>per 6 vasetti </a:t>
            </a:r>
            <a:r>
              <a:rPr lang="it-IT" sz="2800" dirty="0" smtClean="0"/>
              <a:t/>
            </a:r>
            <a:br>
              <a:rPr lang="it-IT" sz="2800" dirty="0" smtClean="0"/>
            </a:br>
            <a:r>
              <a:rPr lang="it-IT" sz="2800" dirty="0" smtClean="0"/>
              <a:t>800g merluzzo</a:t>
            </a:r>
          </a:p>
          <a:p>
            <a:pPr>
              <a:buNone/>
            </a:pPr>
            <a:r>
              <a:rPr lang="it-IT" sz="2800" dirty="0" smtClean="0"/>
              <a:t>1 </a:t>
            </a:r>
            <a:r>
              <a:rPr lang="it-IT" sz="2800" dirty="0" err="1" smtClean="0"/>
              <a:t>carotina</a:t>
            </a:r>
            <a:r>
              <a:rPr lang="it-IT" sz="2800" dirty="0" smtClean="0"/>
              <a:t> </a:t>
            </a:r>
          </a:p>
          <a:p>
            <a:pPr>
              <a:buNone/>
            </a:pPr>
            <a:r>
              <a:rPr lang="it-IT" sz="2800" dirty="0" smtClean="0"/>
              <a:t>1 costa di sedano </a:t>
            </a:r>
          </a:p>
          <a:p>
            <a:pPr>
              <a:buNone/>
            </a:pPr>
            <a:r>
              <a:rPr lang="it-IT" sz="2800" dirty="0" smtClean="0"/>
              <a:t>1 ciuffetto di prezzemolo</a:t>
            </a:r>
          </a:p>
          <a:p>
            <a:endParaRPr lang="en-US" dirty="0"/>
          </a:p>
        </p:txBody>
      </p:sp>
      <p:pic>
        <p:nvPicPr>
          <p:cNvPr id="1026" name="Picture 2" descr="http://4.bp.blogspot.com/-KcpZ5E85Z5M/TrVMl61CSwI/AAAAAAAAJ6U/-17FwWofFbQ/s400/merluzzo.png"/>
          <p:cNvPicPr>
            <a:picLocks noChangeAspect="1" noChangeArrowheads="1"/>
          </p:cNvPicPr>
          <p:nvPr/>
        </p:nvPicPr>
        <p:blipFill>
          <a:blip r:embed="rId2" cstate="print"/>
          <a:srcRect/>
          <a:stretch>
            <a:fillRect/>
          </a:stretch>
        </p:blipFill>
        <p:spPr bwMode="auto">
          <a:xfrm>
            <a:off x="4788024" y="1124744"/>
            <a:ext cx="3810000" cy="2505075"/>
          </a:xfrm>
          <a:prstGeom prst="rect">
            <a:avLst/>
          </a:prstGeom>
          <a:noFill/>
        </p:spPr>
      </p:pic>
      <p:pic>
        <p:nvPicPr>
          <p:cNvPr id="1028" name="Picture 4" descr="http://3.bp.blogspot.com/-Gsk5qlKOdWo/TrVK7J8NtvI/AAAAAAAAJ6I/kfJFJY_LDMY/s1600/omogeneizzato+merluzzo+1.png"/>
          <p:cNvPicPr>
            <a:picLocks noChangeAspect="1" noChangeArrowheads="1"/>
          </p:cNvPicPr>
          <p:nvPr/>
        </p:nvPicPr>
        <p:blipFill>
          <a:blip r:embed="rId3" cstate="print"/>
          <a:srcRect/>
          <a:stretch>
            <a:fillRect/>
          </a:stretch>
        </p:blipFill>
        <p:spPr bwMode="auto">
          <a:xfrm>
            <a:off x="0" y="3933056"/>
            <a:ext cx="2333029" cy="2924944"/>
          </a:xfrm>
          <a:prstGeom prst="rect">
            <a:avLst/>
          </a:prstGeom>
          <a:noFill/>
        </p:spPr>
      </p:pic>
      <p:pic>
        <p:nvPicPr>
          <p:cNvPr id="1030" name="Picture 6" descr="http://3.bp.blogspot.com/-6FJyQpIAvdg/TrVRgzFIW2I/AAAAAAAAJ6g/-bMFXpIZLy4/s640/omogeneizzato+merluzzo+preparaz.png"/>
          <p:cNvPicPr>
            <a:picLocks noChangeAspect="1" noChangeArrowheads="1"/>
          </p:cNvPicPr>
          <p:nvPr/>
        </p:nvPicPr>
        <p:blipFill>
          <a:blip r:embed="rId4" cstate="print"/>
          <a:srcRect/>
          <a:stretch>
            <a:fillRect/>
          </a:stretch>
        </p:blipFill>
        <p:spPr bwMode="auto">
          <a:xfrm>
            <a:off x="2771800" y="4149080"/>
            <a:ext cx="6096000" cy="2286000"/>
          </a:xfrm>
          <a:prstGeom prst="rect">
            <a:avLst/>
          </a:prstGeom>
          <a:noFill/>
        </p:spPr>
      </p:pic>
    </p:spTree>
    <p:extLst>
      <p:ext uri="{BB962C8B-B14F-4D97-AF65-F5344CB8AC3E}">
        <p14:creationId xmlns:p14="http://schemas.microsoft.com/office/powerpoint/2010/main" val="224208728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paniepesci-400x310"/>
          <p:cNvPicPr>
            <a:picLocks noChangeAspect="1" noChangeArrowheads="1"/>
          </p:cNvPicPr>
          <p:nvPr/>
        </p:nvPicPr>
        <p:blipFill>
          <a:blip r:embed="rId3" cstate="print"/>
          <a:srcRect/>
          <a:stretch>
            <a:fillRect/>
          </a:stretch>
        </p:blipFill>
        <p:spPr bwMode="auto">
          <a:xfrm>
            <a:off x="468313" y="188913"/>
            <a:ext cx="3810000" cy="2952750"/>
          </a:xfrm>
          <a:prstGeom prst="rect">
            <a:avLst/>
          </a:prstGeom>
          <a:noFill/>
        </p:spPr>
      </p:pic>
      <p:pic>
        <p:nvPicPr>
          <p:cNvPr id="24583" name="Picture 7" descr="copertina1_g"/>
          <p:cNvPicPr>
            <a:picLocks noChangeAspect="1" noChangeArrowheads="1"/>
          </p:cNvPicPr>
          <p:nvPr/>
        </p:nvPicPr>
        <p:blipFill>
          <a:blip r:embed="rId4" cstate="print"/>
          <a:srcRect/>
          <a:stretch>
            <a:fillRect/>
          </a:stretch>
        </p:blipFill>
        <p:spPr bwMode="auto">
          <a:xfrm>
            <a:off x="4591050" y="0"/>
            <a:ext cx="4552950" cy="5362575"/>
          </a:xfrm>
          <a:prstGeom prst="rect">
            <a:avLst/>
          </a:prstGeom>
          <a:noFill/>
        </p:spPr>
      </p:pic>
      <p:sp>
        <p:nvSpPr>
          <p:cNvPr id="24584" name="Text Box 8"/>
          <p:cNvSpPr txBox="1">
            <a:spLocks noChangeArrowheads="1"/>
          </p:cNvSpPr>
          <p:nvPr/>
        </p:nvSpPr>
        <p:spPr bwMode="auto">
          <a:xfrm>
            <a:off x="179388" y="3357563"/>
            <a:ext cx="4105275" cy="366712"/>
          </a:xfrm>
          <a:prstGeom prst="rect">
            <a:avLst/>
          </a:prstGeom>
          <a:noFill/>
          <a:ln w="9525">
            <a:noFill/>
            <a:miter lim="800000"/>
            <a:headEnd/>
            <a:tailEnd/>
          </a:ln>
          <a:effectLst/>
        </p:spPr>
        <p:txBody>
          <a:bodyPr>
            <a:spAutoFit/>
          </a:bodyPr>
          <a:lstStyle/>
          <a:p>
            <a:pPr>
              <a:spcBef>
                <a:spcPct val="50000"/>
              </a:spcBef>
            </a:pPr>
            <a:endParaRPr lang="en-GB"/>
          </a:p>
        </p:txBody>
      </p:sp>
      <p:sp>
        <p:nvSpPr>
          <p:cNvPr id="24585" name="Text Box 9"/>
          <p:cNvSpPr txBox="1">
            <a:spLocks noChangeArrowheads="1"/>
          </p:cNvSpPr>
          <p:nvPr/>
        </p:nvSpPr>
        <p:spPr bwMode="auto">
          <a:xfrm>
            <a:off x="0" y="3429000"/>
            <a:ext cx="4498975" cy="2492990"/>
          </a:xfrm>
          <a:prstGeom prst="rect">
            <a:avLst/>
          </a:prstGeom>
          <a:solidFill>
            <a:srgbClr val="66FF99"/>
          </a:solidFill>
          <a:ln w="9525">
            <a:noFill/>
            <a:miter lim="800000"/>
            <a:headEnd/>
            <a:tailEnd/>
          </a:ln>
          <a:effectLst/>
        </p:spPr>
        <p:txBody>
          <a:bodyPr>
            <a:spAutoFit/>
          </a:bodyPr>
          <a:lstStyle/>
          <a:p>
            <a:r>
              <a:rPr lang="it-IT" b="1" i="1" dirty="0" err="1">
                <a:hlinkClick r:id="rId5"/>
              </a:rPr>
              <a:t>Jonkers</a:t>
            </a:r>
            <a:r>
              <a:rPr lang="it-IT" b="1" i="1" dirty="0">
                <a:hlinkClick r:id="rId5"/>
              </a:rPr>
              <a:t> IJ</a:t>
            </a:r>
            <a:r>
              <a:rPr lang="it-IT" i="1" dirty="0"/>
              <a:t>, </a:t>
            </a:r>
            <a:r>
              <a:rPr lang="it-IT" b="1" i="1" dirty="0" err="1">
                <a:hlinkClick r:id="rId6"/>
              </a:rPr>
              <a:t>Smelt</a:t>
            </a:r>
            <a:r>
              <a:rPr lang="it-IT" b="1" i="1" dirty="0">
                <a:hlinkClick r:id="rId6"/>
              </a:rPr>
              <a:t> AH</a:t>
            </a:r>
            <a:r>
              <a:rPr lang="it-IT" i="1" dirty="0"/>
              <a:t>, </a:t>
            </a:r>
            <a:r>
              <a:rPr lang="it-IT" b="1" i="1" dirty="0" err="1">
                <a:hlinkClick r:id="rId7"/>
              </a:rPr>
              <a:t>Princen</a:t>
            </a:r>
            <a:r>
              <a:rPr lang="it-IT" b="1" i="1" dirty="0">
                <a:hlinkClick r:id="rId7"/>
              </a:rPr>
              <a:t> HM</a:t>
            </a:r>
            <a:r>
              <a:rPr lang="it-IT" i="1" dirty="0"/>
              <a:t>, </a:t>
            </a:r>
            <a:r>
              <a:rPr lang="it-IT" b="1" i="1" dirty="0" err="1">
                <a:hlinkClick r:id="rId8"/>
              </a:rPr>
              <a:t>Kuipers</a:t>
            </a:r>
            <a:r>
              <a:rPr lang="it-IT" b="1" i="1" dirty="0">
                <a:hlinkClick r:id="rId8"/>
              </a:rPr>
              <a:t> F</a:t>
            </a:r>
            <a:r>
              <a:rPr lang="it-IT" i="1" dirty="0"/>
              <a:t>, </a:t>
            </a:r>
            <a:r>
              <a:rPr lang="it-IT" b="1" i="1" dirty="0" err="1">
                <a:hlinkClick r:id="rId9"/>
              </a:rPr>
              <a:t>Romijn</a:t>
            </a:r>
            <a:r>
              <a:rPr lang="it-IT" b="1" i="1" dirty="0">
                <a:hlinkClick r:id="rId9"/>
              </a:rPr>
              <a:t> JA</a:t>
            </a:r>
            <a:r>
              <a:rPr lang="it-IT" i="1" dirty="0"/>
              <a:t>, </a:t>
            </a:r>
            <a:r>
              <a:rPr lang="it-IT" b="1" i="1" dirty="0" err="1">
                <a:hlinkClick r:id="rId10"/>
              </a:rPr>
              <a:t>Boverhof</a:t>
            </a:r>
            <a:r>
              <a:rPr lang="it-IT" b="1" i="1" dirty="0">
                <a:hlinkClick r:id="rId10"/>
              </a:rPr>
              <a:t> R</a:t>
            </a:r>
            <a:r>
              <a:rPr lang="it-IT" i="1" dirty="0"/>
              <a:t>, </a:t>
            </a:r>
            <a:r>
              <a:rPr lang="it-IT" b="1" i="1" dirty="0" err="1">
                <a:hlinkClick r:id="rId11"/>
              </a:rPr>
              <a:t>Masclee</a:t>
            </a:r>
            <a:r>
              <a:rPr lang="it-IT" b="1" i="1" dirty="0">
                <a:hlinkClick r:id="rId11"/>
              </a:rPr>
              <a:t> AA</a:t>
            </a:r>
            <a:r>
              <a:rPr lang="it-IT" i="1" dirty="0"/>
              <a:t>, </a:t>
            </a:r>
            <a:r>
              <a:rPr lang="it-IT" b="1" i="1" dirty="0" err="1">
                <a:hlinkClick r:id="rId12"/>
              </a:rPr>
              <a:t>Stellaard</a:t>
            </a:r>
            <a:r>
              <a:rPr lang="it-IT" b="1" i="1" dirty="0">
                <a:hlinkClick r:id="rId12"/>
              </a:rPr>
              <a:t> F</a:t>
            </a:r>
            <a:r>
              <a:rPr lang="it-IT" i="1" dirty="0"/>
              <a:t>. </a:t>
            </a:r>
          </a:p>
          <a:p>
            <a:r>
              <a:rPr lang="it-IT" sz="2800" b="1" dirty="0" smtClean="0"/>
              <a:t>L’Olio di pesce aiuta a combattere l’eccesso di trigliceridi nel sangue </a:t>
            </a:r>
          </a:p>
          <a:p>
            <a:r>
              <a:rPr lang="it-IT" b="1" dirty="0" smtClean="0"/>
              <a:t>The </a:t>
            </a:r>
            <a:r>
              <a:rPr lang="it-IT" b="1" dirty="0"/>
              <a:t>Journal </a:t>
            </a:r>
            <a:r>
              <a:rPr lang="it-IT" b="1" dirty="0" err="1"/>
              <a:t>of</a:t>
            </a:r>
            <a:r>
              <a:rPr lang="it-IT" b="1" dirty="0"/>
              <a:t> </a:t>
            </a:r>
            <a:r>
              <a:rPr lang="it-IT" b="1" dirty="0" err="1"/>
              <a:t>Nutrition</a:t>
            </a:r>
            <a:r>
              <a:rPr lang="it-IT" b="1" dirty="0"/>
              <a:t> 136:987-991,2006</a:t>
            </a:r>
            <a:endParaRPr lang="en-GB" b="1" dirty="0"/>
          </a:p>
        </p:txBody>
      </p:sp>
      <p:sp>
        <p:nvSpPr>
          <p:cNvPr id="24586" name="AutoShape 10"/>
          <p:cNvSpPr>
            <a:spLocks noChangeArrowheads="1"/>
          </p:cNvSpPr>
          <p:nvPr/>
        </p:nvSpPr>
        <p:spPr bwMode="auto">
          <a:xfrm>
            <a:off x="4748213" y="5543550"/>
            <a:ext cx="3870325" cy="661988"/>
          </a:xfrm>
          <a:prstGeom prst="horizontalScroll">
            <a:avLst>
              <a:gd name="adj" fmla="val 12500"/>
            </a:avLst>
          </a:prstGeom>
          <a:solidFill>
            <a:srgbClr val="FF3300"/>
          </a:solidFill>
          <a:ln w="9525">
            <a:noFill/>
            <a:round/>
            <a:headEnd/>
            <a:tailEnd/>
          </a:ln>
          <a:effectLst/>
        </p:spPr>
        <p:txBody>
          <a:bodyPr>
            <a:spAutoFit/>
          </a:bodyPr>
          <a:lstStyle/>
          <a:p>
            <a:pPr algn="ctr">
              <a:spcBef>
                <a:spcPct val="50000"/>
              </a:spcBef>
            </a:pPr>
            <a:r>
              <a:rPr lang="en-GB" sz="2800" dirty="0" err="1">
                <a:latin typeface="Lucida Handwriting" pitchFamily="66" charset="0"/>
              </a:rPr>
              <a:t>Elogio</a:t>
            </a:r>
            <a:r>
              <a:rPr lang="en-GB" sz="2800" dirty="0">
                <a:latin typeface="Lucida Handwriting" pitchFamily="66" charset="0"/>
              </a:rPr>
              <a:t> del </a:t>
            </a:r>
            <a:r>
              <a:rPr lang="en-GB" sz="2800" dirty="0" err="1">
                <a:latin typeface="Lucida Handwriting" pitchFamily="66" charset="0"/>
              </a:rPr>
              <a:t>pesce</a:t>
            </a:r>
            <a:r>
              <a:rPr lang="en-GB" sz="2800" dirty="0">
                <a:latin typeface="Lucida Handwriting" pitchFamily="66" charset="0"/>
              </a:rPr>
              <a:t> !</a:t>
            </a:r>
          </a:p>
        </p:txBody>
      </p:sp>
      <p:sp>
        <p:nvSpPr>
          <p:cNvPr id="7" name="CasellaDiTesto 6"/>
          <p:cNvSpPr txBox="1"/>
          <p:nvPr/>
        </p:nvSpPr>
        <p:spPr>
          <a:xfrm>
            <a:off x="1331640" y="2492896"/>
            <a:ext cx="2088232" cy="584775"/>
          </a:xfrm>
          <a:prstGeom prst="rect">
            <a:avLst/>
          </a:prstGeom>
          <a:solidFill>
            <a:srgbClr val="FFFF00"/>
          </a:solidFill>
        </p:spPr>
        <p:txBody>
          <a:bodyPr wrap="square" rtlCol="0">
            <a:spAutoFit/>
          </a:bodyPr>
          <a:lstStyle/>
          <a:p>
            <a:r>
              <a:rPr lang="it-IT" sz="3200" dirty="0" smtClean="0"/>
              <a:t>P =  Pesce</a:t>
            </a:r>
            <a:endParaRPr lang="it-IT" sz="3200"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Risultati immagini per fish consumption and human health"/>
          <p:cNvPicPr>
            <a:picLocks noChangeAspect="1" noChangeArrowheads="1"/>
          </p:cNvPicPr>
          <p:nvPr/>
        </p:nvPicPr>
        <p:blipFill>
          <a:blip r:embed="rId2" cstate="print"/>
          <a:srcRect/>
          <a:stretch>
            <a:fillRect/>
          </a:stretch>
        </p:blipFill>
        <p:spPr bwMode="auto">
          <a:xfrm>
            <a:off x="0" y="-270792"/>
            <a:ext cx="9320585" cy="7128792"/>
          </a:xfrm>
          <a:prstGeom prst="rect">
            <a:avLst/>
          </a:prstGeom>
          <a:noFill/>
        </p:spPr>
      </p:pic>
      <p:sp>
        <p:nvSpPr>
          <p:cNvPr id="3" name="CasellaDiTesto 2"/>
          <p:cNvSpPr txBox="1"/>
          <p:nvPr/>
        </p:nvSpPr>
        <p:spPr>
          <a:xfrm>
            <a:off x="3851920" y="4869160"/>
            <a:ext cx="4680520" cy="646331"/>
          </a:xfrm>
          <a:prstGeom prst="rect">
            <a:avLst/>
          </a:prstGeom>
          <a:solidFill>
            <a:srgbClr val="FFFF00"/>
          </a:solidFill>
        </p:spPr>
        <p:txBody>
          <a:bodyPr wrap="square" rtlCol="0">
            <a:spAutoFit/>
          </a:bodyPr>
          <a:lstStyle/>
          <a:p>
            <a:r>
              <a:rPr lang="it-IT" sz="3600" dirty="0" smtClean="0"/>
              <a:t>Più Pesce Più salute !</a:t>
            </a:r>
            <a:endParaRPr lang="it-IT" sz="3600"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683568" y="2276872"/>
            <a:ext cx="8064896" cy="3539430"/>
          </a:xfrm>
          <a:prstGeom prst="rect">
            <a:avLst/>
          </a:prstGeom>
        </p:spPr>
        <p:txBody>
          <a:bodyPr wrap="square">
            <a:spAutoFit/>
          </a:bodyPr>
          <a:lstStyle/>
          <a:p>
            <a:r>
              <a:rPr lang="en-US" sz="2800" dirty="0" smtClean="0"/>
              <a:t>Modest consumption of fish (</a:t>
            </a:r>
            <a:r>
              <a:rPr lang="en-US" sz="2800" dirty="0" err="1" smtClean="0"/>
              <a:t>eg</a:t>
            </a:r>
            <a:r>
              <a:rPr lang="en-US" sz="2800" dirty="0" smtClean="0"/>
              <a:t>, </a:t>
            </a:r>
            <a:r>
              <a:rPr lang="en-US" sz="2800" b="1" dirty="0" smtClean="0"/>
              <a:t>1-2 servings/wk</a:t>
            </a:r>
            <a:r>
              <a:rPr lang="en-US" sz="2800" dirty="0" smtClean="0"/>
              <a:t>), especially species higher in the n-3 fatty acids </a:t>
            </a:r>
            <a:r>
              <a:rPr lang="en-US" sz="2800" dirty="0" err="1" smtClean="0"/>
              <a:t>eicosapentaenoic</a:t>
            </a:r>
            <a:r>
              <a:rPr lang="en-US" sz="2800" dirty="0" smtClean="0"/>
              <a:t> acid (EPA) and </a:t>
            </a:r>
            <a:r>
              <a:rPr lang="en-US" sz="2800" dirty="0" err="1" smtClean="0"/>
              <a:t>docosahexaenoic</a:t>
            </a:r>
            <a:r>
              <a:rPr lang="en-US" sz="2800" dirty="0" smtClean="0"/>
              <a:t> acid (DHA), </a:t>
            </a:r>
            <a:r>
              <a:rPr lang="en-US" sz="2800" b="1" dirty="0" smtClean="0"/>
              <a:t>reduces risk of coronary death by 36% </a:t>
            </a:r>
            <a:r>
              <a:rPr lang="en-US" sz="2800" dirty="0" smtClean="0"/>
              <a:t>(95% confidence interval, 20%-50%; P&lt;.001) </a:t>
            </a:r>
            <a:r>
              <a:rPr lang="en-US" sz="2800" b="1" dirty="0" smtClean="0"/>
              <a:t>and total mortality by 17% </a:t>
            </a:r>
            <a:r>
              <a:rPr lang="en-US" sz="2800" dirty="0" smtClean="0"/>
              <a:t>(95% confidence interval, 0%-32%; P = .046) and may favorably affect other clinical outcomes. </a:t>
            </a:r>
            <a:endParaRPr lang="it-IT" sz="2800" dirty="0"/>
          </a:p>
        </p:txBody>
      </p:sp>
      <p:sp>
        <p:nvSpPr>
          <p:cNvPr id="27649" name="Rectangle 1"/>
          <p:cNvSpPr>
            <a:spLocks noChangeArrowheads="1"/>
          </p:cNvSpPr>
          <p:nvPr/>
        </p:nvSpPr>
        <p:spPr bwMode="auto">
          <a:xfrm>
            <a:off x="323528" y="280483"/>
            <a:ext cx="828092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0066"/>
                </a:solidFill>
                <a:effectLst/>
                <a:latin typeface="Arial" pitchFamily="34" charset="0"/>
                <a:ea typeface="Times New Roman" pitchFamily="18" charset="0"/>
                <a:cs typeface="Arial" pitchFamily="34" charset="0"/>
                <a:hlinkClick r:id="rId3" tooltip="JAMA."/>
              </a:rPr>
              <a:t>JAMA.</a:t>
            </a:r>
            <a:r>
              <a:rPr kumimoji="0" lang="en-US" sz="2400" b="0" i="0" u="none" strike="noStrike" cap="none" normalizeH="0" baseline="0" dirty="0" smtClean="0">
                <a:ln>
                  <a:noFill/>
                </a:ln>
                <a:solidFill>
                  <a:srgbClr val="000000"/>
                </a:solidFill>
                <a:effectLst/>
                <a:latin typeface="Calibri"/>
                <a:ea typeface="Times New Roman" pitchFamily="18" charset="0"/>
                <a:cs typeface="Arial" pitchFamily="34" charset="0"/>
              </a:rPr>
              <a:t> </a:t>
            </a: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2006 Oct 18;296(15):1885-99.</a:t>
            </a: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Fish intake, contaminants, and human health: evaluating the risks and the benefits.</a:t>
            </a: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rgbClr val="660066"/>
                </a:solidFill>
                <a:effectLst/>
                <a:latin typeface="Arial" pitchFamily="34" charset="0"/>
                <a:ea typeface="Times New Roman" pitchFamily="18" charset="0"/>
                <a:cs typeface="Arial" pitchFamily="34" charset="0"/>
                <a:hlinkClick r:id="rId4"/>
              </a:rPr>
              <a:t>Mozaffarian</a:t>
            </a:r>
            <a:r>
              <a:rPr kumimoji="0" lang="en-US" sz="2400" b="0" i="0" u="none" strike="noStrike" cap="none" normalizeH="0" baseline="0" dirty="0" smtClean="0">
                <a:ln>
                  <a:noFill/>
                </a:ln>
                <a:solidFill>
                  <a:srgbClr val="660066"/>
                </a:solidFill>
                <a:effectLst/>
                <a:latin typeface="Arial" pitchFamily="34" charset="0"/>
                <a:ea typeface="Times New Roman" pitchFamily="18" charset="0"/>
                <a:cs typeface="Arial" pitchFamily="34" charset="0"/>
                <a:hlinkClick r:id="rId4"/>
              </a:rPr>
              <a:t> D</a:t>
            </a:r>
            <a:r>
              <a:rPr kumimoji="0" lang="en-US" sz="2400" b="0"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rPr>
              <a:t>1</a:t>
            </a: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en-US" sz="2400" b="0" i="0" u="none" strike="noStrike" cap="none" normalizeH="0" baseline="0" dirty="0" smtClean="0">
                <a:ln>
                  <a:noFill/>
                </a:ln>
                <a:solidFill>
                  <a:srgbClr val="000000"/>
                </a:solidFill>
                <a:effectLst/>
                <a:latin typeface="Calibri"/>
                <a:ea typeface="Times New Roman" pitchFamily="18" charset="0"/>
                <a:cs typeface="Arial" pitchFamily="34" charset="0"/>
              </a:rPr>
              <a:t> </a:t>
            </a:r>
            <a:r>
              <a:rPr kumimoji="0" lang="en-US" sz="2400" b="0" i="0" u="none" strike="noStrike" cap="none" normalizeH="0" baseline="0" dirty="0" err="1" smtClean="0">
                <a:ln>
                  <a:noFill/>
                </a:ln>
                <a:solidFill>
                  <a:srgbClr val="660066"/>
                </a:solidFill>
                <a:effectLst/>
                <a:latin typeface="Arial" pitchFamily="34" charset="0"/>
                <a:ea typeface="Times New Roman" pitchFamily="18" charset="0"/>
                <a:cs typeface="Arial" pitchFamily="34" charset="0"/>
                <a:hlinkClick r:id="rId5"/>
              </a:rPr>
              <a:t>Rimm</a:t>
            </a:r>
            <a:r>
              <a:rPr kumimoji="0" lang="en-US" sz="2400" b="0" i="0" u="none" strike="noStrike" cap="none" normalizeH="0" baseline="0" dirty="0" smtClean="0">
                <a:ln>
                  <a:noFill/>
                </a:ln>
                <a:solidFill>
                  <a:srgbClr val="660066"/>
                </a:solidFill>
                <a:effectLst/>
                <a:latin typeface="Arial" pitchFamily="34" charset="0"/>
                <a:ea typeface="Times New Roman" pitchFamily="18" charset="0"/>
                <a:cs typeface="Arial" pitchFamily="34" charset="0"/>
                <a:hlinkClick r:id="rId5"/>
              </a:rPr>
              <a:t> EB</a:t>
            </a: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7651" name="Picture 3" descr="Risultati immagini per pesce azzurro"/>
          <p:cNvPicPr>
            <a:picLocks noChangeAspect="1" noChangeArrowheads="1"/>
          </p:cNvPicPr>
          <p:nvPr/>
        </p:nvPicPr>
        <p:blipFill>
          <a:blip r:embed="rId6" cstate="print"/>
          <a:srcRect/>
          <a:stretch>
            <a:fillRect/>
          </a:stretch>
        </p:blipFill>
        <p:spPr bwMode="auto">
          <a:xfrm>
            <a:off x="251520" y="404664"/>
            <a:ext cx="8732505" cy="580226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7651"/>
                                        </p:tgtEl>
                                      </p:cBhvr>
                                    </p:animEffect>
                                    <p:set>
                                      <p:cBhvr>
                                        <p:cTn id="7" dur="1" fill="hold">
                                          <p:stCondLst>
                                            <p:cond delay="499"/>
                                          </p:stCondLst>
                                        </p:cTn>
                                        <p:tgtEl>
                                          <p:spTgt spid="276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 10 Effetti benefici del Pesce"/>
          <p:cNvPicPr>
            <a:picLocks noChangeAspect="1" noChangeArrowheads="1"/>
          </p:cNvPicPr>
          <p:nvPr/>
        </p:nvPicPr>
        <p:blipFill>
          <a:blip r:embed="rId2" cstate="print"/>
          <a:srcRect/>
          <a:stretch>
            <a:fillRect/>
          </a:stretch>
        </p:blipFill>
        <p:spPr bwMode="auto">
          <a:xfrm>
            <a:off x="444844" y="476671"/>
            <a:ext cx="8231612" cy="6180161"/>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4563" t="19288" r="13677" b="8657"/>
          <a:stretch>
            <a:fillRect/>
          </a:stretch>
        </p:blipFill>
        <p:spPr bwMode="auto">
          <a:xfrm>
            <a:off x="539553" y="404663"/>
            <a:ext cx="8514650" cy="6412267"/>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SCEGLIERE PESCE AZZURRO !</a:t>
            </a:r>
            <a:endParaRPr lang="it-IT" dirty="0"/>
          </a:p>
        </p:txBody>
      </p:sp>
      <p:sp>
        <p:nvSpPr>
          <p:cNvPr id="5" name="Segnaposto contenuto 4"/>
          <p:cNvSpPr>
            <a:spLocks noGrp="1"/>
          </p:cNvSpPr>
          <p:nvPr>
            <p:ph idx="1"/>
          </p:nvPr>
        </p:nvSpPr>
        <p:spPr>
          <a:solidFill>
            <a:srgbClr val="92D050"/>
          </a:solidFill>
        </p:spPr>
        <p:txBody>
          <a:bodyPr/>
          <a:lstStyle/>
          <a:p>
            <a:r>
              <a:rPr lang="it-IT" dirty="0" smtClean="0"/>
              <a:t>Il pesce azzurro contiene molta Vitamina D che agisce anche come ORMONE</a:t>
            </a:r>
          </a:p>
          <a:p>
            <a:r>
              <a:rPr lang="it-IT" dirty="0" smtClean="0"/>
              <a:t>Il consumo di pesce migliora le funzioni mentali e psichiche e protegge dalla depressione</a:t>
            </a:r>
          </a:p>
          <a:p>
            <a:r>
              <a:rPr lang="it-IT" dirty="0" smtClean="0"/>
              <a:t>Il pesce riduce il rischio di avere il diabete ed altre patologie </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92D050"/>
          </a:solidFill>
        </p:spPr>
        <p:txBody>
          <a:bodyPr/>
          <a:lstStyle/>
          <a:p>
            <a:r>
              <a:rPr lang="it-IT" dirty="0" smtClean="0"/>
              <a:t>2-3 porzioni alla settimana</a:t>
            </a:r>
            <a:endParaRPr lang="it-IT" dirty="0"/>
          </a:p>
        </p:txBody>
      </p:sp>
      <p:sp>
        <p:nvSpPr>
          <p:cNvPr id="4" name="Segnaposto contenuto 3"/>
          <p:cNvSpPr>
            <a:spLocks noGrp="1"/>
          </p:cNvSpPr>
          <p:nvPr>
            <p:ph idx="1"/>
          </p:nvPr>
        </p:nvSpPr>
        <p:spPr>
          <a:solidFill>
            <a:srgbClr val="FFFF00"/>
          </a:solidFill>
        </p:spPr>
        <p:txBody>
          <a:bodyPr/>
          <a:lstStyle/>
          <a:p>
            <a:r>
              <a:rPr lang="it-IT" dirty="0" smtClean="0"/>
              <a:t>Viene ridotto il rischio di asma nei bambini</a:t>
            </a:r>
          </a:p>
          <a:p>
            <a:endParaRPr lang="it-IT" dirty="0" smtClean="0"/>
          </a:p>
          <a:p>
            <a:r>
              <a:rPr lang="it-IT" dirty="0" smtClean="0"/>
              <a:t>Gli Omega 3 migliorano e proteggono la funzione visiva</a:t>
            </a:r>
          </a:p>
          <a:p>
            <a:endParaRPr lang="it-IT" dirty="0" smtClean="0"/>
          </a:p>
          <a:p>
            <a:r>
              <a:rPr lang="it-IT" dirty="0" smtClean="0"/>
              <a:t>Consumare pesce regolarmente migliora la qualità del sonno </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benefici del pesce"/>
          <p:cNvPicPr>
            <a:picLocks noChangeAspect="1" noChangeArrowheads="1"/>
          </p:cNvPicPr>
          <p:nvPr/>
        </p:nvPicPr>
        <p:blipFill>
          <a:blip r:embed="rId2" cstate="print"/>
          <a:srcRect/>
          <a:stretch>
            <a:fillRect/>
          </a:stretch>
        </p:blipFill>
        <p:spPr bwMode="auto">
          <a:xfrm>
            <a:off x="323527" y="0"/>
            <a:ext cx="8940485" cy="6705364"/>
          </a:xfrm>
          <a:prstGeom prst="rect">
            <a:avLst/>
          </a:prstGeom>
          <a:noFill/>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pianetamamma.it/pictures/20130520/bimba-che-mangia-il-pesce_1.jpeg"/>
          <p:cNvPicPr>
            <a:picLocks noChangeAspect="1" noChangeArrowheads="1"/>
          </p:cNvPicPr>
          <p:nvPr/>
        </p:nvPicPr>
        <p:blipFill>
          <a:blip r:embed="rId2" cstate="print"/>
          <a:srcRect/>
          <a:stretch>
            <a:fillRect/>
          </a:stretch>
        </p:blipFill>
        <p:spPr bwMode="auto">
          <a:xfrm>
            <a:off x="323528" y="3068960"/>
            <a:ext cx="2857500" cy="1809751"/>
          </a:xfrm>
          <a:prstGeom prst="rect">
            <a:avLst/>
          </a:prstGeom>
          <a:noFill/>
        </p:spPr>
      </p:pic>
      <p:pic>
        <p:nvPicPr>
          <p:cNvPr id="43012" name="Picture 4" descr="http://cdn.blogosfere.it/saporiericette/images/bambini-pesce-scuola.jpg"/>
          <p:cNvPicPr>
            <a:picLocks noChangeAspect="1" noChangeArrowheads="1"/>
          </p:cNvPicPr>
          <p:nvPr/>
        </p:nvPicPr>
        <p:blipFill>
          <a:blip r:embed="rId3" cstate="print"/>
          <a:srcRect/>
          <a:stretch>
            <a:fillRect/>
          </a:stretch>
        </p:blipFill>
        <p:spPr bwMode="auto">
          <a:xfrm>
            <a:off x="4644008" y="1068832"/>
            <a:ext cx="3849638" cy="2536233"/>
          </a:xfrm>
          <a:prstGeom prst="rect">
            <a:avLst/>
          </a:prstGeom>
          <a:noFill/>
        </p:spPr>
      </p:pic>
      <p:pic>
        <p:nvPicPr>
          <p:cNvPr id="43014" name="Picture 6" descr="http://www.abcsalute.it/blog/wp-content/uploads/2013/06/pesce-per-bambini-730x365.jpg"/>
          <p:cNvPicPr>
            <a:picLocks noChangeAspect="1" noChangeArrowheads="1"/>
          </p:cNvPicPr>
          <p:nvPr/>
        </p:nvPicPr>
        <p:blipFill>
          <a:blip r:embed="rId4" cstate="print"/>
          <a:srcRect/>
          <a:stretch>
            <a:fillRect/>
          </a:stretch>
        </p:blipFill>
        <p:spPr bwMode="auto">
          <a:xfrm>
            <a:off x="395536" y="692696"/>
            <a:ext cx="3888431" cy="1944216"/>
          </a:xfrm>
          <a:prstGeom prst="rect">
            <a:avLst/>
          </a:prstGeom>
          <a:noFill/>
        </p:spPr>
      </p:pic>
      <p:sp>
        <p:nvSpPr>
          <p:cNvPr id="5" name="CasellaDiTesto 4"/>
          <p:cNvSpPr txBox="1"/>
          <p:nvPr/>
        </p:nvSpPr>
        <p:spPr>
          <a:xfrm>
            <a:off x="3131840" y="4005064"/>
            <a:ext cx="5760640" cy="2246769"/>
          </a:xfrm>
          <a:prstGeom prst="rect">
            <a:avLst/>
          </a:prstGeom>
          <a:noFill/>
        </p:spPr>
        <p:txBody>
          <a:bodyPr wrap="square" rtlCol="0">
            <a:spAutoFit/>
          </a:bodyPr>
          <a:lstStyle/>
          <a:p>
            <a:r>
              <a:rPr lang="it-IT" sz="2800" dirty="0" smtClean="0"/>
              <a:t>Iniziare presto con il pesce, anche surgelato.</a:t>
            </a:r>
          </a:p>
          <a:p>
            <a:r>
              <a:rPr lang="it-IT" sz="2800" dirty="0" smtClean="0"/>
              <a:t>Spinarlo prima, anche a crudo, cuocerlo quanto basta, insistere !!!</a:t>
            </a:r>
          </a:p>
          <a:p>
            <a:r>
              <a:rPr lang="it-IT" sz="2800" dirty="0" smtClean="0"/>
              <a:t>2-3 porzioni alla settimana</a:t>
            </a:r>
            <a:endParaRPr lang="en-US" sz="2800"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solidFill>
            <a:srgbClr val="92D050"/>
          </a:solidFill>
        </p:spPr>
        <p:txBody>
          <a:bodyPr>
            <a:normAutofit fontScale="90000"/>
          </a:bodyPr>
          <a:lstStyle/>
          <a:p>
            <a:r>
              <a:rPr lang="it-IT" dirty="0" smtClean="0"/>
              <a:t>Una </a:t>
            </a:r>
            <a:r>
              <a:rPr lang="it-IT" dirty="0" err="1" smtClean="0"/>
              <a:t>Pummarola</a:t>
            </a:r>
            <a:r>
              <a:rPr lang="it-IT" dirty="0" smtClean="0"/>
              <a:t> al giorno …..</a:t>
            </a:r>
            <a:br>
              <a:rPr lang="it-IT" dirty="0" smtClean="0"/>
            </a:br>
            <a:r>
              <a:rPr lang="it-IT" dirty="0" smtClean="0"/>
              <a:t>Fornisce il LICOPENE !</a:t>
            </a:r>
          </a:p>
        </p:txBody>
      </p:sp>
      <p:sp>
        <p:nvSpPr>
          <p:cNvPr id="24580" name="Rectangle 4"/>
          <p:cNvSpPr>
            <a:spLocks noGrp="1" noChangeArrowheads="1"/>
          </p:cNvSpPr>
          <p:nvPr>
            <p:ph type="body" sz="half" idx="2"/>
          </p:nvPr>
        </p:nvSpPr>
        <p:spPr>
          <a:xfrm>
            <a:off x="4499992" y="2852936"/>
            <a:ext cx="4376737" cy="3733800"/>
          </a:xfrm>
        </p:spPr>
        <p:txBody>
          <a:bodyPr/>
          <a:lstStyle/>
          <a:p>
            <a:r>
              <a:rPr lang="it-IT" sz="2400" b="1" dirty="0" smtClean="0">
                <a:cs typeface="Times New Roman" pitchFamily="18" charset="0"/>
              </a:rPr>
              <a:t>-</a:t>
            </a:r>
            <a:r>
              <a:rPr lang="it-IT" sz="2400" b="1" dirty="0" smtClean="0">
                <a:latin typeface="Times New Roman" pitchFamily="18" charset="0"/>
                <a:cs typeface="Times New Roman" pitchFamily="18" charset="0"/>
              </a:rPr>
              <a:t> </a:t>
            </a:r>
            <a:r>
              <a:rPr lang="it-IT" sz="2400" b="1" dirty="0" smtClean="0">
                <a:cs typeface="Times New Roman" pitchFamily="18" charset="0"/>
              </a:rPr>
              <a:t>2 settimane di dieta povera di </a:t>
            </a:r>
            <a:r>
              <a:rPr lang="it-IT" sz="2400" b="1" dirty="0" err="1" smtClean="0">
                <a:cs typeface="Times New Roman" pitchFamily="18" charset="0"/>
              </a:rPr>
              <a:t>carotenoidi</a:t>
            </a:r>
            <a:r>
              <a:rPr lang="it-IT" sz="2400" b="1" dirty="0" smtClean="0">
                <a:cs typeface="Times New Roman" pitchFamily="18" charset="0"/>
              </a:rPr>
              <a:t> </a:t>
            </a:r>
          </a:p>
          <a:p>
            <a:r>
              <a:rPr lang="it-IT" sz="2400" b="1" dirty="0" smtClean="0">
                <a:cs typeface="Times New Roman" pitchFamily="18" charset="0"/>
              </a:rPr>
              <a:t>-</a:t>
            </a:r>
            <a:r>
              <a:rPr lang="it-IT" sz="2400" b="1" dirty="0" smtClean="0">
                <a:latin typeface="Times New Roman" pitchFamily="18" charset="0"/>
                <a:cs typeface="Times New Roman" pitchFamily="18" charset="0"/>
              </a:rPr>
              <a:t> </a:t>
            </a:r>
            <a:r>
              <a:rPr lang="it-IT" sz="2400" b="1" dirty="0" smtClean="0">
                <a:cs typeface="Times New Roman" pitchFamily="18" charset="0"/>
              </a:rPr>
              <a:t>due settimane di succo di pomodoro</a:t>
            </a:r>
          </a:p>
          <a:p>
            <a:r>
              <a:rPr lang="it-IT" sz="2400" b="1" dirty="0" smtClean="0">
                <a:cs typeface="Times New Roman" pitchFamily="18" charset="0"/>
              </a:rPr>
              <a:t>-</a:t>
            </a:r>
            <a:r>
              <a:rPr lang="it-IT" sz="2400" b="1" dirty="0" smtClean="0">
                <a:latin typeface="Times New Roman" pitchFamily="18" charset="0"/>
                <a:cs typeface="Times New Roman" pitchFamily="18" charset="0"/>
              </a:rPr>
              <a:t> </a:t>
            </a:r>
            <a:r>
              <a:rPr lang="it-IT" sz="2400" b="1" dirty="0" smtClean="0">
                <a:cs typeface="Times New Roman" pitchFamily="18" charset="0"/>
              </a:rPr>
              <a:t>due settimane con succo di carote (che contiene circa 37 mg di carotene), </a:t>
            </a:r>
          </a:p>
          <a:p>
            <a:r>
              <a:rPr lang="it-IT" sz="2400" b="1" dirty="0" smtClean="0">
                <a:cs typeface="Times New Roman" pitchFamily="18" charset="0"/>
              </a:rPr>
              <a:t>-</a:t>
            </a:r>
            <a:r>
              <a:rPr lang="it-IT" sz="2400" b="1" dirty="0" smtClean="0">
                <a:latin typeface="Times New Roman" pitchFamily="18" charset="0"/>
                <a:cs typeface="Times New Roman" pitchFamily="18" charset="0"/>
              </a:rPr>
              <a:t> </a:t>
            </a:r>
            <a:r>
              <a:rPr lang="it-IT" sz="2400" b="1" dirty="0" smtClean="0">
                <a:cs typeface="Times New Roman" pitchFamily="18" charset="0"/>
              </a:rPr>
              <a:t>due settimane spinaci in polvere. </a:t>
            </a:r>
          </a:p>
          <a:p>
            <a:endParaRPr lang="it-IT" sz="2400" b="1" dirty="0" smtClean="0"/>
          </a:p>
        </p:txBody>
      </p:sp>
      <p:pic>
        <p:nvPicPr>
          <p:cNvPr id="19460" name="Picture 6" descr="C:\WINDOWS\Application Data\Microsoft\Media Catalog\Downloaded Clips\cl4d\j0193566.wmf"/>
          <p:cNvPicPr>
            <a:picLocks noGrp="1" noChangeAspect="1" noChangeArrowheads="1"/>
          </p:cNvPicPr>
          <p:nvPr>
            <p:ph type="clipArt" sz="half" idx="1"/>
          </p:nvPr>
        </p:nvPicPr>
        <p:blipFill>
          <a:blip r:embed="rId2" cstate="print"/>
          <a:srcRect/>
          <a:stretch>
            <a:fillRect/>
          </a:stretch>
        </p:blipFill>
        <p:spPr>
          <a:xfrm>
            <a:off x="1430338" y="2514600"/>
            <a:ext cx="2900362" cy="2971800"/>
          </a:xfrm>
          <a:noFill/>
        </p:spPr>
      </p:pic>
      <p:sp>
        <p:nvSpPr>
          <p:cNvPr id="5" name="Rectangle 2"/>
          <p:cNvSpPr txBox="1">
            <a:spLocks noChangeArrowheads="1"/>
          </p:cNvSpPr>
          <p:nvPr/>
        </p:nvSpPr>
        <p:spPr>
          <a:xfrm>
            <a:off x="611560" y="1484784"/>
            <a:ext cx="8229600" cy="1143000"/>
          </a:xfrm>
          <a:prstGeom prst="rect">
            <a:avLst/>
          </a:prstGeom>
          <a:solidFill>
            <a:srgbClr val="92D050"/>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0" i="0" u="none" strike="noStrike" kern="1200" cap="none" spc="0" normalizeH="0" baseline="0" noProof="0" smtClean="0">
                <a:ln>
                  <a:noFill/>
                </a:ln>
                <a:solidFill>
                  <a:schemeClr val="tx1"/>
                </a:solidFill>
                <a:effectLst/>
                <a:uLnTx/>
                <a:uFillTx/>
                <a:latin typeface="+mj-lt"/>
                <a:ea typeface="+mj-ea"/>
                <a:cs typeface="+mj-cs"/>
              </a:rPr>
              <a:t>Per un bimbo : 50 grammi al giorno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heckerboard(down)">
                                      <p:cBhvr>
                                        <p:cTn id="7" dur="5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checkerboard(down)">
                                      <p:cBhvr>
                                        <p:cTn id="12" dur="500"/>
                                        <p:tgtEl>
                                          <p:spTgt spid="245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24580">
                                            <p:txEl>
                                              <p:pRg st="2" end="2"/>
                                            </p:txEl>
                                          </p:spTgt>
                                        </p:tgtEl>
                                        <p:attrNameLst>
                                          <p:attrName>style.visibility</p:attrName>
                                        </p:attrNameLst>
                                      </p:cBhvr>
                                      <p:to>
                                        <p:strVal val="visible"/>
                                      </p:to>
                                    </p:set>
                                    <p:animEffect transition="in" filter="checkerboard(down)">
                                      <p:cBhvr>
                                        <p:cTn id="17" dur="500"/>
                                        <p:tgtEl>
                                          <p:spTgt spid="245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24580">
                                            <p:txEl>
                                              <p:pRg st="3" end="3"/>
                                            </p:txEl>
                                          </p:spTgt>
                                        </p:tgtEl>
                                        <p:attrNameLst>
                                          <p:attrName>style.visibility</p:attrName>
                                        </p:attrNameLst>
                                      </p:cBhvr>
                                      <p:to>
                                        <p:strVal val="visible"/>
                                      </p:to>
                                    </p:set>
                                    <p:animEffect transition="in" filter="checkerboard(down)">
                                      <p:cBhvr>
                                        <p:cTn id="22" dur="500"/>
                                        <p:tgtEl>
                                          <p:spTgt spid="245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P spid="5"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solidFill>
            <a:srgbClr val="92D050"/>
          </a:solidFill>
        </p:spPr>
        <p:txBody>
          <a:bodyPr/>
          <a:lstStyle/>
          <a:p>
            <a:r>
              <a:rPr lang="it-IT" sz="3600" smtClean="0"/>
              <a:t>Ma anche  … salsa, conserva, ragù</a:t>
            </a:r>
          </a:p>
        </p:txBody>
      </p:sp>
      <p:sp>
        <p:nvSpPr>
          <p:cNvPr id="20483" name="Rectangle 4"/>
          <p:cNvSpPr>
            <a:spLocks noGrp="1" noChangeArrowheads="1"/>
          </p:cNvSpPr>
          <p:nvPr>
            <p:ph type="body" sz="half" idx="2"/>
          </p:nvPr>
        </p:nvSpPr>
        <p:spPr>
          <a:xfrm>
            <a:off x="3522663" y="1556792"/>
            <a:ext cx="5392737" cy="4967833"/>
          </a:xfrm>
        </p:spPr>
        <p:txBody>
          <a:bodyPr>
            <a:normAutofit/>
          </a:bodyPr>
          <a:lstStyle/>
          <a:p>
            <a:r>
              <a:rPr lang="it-IT" sz="2800" b="1" u="sng" dirty="0" smtClean="0">
                <a:cs typeface="Times New Roman" pitchFamily="18" charset="0"/>
              </a:rPr>
              <a:t>la produzione della IL-2</a:t>
            </a:r>
            <a:r>
              <a:rPr lang="it-IT" sz="2800" b="1" dirty="0" smtClean="0">
                <a:cs typeface="Times New Roman" pitchFamily="18" charset="0"/>
              </a:rPr>
              <a:t> e , con minore evidenza, </a:t>
            </a:r>
            <a:r>
              <a:rPr lang="it-IT" sz="2800" b="1" u="sng" dirty="0" smtClean="0">
                <a:cs typeface="Times New Roman" pitchFamily="18" charset="0"/>
              </a:rPr>
              <a:t>della IL-4,</a:t>
            </a:r>
            <a:r>
              <a:rPr lang="it-IT" sz="2800" b="1" dirty="0" smtClean="0">
                <a:cs typeface="Times New Roman" pitchFamily="18" charset="0"/>
              </a:rPr>
              <a:t> da parte di linfociti, è depressa nel periodo di deplezione di caroteni, </a:t>
            </a:r>
          </a:p>
          <a:p>
            <a:r>
              <a:rPr lang="it-IT" sz="2800" b="1" u="sng" dirty="0" smtClean="0">
                <a:cs typeface="Times New Roman" pitchFamily="18" charset="0"/>
              </a:rPr>
              <a:t>aumenta 3-4 volte con il licopene</a:t>
            </a:r>
            <a:r>
              <a:rPr lang="it-IT" sz="2800" b="1" dirty="0" smtClean="0">
                <a:cs typeface="Times New Roman" pitchFamily="18" charset="0"/>
              </a:rPr>
              <a:t> e sembra tornare a valori di </a:t>
            </a:r>
            <a:r>
              <a:rPr lang="it-IT" sz="2800" b="1" dirty="0" err="1" smtClean="0">
                <a:cs typeface="Times New Roman" pitchFamily="18" charset="0"/>
              </a:rPr>
              <a:t>baseline</a:t>
            </a:r>
            <a:r>
              <a:rPr lang="it-IT" sz="2800" b="1" dirty="0" smtClean="0">
                <a:cs typeface="Times New Roman" pitchFamily="18" charset="0"/>
              </a:rPr>
              <a:t> con il carotene e gli spinaci</a:t>
            </a:r>
            <a:r>
              <a:rPr lang="it-IT" sz="2800" b="1" dirty="0" smtClean="0"/>
              <a:t> </a:t>
            </a:r>
          </a:p>
          <a:p>
            <a:r>
              <a:rPr lang="it-IT" sz="2800" b="1" dirty="0" smtClean="0"/>
              <a:t>RAFFORZA L’IMMUNITA’</a:t>
            </a:r>
          </a:p>
        </p:txBody>
      </p:sp>
      <p:pic>
        <p:nvPicPr>
          <p:cNvPr id="20484" name="Picture 7" descr="Fare clic per scaricare">
            <a:hlinkClick r:id="rId3" tooltip="Fare clic per scaricare"/>
          </p:cNvPr>
          <p:cNvPicPr>
            <a:picLocks noGrp="1" noChangeAspect="1" noChangeArrowheads="1"/>
          </p:cNvPicPr>
          <p:nvPr>
            <p:ph type="clipArt" sz="half" idx="1"/>
          </p:nvPr>
        </p:nvPicPr>
        <p:blipFill>
          <a:blip r:embed="rId4" cstate="print"/>
          <a:srcRect/>
          <a:stretch>
            <a:fillRect/>
          </a:stretch>
        </p:blipFill>
        <p:spPr>
          <a:xfrm>
            <a:off x="744538" y="2592388"/>
            <a:ext cx="2778125" cy="3503612"/>
          </a:xfrm>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2348880"/>
            <a:ext cx="3456384" cy="3777283"/>
          </a:xfrm>
        </p:spPr>
        <p:txBody>
          <a:bodyPr>
            <a:normAutofit fontScale="92500" lnSpcReduction="10000"/>
          </a:bodyPr>
          <a:lstStyle/>
          <a:p>
            <a:r>
              <a:rPr lang="it-IT" sz="2800" b="1" u="sng" dirty="0" smtClean="0"/>
              <a:t>TOFU</a:t>
            </a:r>
          </a:p>
          <a:p>
            <a:r>
              <a:rPr lang="it-IT" sz="2800" dirty="0" smtClean="0"/>
              <a:t>Viene dalla </a:t>
            </a:r>
            <a:r>
              <a:rPr lang="it-IT" sz="2800" dirty="0" smtClean="0">
                <a:hlinkClick r:id="rId2" action="ppaction://hlinkfile" tooltip="Caglio (caseificazione)"/>
              </a:rPr>
              <a:t>cagliatura</a:t>
            </a:r>
            <a:r>
              <a:rPr lang="it-IT" sz="2800" dirty="0" smtClean="0"/>
              <a:t> del succo di soia e successiva pressatura in blocchi. </a:t>
            </a:r>
          </a:p>
          <a:p>
            <a:r>
              <a:rPr lang="it-IT" sz="2800" dirty="0" smtClean="0"/>
              <a:t>La fabbricazione del tofu dalla soia è simile a quella del </a:t>
            </a:r>
            <a:r>
              <a:rPr lang="it-IT" sz="2800" dirty="0" smtClean="0">
                <a:hlinkClick r:id="rId3" action="ppaction://hlinkfile" tooltip="Formaggio"/>
              </a:rPr>
              <a:t>formaggio</a:t>
            </a:r>
            <a:r>
              <a:rPr lang="it-IT" sz="2800" dirty="0" smtClean="0"/>
              <a:t> dal </a:t>
            </a:r>
            <a:r>
              <a:rPr lang="it-IT" sz="2800" dirty="0" smtClean="0">
                <a:hlinkClick r:id="rId4" action="ppaction://hlinkfile" tooltip="Latte"/>
              </a:rPr>
              <a:t>latte</a:t>
            </a:r>
            <a:endParaRPr lang="en-US" sz="2800" dirty="0"/>
          </a:p>
        </p:txBody>
      </p:sp>
      <p:pic>
        <p:nvPicPr>
          <p:cNvPr id="1026" name="Picture 2" descr="File:Japanese SilkyTofu (Kinugoshi Tofu).JPG">
            <a:hlinkClick r:id="rId5"/>
          </p:cNvPr>
          <p:cNvPicPr>
            <a:picLocks noChangeAspect="1" noChangeArrowheads="1"/>
          </p:cNvPicPr>
          <p:nvPr/>
        </p:nvPicPr>
        <p:blipFill>
          <a:blip r:embed="rId6" cstate="print"/>
          <a:srcRect/>
          <a:stretch>
            <a:fillRect/>
          </a:stretch>
        </p:blipFill>
        <p:spPr bwMode="auto">
          <a:xfrm>
            <a:off x="1115616" y="260648"/>
            <a:ext cx="2021985" cy="1728192"/>
          </a:xfrm>
          <a:prstGeom prst="rect">
            <a:avLst/>
          </a:prstGeom>
          <a:noFill/>
        </p:spPr>
      </p:pic>
      <p:sp>
        <p:nvSpPr>
          <p:cNvPr id="6" name="CasellaDiTesto 5"/>
          <p:cNvSpPr txBox="1"/>
          <p:nvPr/>
        </p:nvSpPr>
        <p:spPr>
          <a:xfrm>
            <a:off x="4355976" y="2492896"/>
            <a:ext cx="4104456" cy="3785652"/>
          </a:xfrm>
          <a:prstGeom prst="rect">
            <a:avLst/>
          </a:prstGeom>
          <a:noFill/>
        </p:spPr>
        <p:txBody>
          <a:bodyPr wrap="square" rtlCol="0">
            <a:spAutoFit/>
          </a:bodyPr>
          <a:lstStyle/>
          <a:p>
            <a:r>
              <a:rPr lang="it-IT" sz="2400" dirty="0" smtClean="0"/>
              <a:t>Il </a:t>
            </a:r>
            <a:r>
              <a:rPr lang="it-IT" sz="2400" b="1" u="sng" dirty="0" err="1" smtClean="0"/>
              <a:t>seitan</a:t>
            </a:r>
            <a:r>
              <a:rPr lang="it-IT" sz="2400" b="1" u="sng" dirty="0" smtClean="0"/>
              <a:t> </a:t>
            </a:r>
            <a:r>
              <a:rPr lang="it-IT" sz="2400" dirty="0" smtClean="0"/>
              <a:t>è un impasto, </a:t>
            </a:r>
            <a:r>
              <a:rPr lang="it-IT" sz="2400" dirty="0" smtClean="0">
                <a:hlinkClick r:id="rId7" action="ppaction://hlinkfile" tooltip="Proteine"/>
              </a:rPr>
              <a:t>proteico</a:t>
            </a:r>
            <a:r>
              <a:rPr lang="it-IT" sz="2400" dirty="0" smtClean="0"/>
              <a:t>, ricavato dal </a:t>
            </a:r>
            <a:r>
              <a:rPr lang="it-IT" sz="2400" dirty="0" smtClean="0">
                <a:hlinkClick r:id="rId8" action="ppaction://hlinkfile" tooltip="Glutine"/>
              </a:rPr>
              <a:t>glutine</a:t>
            </a:r>
            <a:r>
              <a:rPr lang="it-IT" sz="2400" dirty="0" smtClean="0"/>
              <a:t> del </a:t>
            </a:r>
            <a:r>
              <a:rPr lang="it-IT" sz="2400" dirty="0" smtClean="0">
                <a:hlinkClick r:id="rId9" action="ppaction://hlinkfile" tooltip="Grano tenero"/>
              </a:rPr>
              <a:t>grano di tipo tenero</a:t>
            </a:r>
            <a:r>
              <a:rPr lang="it-IT" sz="2400" dirty="0" smtClean="0"/>
              <a:t> o </a:t>
            </a:r>
            <a:r>
              <a:rPr lang="it-IT" sz="2400" dirty="0" smtClean="0">
                <a:hlinkClick r:id="rId10" action="ppaction://hlinkfile" tooltip="Farro"/>
              </a:rPr>
              <a:t>farro</a:t>
            </a:r>
            <a:r>
              <a:rPr lang="it-IT" sz="2400" dirty="0" smtClean="0"/>
              <a:t> . Ha 18% di proteine e 1.5% di grassi. Ma la composizione in amminoacidi delle sue proteine è a basso valore biologico, contenendo una scarsa quantità dell'</a:t>
            </a:r>
            <a:r>
              <a:rPr lang="it-IT" sz="2400" dirty="0" smtClean="0">
                <a:hlinkClick r:id="rId11" action="ppaction://hlinkfile" tooltip="Amminoacidi essenziali"/>
              </a:rPr>
              <a:t>amminoacido essenziale</a:t>
            </a:r>
            <a:r>
              <a:rPr lang="it-IT" sz="2400" dirty="0" smtClean="0"/>
              <a:t> </a:t>
            </a:r>
            <a:r>
              <a:rPr lang="it-IT" sz="2400" dirty="0" smtClean="0">
                <a:hlinkClick r:id="rId12" action="ppaction://hlinkfile" tooltip="Lisina"/>
              </a:rPr>
              <a:t>lisina</a:t>
            </a:r>
            <a:r>
              <a:rPr lang="it-IT" sz="2400" dirty="0" smtClean="0"/>
              <a:t>  </a:t>
            </a:r>
            <a:endParaRPr lang="en-US" sz="2400" dirty="0"/>
          </a:p>
        </p:txBody>
      </p:sp>
      <p:pic>
        <p:nvPicPr>
          <p:cNvPr id="1028" name="Picture 4" descr="http://upload.wikimedia.org/wikipedia/commons/b/b3/Seitan.jpg"/>
          <p:cNvPicPr>
            <a:picLocks noChangeAspect="1" noChangeArrowheads="1"/>
          </p:cNvPicPr>
          <p:nvPr/>
        </p:nvPicPr>
        <p:blipFill>
          <a:blip r:embed="rId13" cstate="print"/>
          <a:srcRect/>
          <a:stretch>
            <a:fillRect/>
          </a:stretch>
        </p:blipFill>
        <p:spPr bwMode="auto">
          <a:xfrm>
            <a:off x="4932040" y="476672"/>
            <a:ext cx="2656979" cy="177131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1522512" cy="5602634"/>
          </a:xfrm>
          <a:solidFill>
            <a:srgbClr val="FFFF00"/>
          </a:solidFill>
        </p:spPr>
        <p:txBody>
          <a:bodyPr>
            <a:normAutofit/>
          </a:bodyPr>
          <a:lstStyle/>
          <a:p>
            <a:r>
              <a:rPr lang="it-IT" sz="2800" dirty="0" smtClean="0"/>
              <a:t>Ma ... Come viene utilizzata l’Energia ?</a:t>
            </a:r>
            <a:endParaRPr lang="it-IT" sz="2800" dirty="0"/>
          </a:p>
        </p:txBody>
      </p:sp>
      <p:pic>
        <p:nvPicPr>
          <p:cNvPr id="123908" name="Picture 4" descr="http://2.bp.blogspot.com/-HOM5_E8j_bA/UhHzq2zIgRI/AAAAAAAAAh4/cwNKbM-L5Yo/s1600/compoenti+dispendio+energetico.jpg"/>
          <p:cNvPicPr>
            <a:picLocks noChangeAspect="1" noChangeArrowheads="1"/>
          </p:cNvPicPr>
          <p:nvPr/>
        </p:nvPicPr>
        <p:blipFill>
          <a:blip r:embed="rId2" cstate="print"/>
          <a:srcRect/>
          <a:stretch>
            <a:fillRect/>
          </a:stretch>
        </p:blipFill>
        <p:spPr bwMode="auto">
          <a:xfrm>
            <a:off x="2569228" y="404664"/>
            <a:ext cx="6393390" cy="645333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additive="base">
                                        <p:cTn id="7" dur="500" fill="hold"/>
                                        <p:tgtEl>
                                          <p:spTgt spid="123908"/>
                                        </p:tgtEl>
                                        <p:attrNameLst>
                                          <p:attrName>ppt_x</p:attrName>
                                        </p:attrNameLst>
                                      </p:cBhvr>
                                      <p:tavLst>
                                        <p:tav tm="0">
                                          <p:val>
                                            <p:strVal val="#ppt_x"/>
                                          </p:val>
                                        </p:tav>
                                        <p:tav tm="100000">
                                          <p:val>
                                            <p:strVal val="#ppt_x"/>
                                          </p:val>
                                        </p:tav>
                                      </p:tavLst>
                                    </p:anim>
                                    <p:anim calcmode="lin" valueType="num">
                                      <p:cBhvr additive="base">
                                        <p:cTn id="8" dur="500" fill="hold"/>
                                        <p:tgtEl>
                                          <p:spTgt spid="1239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sz="3600" dirty="0" smtClean="0"/>
              <a:t>Consumiamo energia per assumere energia . </a:t>
            </a:r>
            <a:br>
              <a:rPr lang="it-IT" sz="3600" dirty="0" smtClean="0"/>
            </a:br>
            <a:r>
              <a:rPr lang="it-IT" sz="3600" dirty="0" smtClean="0"/>
              <a:t>LA TERMOGENESI </a:t>
            </a:r>
            <a:endParaRPr lang="it-IT" sz="3600" dirty="0"/>
          </a:p>
        </p:txBody>
      </p:sp>
      <p:sp>
        <p:nvSpPr>
          <p:cNvPr id="4" name="Segnaposto contenuto 3"/>
          <p:cNvSpPr>
            <a:spLocks noGrp="1"/>
          </p:cNvSpPr>
          <p:nvPr>
            <p:ph idx="1"/>
          </p:nvPr>
        </p:nvSpPr>
        <p:spPr>
          <a:solidFill>
            <a:srgbClr val="92D050"/>
          </a:solidFill>
        </p:spPr>
        <p:txBody>
          <a:bodyPr/>
          <a:lstStyle/>
          <a:p>
            <a:r>
              <a:rPr lang="it-IT" dirty="0" smtClean="0"/>
              <a:t>La spesa energetica oltre il metabolismo basale</a:t>
            </a:r>
          </a:p>
          <a:p>
            <a:r>
              <a:rPr lang="it-IT" dirty="0" smtClean="0"/>
              <a:t>Riscaldarsi dal freddo</a:t>
            </a:r>
          </a:p>
          <a:p>
            <a:r>
              <a:rPr lang="it-IT" dirty="0" smtClean="0"/>
              <a:t>Energia necessaria per assorbire, digerire e metabolizzare i nutrienti</a:t>
            </a:r>
          </a:p>
          <a:p>
            <a:r>
              <a:rPr lang="it-IT" sz="2800" dirty="0" smtClean="0"/>
              <a:t>Cibi a poco costo energetico: Grassi, carboidrati</a:t>
            </a:r>
          </a:p>
          <a:p>
            <a:r>
              <a:rPr lang="it-IT" dirty="0" smtClean="0"/>
              <a:t>Cibi ad alto costo energetico: vegetali, amidi</a:t>
            </a:r>
          </a:p>
          <a:p>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rtlCol="0">
            <a:normAutofit fontScale="90000"/>
          </a:bodyPr>
          <a:lstStyle/>
          <a:p>
            <a:pPr eaLnBrk="1" fontAlgn="auto" hangingPunct="1">
              <a:spcAft>
                <a:spcPts val="0"/>
              </a:spcAft>
              <a:defRPr/>
            </a:pPr>
            <a:r>
              <a:rPr lang="it-IT" dirty="0" smtClean="0"/>
              <a:t>Agricoltura Verticale ? Verde per l’occhio, non per lo stomaco !</a:t>
            </a:r>
            <a:endParaRPr lang="en-GB" dirty="0" smtClean="0"/>
          </a:p>
        </p:txBody>
      </p:sp>
      <p:pic>
        <p:nvPicPr>
          <p:cNvPr id="21507" name="Picture 2" descr="http://www.genitronsviluppo.com/architettura_sostenibile/immagini/agricoltura_verticale_aziende_agricole_verticali_agricoltura_verticale_citta_azienda_agricola_verticale_4.jpg"/>
          <p:cNvPicPr>
            <a:picLocks noChangeAspect="1" noChangeArrowheads="1"/>
          </p:cNvPicPr>
          <p:nvPr/>
        </p:nvPicPr>
        <p:blipFill>
          <a:blip r:embed="rId2" cstate="print"/>
          <a:srcRect/>
          <a:stretch>
            <a:fillRect/>
          </a:stretch>
        </p:blipFill>
        <p:spPr bwMode="auto">
          <a:xfrm>
            <a:off x="642938" y="2286000"/>
            <a:ext cx="4048125" cy="4048125"/>
          </a:xfrm>
          <a:prstGeom prst="rect">
            <a:avLst/>
          </a:prstGeom>
          <a:noFill/>
          <a:ln w="9525">
            <a:noFill/>
            <a:miter lim="800000"/>
            <a:headEnd/>
            <a:tailEnd/>
          </a:ln>
        </p:spPr>
      </p:pic>
      <p:sp>
        <p:nvSpPr>
          <p:cNvPr id="4" name="CasellaDiTesto 3"/>
          <p:cNvSpPr txBox="1"/>
          <p:nvPr/>
        </p:nvSpPr>
        <p:spPr>
          <a:xfrm>
            <a:off x="5000625" y="1785938"/>
            <a:ext cx="3819525" cy="2308324"/>
          </a:xfrm>
          <a:prstGeom prst="rect">
            <a:avLst/>
          </a:prstGeom>
          <a:solidFill>
            <a:schemeClr val="accent3">
              <a:lumMod val="40000"/>
              <a:lumOff val="60000"/>
            </a:schemeClr>
          </a:solidFill>
        </p:spPr>
        <p:txBody>
          <a:bodyPr>
            <a:spAutoFit/>
          </a:bodyPr>
          <a:lstStyle/>
          <a:p>
            <a:pPr>
              <a:defRPr/>
            </a:pPr>
            <a:r>
              <a:rPr lang="it-IT" dirty="0">
                <a:latin typeface="Arial" charset="0"/>
              </a:rPr>
              <a:t>VERDE = </a:t>
            </a:r>
            <a:r>
              <a:rPr lang="it-IT" dirty="0" smtClean="0">
                <a:latin typeface="Arial" charset="0"/>
              </a:rPr>
              <a:t>Amaro </a:t>
            </a:r>
            <a:r>
              <a:rPr lang="it-IT" dirty="0">
                <a:latin typeface="Arial" charset="0"/>
              </a:rPr>
              <a:t>(terpeni), </a:t>
            </a:r>
          </a:p>
          <a:p>
            <a:pPr>
              <a:defRPr/>
            </a:pPr>
            <a:r>
              <a:rPr lang="it-IT" dirty="0">
                <a:latin typeface="Arial" charset="0"/>
              </a:rPr>
              <a:t>Bassa Densità Calorica, </a:t>
            </a:r>
          </a:p>
          <a:p>
            <a:pPr>
              <a:defRPr/>
            </a:pPr>
            <a:r>
              <a:rPr lang="it-IT" dirty="0">
                <a:latin typeface="Arial" charset="0"/>
              </a:rPr>
              <a:t>Richiede tempo per l’ingestione,</a:t>
            </a:r>
          </a:p>
          <a:p>
            <a:pPr>
              <a:defRPr/>
            </a:pPr>
            <a:r>
              <a:rPr lang="it-IT" dirty="0">
                <a:latin typeface="Arial" charset="0"/>
              </a:rPr>
              <a:t> Consuma calorie ‘negative’ </a:t>
            </a:r>
            <a:r>
              <a:rPr lang="it-IT" dirty="0" smtClean="0">
                <a:latin typeface="Arial" charset="0"/>
              </a:rPr>
              <a:t>.</a:t>
            </a:r>
          </a:p>
          <a:p>
            <a:pPr>
              <a:defRPr/>
            </a:pPr>
            <a:endParaRPr lang="it-IT" dirty="0" smtClean="0">
              <a:latin typeface="Arial" charset="0"/>
            </a:endParaRPr>
          </a:p>
          <a:p>
            <a:pPr>
              <a:defRPr/>
            </a:pPr>
            <a:r>
              <a:rPr lang="it-IT" dirty="0" smtClean="0">
                <a:latin typeface="Arial" charset="0"/>
              </a:rPr>
              <a:t>Ci vuole circa il 28% delle calorie fornite dai vegetali per utilizzarli pienamente</a:t>
            </a:r>
            <a:endParaRPr lang="en-GB" dirty="0">
              <a:latin typeface="Arial" charset="0"/>
            </a:endParaRPr>
          </a:p>
        </p:txBody>
      </p:sp>
      <p:sp>
        <p:nvSpPr>
          <p:cNvPr id="5" name="Rettangolo arrotondato 4"/>
          <p:cNvSpPr/>
          <p:nvPr/>
        </p:nvSpPr>
        <p:spPr>
          <a:xfrm>
            <a:off x="5143500" y="4572000"/>
            <a:ext cx="2643188" cy="1214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dirty="0"/>
              <a:t>Meglio usarlo come decorazione ?</a:t>
            </a:r>
            <a:endParaRPr lang="en-GB"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3677" t="18107" r="13677" b="8657"/>
          <a:stretch>
            <a:fillRect/>
          </a:stretch>
        </p:blipFill>
        <p:spPr bwMode="auto">
          <a:xfrm>
            <a:off x="539553" y="476672"/>
            <a:ext cx="8390092" cy="6343728"/>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3"/>
          <p:cNvSpPr>
            <a:spLocks noGrp="1"/>
          </p:cNvSpPr>
          <p:nvPr>
            <p:ph type="title"/>
          </p:nvPr>
        </p:nvSpPr>
        <p:spPr>
          <a:solidFill>
            <a:srgbClr val="FF0000"/>
          </a:solidFill>
        </p:spPr>
        <p:txBody>
          <a:bodyPr/>
          <a:lstStyle/>
          <a:p>
            <a:r>
              <a:rPr lang="en-US" smtClean="0"/>
              <a:t>Ascensore ? No grazie !</a:t>
            </a:r>
          </a:p>
        </p:txBody>
      </p:sp>
      <p:pic>
        <p:nvPicPr>
          <p:cNvPr id="5122" name="Picture 2" descr="http://3.bp.blogspot.com/_NJnnz_ZZmFA/TG7piT0AT_I/AAAAAAAAAPQ/f29wj-9TEJ0/s1600/scale+copia.jpg"/>
          <p:cNvPicPr>
            <a:picLocks noChangeAspect="1" noChangeArrowheads="1"/>
          </p:cNvPicPr>
          <p:nvPr/>
        </p:nvPicPr>
        <p:blipFill>
          <a:blip r:embed="rId2" cstate="print"/>
          <a:srcRect/>
          <a:stretch>
            <a:fillRect/>
          </a:stretch>
        </p:blipFill>
        <p:spPr bwMode="auto">
          <a:xfrm>
            <a:off x="571500" y="1571625"/>
            <a:ext cx="3078163" cy="4465638"/>
          </a:xfrm>
          <a:prstGeom prst="rect">
            <a:avLst/>
          </a:prstGeom>
          <a:noFill/>
          <a:ln w="9525">
            <a:noFill/>
            <a:miter lim="800000"/>
            <a:headEnd/>
            <a:tailEnd/>
          </a:ln>
        </p:spPr>
      </p:pic>
      <p:pic>
        <p:nvPicPr>
          <p:cNvPr id="5124" name="Picture 4" descr="Sedia ascensore"/>
          <p:cNvPicPr>
            <a:picLocks noChangeAspect="1" noChangeArrowheads="1"/>
          </p:cNvPicPr>
          <p:nvPr/>
        </p:nvPicPr>
        <p:blipFill>
          <a:blip r:embed="rId3" cstate="print"/>
          <a:srcRect/>
          <a:stretch>
            <a:fillRect/>
          </a:stretch>
        </p:blipFill>
        <p:spPr bwMode="auto">
          <a:xfrm>
            <a:off x="5929313" y="2571750"/>
            <a:ext cx="1571625" cy="2590800"/>
          </a:xfrm>
          <a:prstGeom prst="rect">
            <a:avLst/>
          </a:prstGeom>
          <a:noFill/>
          <a:ln w="9525">
            <a:noFill/>
            <a:miter lim="800000"/>
            <a:headEnd/>
            <a:tailEnd/>
          </a:ln>
        </p:spPr>
      </p:pic>
      <p:sp>
        <p:nvSpPr>
          <p:cNvPr id="5" name="CasellaDiTesto 4"/>
          <p:cNvSpPr txBox="1">
            <a:spLocks noChangeArrowheads="1"/>
          </p:cNvSpPr>
          <p:nvPr/>
        </p:nvSpPr>
        <p:spPr bwMode="auto">
          <a:xfrm>
            <a:off x="3786188" y="2214563"/>
            <a:ext cx="1357312" cy="1477962"/>
          </a:xfrm>
          <a:prstGeom prst="rect">
            <a:avLst/>
          </a:prstGeom>
          <a:solidFill>
            <a:srgbClr val="92D050"/>
          </a:solidFill>
          <a:ln w="9525">
            <a:noFill/>
            <a:miter lim="800000"/>
            <a:headEnd/>
            <a:tailEnd/>
          </a:ln>
        </p:spPr>
        <p:txBody>
          <a:bodyPr>
            <a:spAutoFit/>
          </a:bodyPr>
          <a:lstStyle/>
          <a:p>
            <a:pPr algn="ctr"/>
            <a:r>
              <a:rPr lang="en-US"/>
              <a:t>Fa una differenza di </a:t>
            </a:r>
          </a:p>
          <a:p>
            <a:pPr algn="ctr"/>
            <a:r>
              <a:rPr lang="en-US"/>
              <a:t>120 Calorie in 10 minuti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0000"/>
          </a:solidFill>
        </p:spPr>
        <p:txBody>
          <a:bodyPr/>
          <a:lstStyle/>
          <a:p>
            <a:r>
              <a:rPr lang="en-US" sz="3600" smtClean="0"/>
              <a:t>Grasso bruno o grasso bianco ?</a:t>
            </a:r>
          </a:p>
        </p:txBody>
      </p:sp>
      <p:pic>
        <p:nvPicPr>
          <p:cNvPr id="27651" name="Picture 6" descr="http://www.pourfemme.it/wp-galleryo/obesit-infantile/bimbo-grasso.jpg"/>
          <p:cNvPicPr>
            <a:picLocks noChangeAspect="1" noChangeArrowheads="1"/>
          </p:cNvPicPr>
          <p:nvPr/>
        </p:nvPicPr>
        <p:blipFill>
          <a:blip r:embed="rId2" cstate="print"/>
          <a:srcRect/>
          <a:stretch>
            <a:fillRect/>
          </a:stretch>
        </p:blipFill>
        <p:spPr bwMode="auto">
          <a:xfrm>
            <a:off x="428625" y="2357438"/>
            <a:ext cx="3657600" cy="2905125"/>
          </a:xfrm>
          <a:prstGeom prst="rect">
            <a:avLst/>
          </a:prstGeom>
          <a:noFill/>
          <a:ln w="9525">
            <a:noFill/>
            <a:miter lim="800000"/>
            <a:headEnd/>
            <a:tailEnd/>
          </a:ln>
        </p:spPr>
      </p:pic>
      <p:sp>
        <p:nvSpPr>
          <p:cNvPr id="7" name="CasellaDiTesto 6"/>
          <p:cNvSpPr txBox="1">
            <a:spLocks noChangeArrowheads="1"/>
          </p:cNvSpPr>
          <p:nvPr/>
        </p:nvSpPr>
        <p:spPr bwMode="auto">
          <a:xfrm>
            <a:off x="4283969" y="1700808"/>
            <a:ext cx="4536504" cy="3046988"/>
          </a:xfrm>
          <a:prstGeom prst="rect">
            <a:avLst/>
          </a:prstGeom>
          <a:solidFill>
            <a:srgbClr val="92D050"/>
          </a:solidFill>
          <a:ln w="9525">
            <a:noFill/>
            <a:miter lim="800000"/>
            <a:headEnd/>
            <a:tailEnd/>
          </a:ln>
        </p:spPr>
        <p:txBody>
          <a:bodyPr wrap="square">
            <a:spAutoFit/>
          </a:bodyPr>
          <a:lstStyle/>
          <a:p>
            <a:r>
              <a:rPr lang="it-IT" sz="2400" dirty="0"/>
              <a:t>Il </a:t>
            </a:r>
            <a:r>
              <a:rPr lang="it-IT" sz="2400" b="1" dirty="0"/>
              <a:t>tessuto adiposo bruno </a:t>
            </a:r>
            <a:r>
              <a:rPr lang="it-IT" sz="2400" dirty="0"/>
              <a:t>aiuta a bruciare calorie, regola il bilancio energetico dell'organismo e la </a:t>
            </a:r>
            <a:r>
              <a:rPr lang="it-IT" sz="2400" b="1" dirty="0"/>
              <a:t>temperatura corporea</a:t>
            </a:r>
            <a:r>
              <a:rPr lang="it-IT" sz="2400" dirty="0"/>
              <a:t>. </a:t>
            </a:r>
            <a:endParaRPr lang="it-IT" sz="2400" dirty="0" smtClean="0"/>
          </a:p>
          <a:p>
            <a:r>
              <a:rPr lang="it-IT" sz="2400" dirty="0" smtClean="0"/>
              <a:t>Questo </a:t>
            </a:r>
            <a:r>
              <a:rPr lang="it-IT" sz="2400" dirty="0"/>
              <a:t>grasso </a:t>
            </a:r>
            <a:r>
              <a:rPr lang="it-IT" sz="2400" dirty="0" smtClean="0"/>
              <a:t>svolge le </a:t>
            </a:r>
            <a:r>
              <a:rPr lang="it-IT" sz="2400" dirty="0"/>
              <a:t>sue funzioni nei bambini come un importante </a:t>
            </a:r>
            <a:r>
              <a:rPr lang="it-IT" sz="2400" b="1" dirty="0"/>
              <a:t>alleato nel controllo del peso corporeo</a:t>
            </a:r>
            <a:r>
              <a:rPr lang="it-IT" dirty="0"/>
              <a:t>.</a:t>
            </a:r>
            <a:endParaRPr lang="en-US" dirty="0"/>
          </a:p>
        </p:txBody>
      </p:sp>
      <p:sp>
        <p:nvSpPr>
          <p:cNvPr id="8" name="CasellaDiTesto 7"/>
          <p:cNvSpPr txBox="1">
            <a:spLocks noChangeArrowheads="1"/>
          </p:cNvSpPr>
          <p:nvPr/>
        </p:nvSpPr>
        <p:spPr bwMode="auto">
          <a:xfrm>
            <a:off x="539552" y="5301208"/>
            <a:ext cx="8429625" cy="830997"/>
          </a:xfrm>
          <a:prstGeom prst="rect">
            <a:avLst/>
          </a:prstGeom>
          <a:solidFill>
            <a:srgbClr val="FFFF00"/>
          </a:solidFill>
          <a:ln w="9525">
            <a:noFill/>
            <a:miter lim="800000"/>
            <a:headEnd/>
            <a:tailEnd/>
          </a:ln>
        </p:spPr>
        <p:txBody>
          <a:bodyPr wrap="square">
            <a:spAutoFit/>
          </a:bodyPr>
          <a:lstStyle/>
          <a:p>
            <a:r>
              <a:rPr lang="it-IT" sz="2400" dirty="0"/>
              <a:t>il </a:t>
            </a:r>
            <a:r>
              <a:rPr lang="it-IT" sz="2400" b="1" dirty="0"/>
              <a:t>grasso bianco</a:t>
            </a:r>
            <a:r>
              <a:rPr lang="it-IT" sz="2400" dirty="0"/>
              <a:t> ha la funzione di immagazzinare le calorie in eccesso provenienti dal </a:t>
            </a:r>
            <a:r>
              <a:rPr lang="it-IT" sz="2400" dirty="0" smtClean="0"/>
              <a:t>cibo e lo accumula nel tessuto adiposo</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p:cNvSpPr>
          <p:nvPr>
            <p:ph type="title" idx="4294967295"/>
          </p:nvPr>
        </p:nvSpPr>
        <p:spPr>
          <a:xfrm>
            <a:off x="457200" y="274638"/>
            <a:ext cx="2543175" cy="1868487"/>
          </a:xfrm>
          <a:solidFill>
            <a:srgbClr val="FFFF00"/>
          </a:solidFill>
        </p:spPr>
        <p:txBody>
          <a:bodyPr/>
          <a:lstStyle/>
          <a:p>
            <a:pPr eaLnBrk="1" hangingPunct="1"/>
            <a:r>
              <a:rPr lang="it-IT" sz="3200" smtClean="0"/>
              <a:t>Ma io…ho freddo !!!!</a:t>
            </a:r>
          </a:p>
        </p:txBody>
      </p:sp>
      <p:pic>
        <p:nvPicPr>
          <p:cNvPr id="29699" name="Picture 5" descr="http://quimamme.leiweb.it/salute/bambino/2010/fotoracconti/img/freddo-coprire-bebe/3--200x250.JPG"/>
          <p:cNvPicPr>
            <a:picLocks noChangeAspect="1" noChangeArrowheads="1"/>
          </p:cNvPicPr>
          <p:nvPr/>
        </p:nvPicPr>
        <p:blipFill>
          <a:blip r:embed="rId2" cstate="print"/>
          <a:srcRect/>
          <a:stretch>
            <a:fillRect/>
          </a:stretch>
        </p:blipFill>
        <p:spPr bwMode="auto">
          <a:xfrm>
            <a:off x="642938" y="2500313"/>
            <a:ext cx="1905000" cy="2381250"/>
          </a:xfrm>
          <a:prstGeom prst="rect">
            <a:avLst/>
          </a:prstGeom>
          <a:noFill/>
          <a:ln w="9525">
            <a:noFill/>
            <a:miter lim="800000"/>
            <a:headEnd/>
            <a:tailEnd/>
          </a:ln>
        </p:spPr>
      </p:pic>
      <p:pic>
        <p:nvPicPr>
          <p:cNvPr id="73737" name="Picture 9" descr="http://www.pausaxn.it/wp-content/uploads/watermelondiaper1.jpg"/>
          <p:cNvPicPr>
            <a:picLocks noChangeAspect="1" noChangeArrowheads="1"/>
          </p:cNvPicPr>
          <p:nvPr/>
        </p:nvPicPr>
        <p:blipFill>
          <a:blip r:embed="rId3" cstate="print"/>
          <a:srcRect/>
          <a:stretch>
            <a:fillRect/>
          </a:stretch>
        </p:blipFill>
        <p:spPr bwMode="auto">
          <a:xfrm>
            <a:off x="3714750" y="2286000"/>
            <a:ext cx="4117975" cy="2786063"/>
          </a:xfrm>
          <a:prstGeom prst="rect">
            <a:avLst/>
          </a:prstGeom>
          <a:noFill/>
          <a:ln w="9525">
            <a:noFill/>
            <a:miter lim="800000"/>
            <a:headEnd/>
            <a:tailEnd/>
          </a:ln>
        </p:spPr>
      </p:pic>
      <p:sp>
        <p:nvSpPr>
          <p:cNvPr id="7" name="Rectangle 4"/>
          <p:cNvSpPr txBox="1">
            <a:spLocks/>
          </p:cNvSpPr>
          <p:nvPr/>
        </p:nvSpPr>
        <p:spPr bwMode="auto">
          <a:xfrm>
            <a:off x="4429125" y="285750"/>
            <a:ext cx="2543175" cy="1868488"/>
          </a:xfrm>
          <a:prstGeom prst="rect">
            <a:avLst/>
          </a:prstGeom>
          <a:solidFill>
            <a:srgbClr val="FFFF00"/>
          </a:solidFill>
          <a:ln w="9525">
            <a:noFill/>
            <a:miter lim="800000"/>
            <a:headEnd/>
            <a:tailEnd/>
          </a:ln>
        </p:spPr>
        <p:txBody>
          <a:bodyPr anchor="ctr"/>
          <a:lstStyle/>
          <a:p>
            <a:pPr algn="ctr">
              <a:defRPr/>
            </a:pPr>
            <a:r>
              <a:rPr lang="it-IT" sz="3200" dirty="0">
                <a:latin typeface="+mj-lt"/>
                <a:ea typeface="+mj-ea"/>
                <a:cs typeface="+mj-cs"/>
              </a:rPr>
              <a:t>Ma </a:t>
            </a:r>
            <a:r>
              <a:rPr lang="it-IT" sz="3200" dirty="0" err="1">
                <a:latin typeface="+mj-lt"/>
                <a:ea typeface="+mj-ea"/>
                <a:cs typeface="+mj-cs"/>
              </a:rPr>
              <a:t>io…sto</a:t>
            </a:r>
            <a:r>
              <a:rPr lang="it-IT" sz="3200" dirty="0">
                <a:latin typeface="+mj-lt"/>
                <a:ea typeface="+mj-ea"/>
                <a:cs typeface="+mj-cs"/>
              </a:rPr>
              <a:t> più fresco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additive="base">
                                        <p:cTn id="7" dur="500" fill="hold"/>
                                        <p:tgtEl>
                                          <p:spTgt spid="73730"/>
                                        </p:tgtEl>
                                        <p:attrNameLst>
                                          <p:attrName>ppt_x</p:attrName>
                                        </p:attrNameLst>
                                      </p:cBhvr>
                                      <p:tavLst>
                                        <p:tav tm="0">
                                          <p:val>
                                            <p:strVal val="#ppt_x"/>
                                          </p:val>
                                        </p:tav>
                                        <p:tav tm="100000">
                                          <p:val>
                                            <p:strVal val="#ppt_x"/>
                                          </p:val>
                                        </p:tav>
                                      </p:tavLst>
                                    </p:anim>
                                    <p:anim calcmode="lin" valueType="num">
                                      <p:cBhvr additive="base">
                                        <p:cTn id="8" dur="500" fill="hold"/>
                                        <p:tgtEl>
                                          <p:spTgt spid="737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3737"/>
                                        </p:tgtEl>
                                        <p:attrNameLst>
                                          <p:attrName>style.visibility</p:attrName>
                                        </p:attrNameLst>
                                      </p:cBhvr>
                                      <p:to>
                                        <p:strVal val="visible"/>
                                      </p:to>
                                    </p:set>
                                    <p:anim calcmode="lin" valueType="num">
                                      <p:cBhvr additive="base">
                                        <p:cTn id="19" dur="500" fill="hold"/>
                                        <p:tgtEl>
                                          <p:spTgt spid="73737"/>
                                        </p:tgtEl>
                                        <p:attrNameLst>
                                          <p:attrName>ppt_x</p:attrName>
                                        </p:attrNameLst>
                                      </p:cBhvr>
                                      <p:tavLst>
                                        <p:tav tm="0">
                                          <p:val>
                                            <p:strVal val="#ppt_x"/>
                                          </p:val>
                                        </p:tav>
                                        <p:tav tm="100000">
                                          <p:val>
                                            <p:strVal val="#ppt_x"/>
                                          </p:val>
                                        </p:tav>
                                      </p:tavLst>
                                    </p:anim>
                                    <p:anim calcmode="lin" valueType="num">
                                      <p:cBhvr additive="base">
                                        <p:cTn id="20"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3"/>
          <p:cNvSpPr>
            <a:spLocks noGrp="1"/>
          </p:cNvSpPr>
          <p:nvPr>
            <p:ph type="title"/>
          </p:nvPr>
        </p:nvSpPr>
        <p:spPr>
          <a:xfrm>
            <a:off x="457200" y="274638"/>
            <a:ext cx="8229600" cy="725487"/>
          </a:xfrm>
          <a:solidFill>
            <a:srgbClr val="FF0000"/>
          </a:solidFill>
        </p:spPr>
        <p:txBody>
          <a:bodyPr/>
          <a:lstStyle/>
          <a:p>
            <a:r>
              <a:rPr lang="en-US" sz="3200" smtClean="0"/>
              <a:t>Perfino l’acqua fredda ci può aiutare !</a:t>
            </a:r>
          </a:p>
        </p:txBody>
      </p:sp>
      <p:pic>
        <p:nvPicPr>
          <p:cNvPr id="6146" name="Picture 2" descr="http://atcasa.corriere.it/gallery/Arredamento/Complementi-arredo/2008/08/04/bicchieri/img/05_b_bicchieri.jpg"/>
          <p:cNvPicPr>
            <a:picLocks noChangeAspect="1" noChangeArrowheads="1"/>
          </p:cNvPicPr>
          <p:nvPr/>
        </p:nvPicPr>
        <p:blipFill>
          <a:blip r:embed="rId2" cstate="print"/>
          <a:srcRect/>
          <a:stretch>
            <a:fillRect/>
          </a:stretch>
        </p:blipFill>
        <p:spPr bwMode="auto">
          <a:xfrm>
            <a:off x="500063" y="1000125"/>
            <a:ext cx="3071812" cy="3384550"/>
          </a:xfrm>
          <a:prstGeom prst="rect">
            <a:avLst/>
          </a:prstGeom>
          <a:noFill/>
          <a:ln w="9525">
            <a:noFill/>
            <a:miter lim="800000"/>
            <a:headEnd/>
            <a:tailEnd/>
          </a:ln>
        </p:spPr>
      </p:pic>
      <p:sp>
        <p:nvSpPr>
          <p:cNvPr id="5" name="CasellaDiTesto 4"/>
          <p:cNvSpPr txBox="1">
            <a:spLocks noChangeArrowheads="1"/>
          </p:cNvSpPr>
          <p:nvPr/>
        </p:nvSpPr>
        <p:spPr bwMode="auto">
          <a:xfrm>
            <a:off x="4355976" y="1772816"/>
            <a:ext cx="4464496" cy="1569660"/>
          </a:xfrm>
          <a:prstGeom prst="rect">
            <a:avLst/>
          </a:prstGeom>
          <a:solidFill>
            <a:srgbClr val="FFFF00"/>
          </a:solidFill>
          <a:ln w="9525">
            <a:noFill/>
            <a:miter lim="800000"/>
            <a:headEnd/>
            <a:tailEnd/>
          </a:ln>
        </p:spPr>
        <p:txBody>
          <a:bodyPr wrap="square">
            <a:spAutoFit/>
          </a:bodyPr>
          <a:lstStyle/>
          <a:p>
            <a:r>
              <a:rPr lang="en-US" sz="2400" dirty="0"/>
              <a:t>9 </a:t>
            </a:r>
            <a:r>
              <a:rPr lang="en-US" sz="2400" dirty="0" smtClean="0"/>
              <a:t> </a:t>
            </a:r>
            <a:r>
              <a:rPr lang="en-US" sz="2400" dirty="0" err="1" smtClean="0"/>
              <a:t>bicchieri</a:t>
            </a:r>
            <a:r>
              <a:rPr lang="en-US" sz="2400" dirty="0" smtClean="0"/>
              <a:t> </a:t>
            </a:r>
            <a:r>
              <a:rPr lang="en-US" sz="2400" dirty="0" err="1"/>
              <a:t>d’acqua</a:t>
            </a:r>
            <a:r>
              <a:rPr lang="en-US" sz="2400" dirty="0"/>
              <a:t> </a:t>
            </a:r>
            <a:r>
              <a:rPr lang="en-US" sz="2400" dirty="0" err="1"/>
              <a:t>fredda</a:t>
            </a:r>
            <a:r>
              <a:rPr lang="en-US" sz="2400" dirty="0"/>
              <a:t> </a:t>
            </a:r>
            <a:r>
              <a:rPr lang="en-US" sz="2400" dirty="0" err="1"/>
              <a:t>richiedono</a:t>
            </a:r>
            <a:r>
              <a:rPr lang="en-US" sz="2400" dirty="0"/>
              <a:t> circa 200 Calorie per </a:t>
            </a:r>
            <a:r>
              <a:rPr lang="en-US" sz="2400" dirty="0" err="1"/>
              <a:t>compensare</a:t>
            </a:r>
            <a:r>
              <a:rPr lang="en-US" sz="2400" dirty="0"/>
              <a:t> </a:t>
            </a:r>
            <a:r>
              <a:rPr lang="en-US" sz="2400" dirty="0" err="1"/>
              <a:t>il</a:t>
            </a:r>
            <a:r>
              <a:rPr lang="en-US" sz="2400" dirty="0"/>
              <a:t> </a:t>
            </a:r>
            <a:r>
              <a:rPr lang="en-US" sz="2400" dirty="0" err="1"/>
              <a:t>freddo</a:t>
            </a:r>
            <a:r>
              <a:rPr lang="en-US" sz="2400" dirty="0"/>
              <a:t> </a:t>
            </a:r>
            <a:r>
              <a:rPr lang="en-US" sz="2400" dirty="0" err="1"/>
              <a:t>portato</a:t>
            </a:r>
            <a:r>
              <a:rPr lang="en-US" sz="2400" dirty="0"/>
              <a:t> </a:t>
            </a:r>
            <a:r>
              <a:rPr lang="en-US" sz="2400" dirty="0" err="1"/>
              <a:t>dalla</a:t>
            </a:r>
            <a:r>
              <a:rPr lang="en-US" sz="2400" dirty="0"/>
              <a:t> </a:t>
            </a:r>
            <a:r>
              <a:rPr lang="en-US" sz="2400" dirty="0" err="1"/>
              <a:t>ingestione</a:t>
            </a:r>
            <a:r>
              <a:rPr lang="en-US" sz="2400" dirty="0"/>
              <a:t> </a:t>
            </a:r>
            <a:r>
              <a:rPr lang="en-US" sz="2400" dirty="0" err="1"/>
              <a:t>dell’acqua</a:t>
            </a:r>
            <a:endParaRPr lang="en-US" sz="2400" dirty="0"/>
          </a:p>
        </p:txBody>
      </p:sp>
      <p:sp>
        <p:nvSpPr>
          <p:cNvPr id="6" name="CasellaDiTesto 5"/>
          <p:cNvSpPr txBox="1">
            <a:spLocks noChangeArrowheads="1"/>
          </p:cNvSpPr>
          <p:nvPr/>
        </p:nvSpPr>
        <p:spPr bwMode="auto">
          <a:xfrm>
            <a:off x="3635896" y="4643438"/>
            <a:ext cx="5508104" cy="1569660"/>
          </a:xfrm>
          <a:prstGeom prst="rect">
            <a:avLst/>
          </a:prstGeom>
          <a:solidFill>
            <a:srgbClr val="92D050"/>
          </a:solidFill>
          <a:ln w="9525">
            <a:noFill/>
            <a:miter lim="800000"/>
            <a:headEnd/>
            <a:tailEnd/>
          </a:ln>
        </p:spPr>
        <p:txBody>
          <a:bodyPr wrap="square">
            <a:spAutoFit/>
          </a:bodyPr>
          <a:lstStyle/>
          <a:p>
            <a:r>
              <a:rPr lang="en-US" sz="2400" dirty="0"/>
              <a:t>La </a:t>
            </a:r>
            <a:r>
              <a:rPr lang="en-US" sz="2400" dirty="0" err="1"/>
              <a:t>termoregolazione</a:t>
            </a:r>
            <a:r>
              <a:rPr lang="en-US" sz="2400" dirty="0"/>
              <a:t> del </a:t>
            </a:r>
            <a:r>
              <a:rPr lang="en-US" sz="2400" dirty="0" err="1"/>
              <a:t>proprio</a:t>
            </a:r>
            <a:r>
              <a:rPr lang="en-US" sz="2400" dirty="0"/>
              <a:t> </a:t>
            </a:r>
            <a:r>
              <a:rPr lang="en-US" sz="2400" dirty="0" err="1"/>
              <a:t>corpo</a:t>
            </a:r>
            <a:r>
              <a:rPr lang="en-US" sz="2400" dirty="0"/>
              <a:t> </a:t>
            </a:r>
            <a:r>
              <a:rPr lang="en-US" sz="2400" dirty="0" err="1"/>
              <a:t>necessita</a:t>
            </a:r>
            <a:r>
              <a:rPr lang="en-US" sz="2400" dirty="0"/>
              <a:t> calorie : un </a:t>
            </a:r>
            <a:r>
              <a:rPr lang="en-US" sz="2400" dirty="0" err="1"/>
              <a:t>riscaldamento</a:t>
            </a:r>
            <a:r>
              <a:rPr lang="en-US" sz="2400" dirty="0"/>
              <a:t> &gt; 20° </a:t>
            </a:r>
            <a:r>
              <a:rPr lang="en-US" sz="2400" dirty="0" err="1"/>
              <a:t>limita</a:t>
            </a:r>
            <a:r>
              <a:rPr lang="en-US" sz="2400" dirty="0"/>
              <a:t> </a:t>
            </a:r>
            <a:r>
              <a:rPr lang="en-US" sz="2400" dirty="0" err="1"/>
              <a:t>continuamente</a:t>
            </a:r>
            <a:r>
              <a:rPr lang="en-US" sz="2400" dirty="0"/>
              <a:t> la </a:t>
            </a:r>
            <a:r>
              <a:rPr lang="en-US" sz="2400" dirty="0" err="1"/>
              <a:t>dispersione</a:t>
            </a:r>
            <a:r>
              <a:rPr lang="en-US" sz="2400" dirty="0"/>
              <a:t> </a:t>
            </a:r>
            <a:r>
              <a:rPr lang="en-US" sz="2400" dirty="0" err="1"/>
              <a:t>di</a:t>
            </a:r>
            <a:r>
              <a:rPr lang="en-US" sz="2400" dirty="0"/>
              <a:t> </a:t>
            </a:r>
            <a:r>
              <a:rPr lang="en-US" sz="2400" dirty="0" err="1"/>
              <a:t>calore</a:t>
            </a:r>
            <a:r>
              <a:rPr lang="en-US" sz="2400" dirty="0"/>
              <a:t> e </a:t>
            </a:r>
            <a:r>
              <a:rPr lang="en-US" sz="2400" dirty="0" err="1"/>
              <a:t>dunque</a:t>
            </a:r>
            <a:r>
              <a:rPr lang="en-US" sz="2400" dirty="0"/>
              <a:t> </a:t>
            </a:r>
            <a:r>
              <a:rPr lang="en-US" sz="2400" dirty="0" err="1"/>
              <a:t>di</a:t>
            </a:r>
            <a:r>
              <a:rPr lang="en-US" sz="2400" dirty="0"/>
              <a:t> calorie </a:t>
            </a:r>
          </a:p>
        </p:txBody>
      </p:sp>
      <p:pic>
        <p:nvPicPr>
          <p:cNvPr id="6148" name="Picture 4" descr="http://media.wired.it/uploads/81x81/201113/termosifoni_intelligenti_2205.jpg"/>
          <p:cNvPicPr>
            <a:picLocks noChangeAspect="1" noChangeArrowheads="1"/>
          </p:cNvPicPr>
          <p:nvPr/>
        </p:nvPicPr>
        <p:blipFill>
          <a:blip r:embed="rId3" cstate="print"/>
          <a:srcRect/>
          <a:stretch>
            <a:fillRect/>
          </a:stretch>
        </p:blipFill>
        <p:spPr bwMode="auto">
          <a:xfrm>
            <a:off x="1143000" y="4500563"/>
            <a:ext cx="1571625" cy="1571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checkerboard(across)">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uova_225"/>
          <p:cNvPicPr>
            <a:picLocks noChangeAspect="1" noChangeArrowheads="1"/>
          </p:cNvPicPr>
          <p:nvPr/>
        </p:nvPicPr>
        <p:blipFill>
          <a:blip r:embed="rId3" cstate="print"/>
          <a:srcRect/>
          <a:stretch>
            <a:fillRect/>
          </a:stretch>
        </p:blipFill>
        <p:spPr bwMode="auto">
          <a:xfrm>
            <a:off x="257175" y="1557338"/>
            <a:ext cx="4075113" cy="4148137"/>
          </a:xfrm>
          <a:prstGeom prst="rect">
            <a:avLst/>
          </a:prstGeom>
          <a:noFill/>
        </p:spPr>
      </p:pic>
      <p:sp>
        <p:nvSpPr>
          <p:cNvPr id="20488" name="Rectangle 8"/>
          <p:cNvSpPr>
            <a:spLocks noGrp="1" noChangeArrowheads="1"/>
          </p:cNvSpPr>
          <p:nvPr>
            <p:ph type="body" sz="half" idx="2"/>
          </p:nvPr>
        </p:nvSpPr>
        <p:spPr>
          <a:xfrm>
            <a:off x="4355976" y="1600201"/>
            <a:ext cx="4788024" cy="3196951"/>
          </a:xfrm>
          <a:solidFill>
            <a:srgbClr val="66FF99"/>
          </a:solidFill>
        </p:spPr>
        <p:txBody>
          <a:bodyPr>
            <a:normAutofit/>
          </a:bodyPr>
          <a:lstStyle/>
          <a:p>
            <a:pPr marL="0" indent="0"/>
            <a:r>
              <a:rPr lang="it-IT" sz="1200" b="1" dirty="0" err="1">
                <a:hlinkClick r:id="rId4"/>
              </a:rPr>
              <a:t>Goodrow</a:t>
            </a:r>
            <a:r>
              <a:rPr lang="it-IT" sz="1200" b="1" dirty="0">
                <a:hlinkClick r:id="rId4"/>
              </a:rPr>
              <a:t> EF</a:t>
            </a:r>
            <a:r>
              <a:rPr lang="it-IT" sz="1200" dirty="0"/>
              <a:t>, </a:t>
            </a:r>
            <a:r>
              <a:rPr lang="it-IT" sz="1200" b="1" dirty="0">
                <a:hlinkClick r:id="rId5"/>
              </a:rPr>
              <a:t>Wilson TA</a:t>
            </a:r>
            <a:r>
              <a:rPr lang="it-IT" sz="1200" dirty="0"/>
              <a:t>, </a:t>
            </a:r>
            <a:r>
              <a:rPr lang="it-IT" sz="1200" b="1" dirty="0" err="1">
                <a:hlinkClick r:id="rId6"/>
              </a:rPr>
              <a:t>Houde</a:t>
            </a:r>
            <a:r>
              <a:rPr lang="it-IT" sz="1200" b="1" dirty="0">
                <a:hlinkClick r:id="rId6"/>
              </a:rPr>
              <a:t> SC</a:t>
            </a:r>
            <a:r>
              <a:rPr lang="it-IT" sz="1200" dirty="0"/>
              <a:t>, </a:t>
            </a:r>
            <a:r>
              <a:rPr lang="it-IT" sz="1200" b="1" dirty="0" err="1">
                <a:hlinkClick r:id="rId7"/>
              </a:rPr>
              <a:t>Vishwanathan</a:t>
            </a:r>
            <a:r>
              <a:rPr lang="it-IT" sz="1200" b="1" dirty="0">
                <a:hlinkClick r:id="rId7"/>
              </a:rPr>
              <a:t> R</a:t>
            </a:r>
            <a:r>
              <a:rPr lang="it-IT" sz="1200" dirty="0"/>
              <a:t>, </a:t>
            </a:r>
            <a:r>
              <a:rPr lang="it-IT" sz="1200" b="1" dirty="0" err="1">
                <a:hlinkClick r:id="rId8"/>
              </a:rPr>
              <a:t>Scollin</a:t>
            </a:r>
            <a:r>
              <a:rPr lang="it-IT" sz="1200" b="1" dirty="0">
                <a:hlinkClick r:id="rId8"/>
              </a:rPr>
              <a:t> PA</a:t>
            </a:r>
            <a:r>
              <a:rPr lang="it-IT" sz="1200" dirty="0"/>
              <a:t>, </a:t>
            </a:r>
            <a:r>
              <a:rPr lang="it-IT" sz="1200" b="1" dirty="0" err="1">
                <a:hlinkClick r:id="rId9"/>
              </a:rPr>
              <a:t>Handelman</a:t>
            </a:r>
            <a:r>
              <a:rPr lang="it-IT" sz="1200" b="1" dirty="0">
                <a:hlinkClick r:id="rId9"/>
              </a:rPr>
              <a:t> G</a:t>
            </a:r>
            <a:r>
              <a:rPr lang="it-IT" sz="1200" dirty="0"/>
              <a:t>, </a:t>
            </a:r>
            <a:r>
              <a:rPr lang="it-IT" sz="1200" b="1" dirty="0" err="1">
                <a:hlinkClick r:id="rId10"/>
              </a:rPr>
              <a:t>Nicolosi</a:t>
            </a:r>
            <a:r>
              <a:rPr lang="it-IT" sz="1200" b="1" dirty="0">
                <a:hlinkClick r:id="rId10"/>
              </a:rPr>
              <a:t> RJ</a:t>
            </a:r>
            <a:r>
              <a:rPr lang="it-IT" sz="1200" dirty="0"/>
              <a:t>.</a:t>
            </a:r>
            <a:r>
              <a:rPr lang="it-IT" sz="2400" dirty="0"/>
              <a:t> </a:t>
            </a:r>
          </a:p>
          <a:p>
            <a:pPr marL="0" indent="0">
              <a:buFontTx/>
              <a:buNone/>
            </a:pPr>
            <a:r>
              <a:rPr lang="it-IT" sz="2800" b="1" dirty="0" smtClean="0"/>
              <a:t>Mangiare un uovo al giorno aumenta la LUTEINA e la XANTINA senza alterare i LIPIDI del sangue, né il COLESTEROLO</a:t>
            </a:r>
            <a:endParaRPr lang="it-IT" sz="2800" b="1" dirty="0"/>
          </a:p>
          <a:p>
            <a:pPr marL="0" indent="0"/>
            <a:r>
              <a:rPr lang="it-IT" sz="1600" b="1" dirty="0"/>
              <a:t>The Journal </a:t>
            </a:r>
            <a:r>
              <a:rPr lang="it-IT" sz="1600" b="1" dirty="0" err="1"/>
              <a:t>of</a:t>
            </a:r>
            <a:r>
              <a:rPr lang="it-IT" sz="1600" b="1" dirty="0"/>
              <a:t> </a:t>
            </a:r>
            <a:r>
              <a:rPr lang="it-IT" sz="1600" b="1" dirty="0" err="1"/>
              <a:t>Nutrition</a:t>
            </a:r>
            <a:r>
              <a:rPr lang="it-IT" sz="1600" b="1" dirty="0"/>
              <a:t> 136:2519-2524, </a:t>
            </a:r>
            <a:r>
              <a:rPr lang="it-IT" sz="1600" b="1" dirty="0" smtClean="0"/>
              <a:t>2006</a:t>
            </a:r>
            <a:endParaRPr lang="en-GB" sz="1600" dirty="0"/>
          </a:p>
        </p:txBody>
      </p:sp>
      <p:sp>
        <p:nvSpPr>
          <p:cNvPr id="20489" name="AutoShape 9"/>
          <p:cNvSpPr>
            <a:spLocks noChangeArrowheads="1"/>
          </p:cNvSpPr>
          <p:nvPr/>
        </p:nvSpPr>
        <p:spPr bwMode="auto">
          <a:xfrm>
            <a:off x="1043609" y="179388"/>
            <a:ext cx="7488832" cy="777061"/>
          </a:xfrm>
          <a:prstGeom prst="horizontalScroll">
            <a:avLst>
              <a:gd name="adj" fmla="val 12500"/>
            </a:avLst>
          </a:prstGeom>
          <a:solidFill>
            <a:srgbClr val="FF3300"/>
          </a:solidFill>
          <a:ln w="9525">
            <a:noFill/>
            <a:round/>
            <a:headEnd/>
            <a:tailEnd/>
          </a:ln>
          <a:effectLst/>
        </p:spPr>
        <p:txBody>
          <a:bodyPr wrap="square">
            <a:spAutoFit/>
          </a:bodyPr>
          <a:lstStyle/>
          <a:p>
            <a:pPr algn="ctr">
              <a:spcBef>
                <a:spcPct val="50000"/>
              </a:spcBef>
            </a:pPr>
            <a:r>
              <a:rPr lang="en-GB" sz="3200" b="1" dirty="0" smtClean="0">
                <a:latin typeface="Lucida Handwriting" pitchFamily="66" charset="0"/>
              </a:rPr>
              <a:t>U = </a:t>
            </a:r>
            <a:r>
              <a:rPr lang="en-GB" sz="3200" b="1" dirty="0" err="1" smtClean="0">
                <a:latin typeface="Lucida Handwriting" pitchFamily="66" charset="0"/>
              </a:rPr>
              <a:t>Uovo</a:t>
            </a:r>
            <a:r>
              <a:rPr lang="en-GB" sz="3200" b="1" dirty="0" smtClean="0">
                <a:latin typeface="Lucida Handwriting" pitchFamily="66" charset="0"/>
              </a:rPr>
              <a:t> : </a:t>
            </a:r>
            <a:r>
              <a:rPr lang="en-GB" sz="3200" b="1" dirty="0" err="1" smtClean="0">
                <a:latin typeface="Lucida Handwriting" pitchFamily="66" charset="0"/>
              </a:rPr>
              <a:t>Elogio</a:t>
            </a:r>
            <a:r>
              <a:rPr lang="en-GB" sz="3200" b="1" dirty="0" smtClean="0">
                <a:latin typeface="Lucida Handwriting" pitchFamily="66" charset="0"/>
              </a:rPr>
              <a:t> </a:t>
            </a:r>
            <a:r>
              <a:rPr lang="en-GB" sz="3200" b="1" dirty="0" err="1">
                <a:latin typeface="Lucida Handwriting" pitchFamily="66" charset="0"/>
              </a:rPr>
              <a:t>dell’ovetto</a:t>
            </a:r>
            <a:r>
              <a:rPr lang="en-GB" sz="3200" b="1" dirty="0">
                <a:latin typeface="Lucida Handwriting" pitchFamily="66" charset="0"/>
              </a:rPr>
              <a:t> !</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solidFill>
            <a:srgbClr val="FF3300"/>
          </a:solidFill>
        </p:spPr>
        <p:txBody>
          <a:bodyPr/>
          <a:lstStyle/>
          <a:p>
            <a:r>
              <a:rPr lang="it-IT" sz="3200" b="1"/>
              <a:t>Luteina e Xantina seriche dopo consumo di 1 uovo/die per 5 settimane</a:t>
            </a:r>
          </a:p>
        </p:txBody>
      </p:sp>
      <p:graphicFrame>
        <p:nvGraphicFramePr>
          <p:cNvPr id="14341" name="Object 5"/>
          <p:cNvGraphicFramePr>
            <a:graphicFrameLocks noGrp="1" noChangeAspect="1"/>
          </p:cNvGraphicFramePr>
          <p:nvPr>
            <p:ph type="chart" idx="1"/>
          </p:nvPr>
        </p:nvGraphicFramePr>
        <p:xfrm>
          <a:off x="465138" y="1600200"/>
          <a:ext cx="8212137" cy="4524375"/>
        </p:xfrm>
        <a:graphic>
          <a:graphicData uri="http://schemas.openxmlformats.org/presentationml/2006/ole">
            <mc:AlternateContent xmlns:mc="http://schemas.openxmlformats.org/markup-compatibility/2006">
              <mc:Choice xmlns:v="urn:schemas-microsoft-com:vml" Requires="v">
                <p:oleObj spid="_x0000_s1028" name="Grafico" r:id="rId4" imgW="8224178" imgH="4539440" progId="MSGraph.Chart.8">
                  <p:embed followColorScheme="full"/>
                </p:oleObj>
              </mc:Choice>
              <mc:Fallback>
                <p:oleObj name="Grafico" r:id="rId4" imgW="8224178" imgH="453944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8" y="1600200"/>
                        <a:ext cx="8212137" cy="452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solidFill>
            <a:srgbClr val="FF3300"/>
          </a:solidFill>
        </p:spPr>
        <p:txBody>
          <a:bodyPr>
            <a:normAutofit fontScale="90000"/>
          </a:bodyPr>
          <a:lstStyle/>
          <a:p>
            <a:r>
              <a:rPr lang="it-IT" sz="3200"/>
              <a:t>Lipidogramma con e senza 1 uovo/die per 5 settimane</a:t>
            </a:r>
            <a:r>
              <a:rPr lang="it-IT" sz="4000"/>
              <a:t> </a:t>
            </a:r>
          </a:p>
        </p:txBody>
      </p:sp>
      <p:graphicFrame>
        <p:nvGraphicFramePr>
          <p:cNvPr id="17413" name="Object 5"/>
          <p:cNvGraphicFramePr>
            <a:graphicFrameLocks noGrp="1" noChangeAspect="1"/>
          </p:cNvGraphicFramePr>
          <p:nvPr>
            <p:ph type="chart" idx="1"/>
          </p:nvPr>
        </p:nvGraphicFramePr>
        <p:xfrm>
          <a:off x="457200" y="1600200"/>
          <a:ext cx="8229600" cy="4524375"/>
        </p:xfrm>
        <a:graphic>
          <a:graphicData uri="http://schemas.openxmlformats.org/presentationml/2006/ole">
            <mc:AlternateContent xmlns:mc="http://schemas.openxmlformats.org/markup-compatibility/2006">
              <mc:Choice xmlns:v="urn:schemas-microsoft-com:vml" Requires="v">
                <p:oleObj spid="_x0000_s2052" name="Grafico" r:id="rId4" imgW="8229655" imgH="4522990" progId="MSGraph.Chart.8">
                  <p:embed followColorScheme="full"/>
                </p:oleObj>
              </mc:Choice>
              <mc:Fallback>
                <p:oleObj name="Grafico" r:id="rId4" imgW="8229655" imgH="452299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0200"/>
                        <a:ext cx="8229600" cy="452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dirty="0" smtClean="0"/>
              <a:t>Z </a:t>
            </a:r>
            <a:r>
              <a:rPr lang="it-IT" sz="2800" dirty="0" err="1" smtClean="0"/>
              <a:t>=ZUCCHERO</a:t>
            </a:r>
            <a:r>
              <a:rPr lang="it-IT" sz="2800" dirty="0" smtClean="0"/>
              <a:t> !</a:t>
            </a:r>
            <a:br>
              <a:rPr lang="it-IT" sz="2800" dirty="0" smtClean="0"/>
            </a:br>
            <a:r>
              <a:rPr lang="it-IT" sz="2800" dirty="0" smtClean="0"/>
              <a:t>Quanto Zucchero contengono le Bevande comuni ai bambini</a:t>
            </a:r>
            <a:endParaRPr lang="it-IT" sz="2800" dirty="0"/>
          </a:p>
        </p:txBody>
      </p:sp>
      <p:pic>
        <p:nvPicPr>
          <p:cNvPr id="4" name="Immagine 3" descr="zucchero-4 (3).jpg"/>
          <p:cNvPicPr>
            <a:picLocks noChangeAspect="1"/>
          </p:cNvPicPr>
          <p:nvPr/>
        </p:nvPicPr>
        <p:blipFill>
          <a:blip r:embed="rId2" cstate="print"/>
          <a:stretch>
            <a:fillRect/>
          </a:stretch>
        </p:blipFill>
        <p:spPr>
          <a:xfrm>
            <a:off x="395536" y="1484784"/>
            <a:ext cx="8424936" cy="5211198"/>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3937</Words>
  <Application>Microsoft Office PowerPoint</Application>
  <PresentationFormat>Presentazione su schermo (4:3)</PresentationFormat>
  <Paragraphs>492</Paragraphs>
  <Slides>97</Slides>
  <Notes>18</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1</vt:i4>
      </vt:variant>
      <vt:variant>
        <vt:lpstr>Titoli diapositive</vt:lpstr>
      </vt:variant>
      <vt:variant>
        <vt:i4>97</vt:i4>
      </vt:variant>
    </vt:vector>
  </HeadingPairs>
  <TitlesOfParts>
    <vt:vector size="105" baseType="lpstr">
      <vt:lpstr>Arial</vt:lpstr>
      <vt:lpstr>Calibri</vt:lpstr>
      <vt:lpstr>Comic Sans MS</vt:lpstr>
      <vt:lpstr>Lucida Handwriting</vt:lpstr>
      <vt:lpstr>Times New Roman</vt:lpstr>
      <vt:lpstr>Wingdings</vt:lpstr>
      <vt:lpstr>Tema di Office</vt:lpstr>
      <vt:lpstr>Grafico</vt:lpstr>
      <vt:lpstr>ALIMENTAZIONE  DALL’ A ALLA Z </vt:lpstr>
      <vt:lpstr>ALIMENTAZIONE DALL’ A ALLA Z </vt:lpstr>
      <vt:lpstr>MELE ANNURCHE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 Acqua Minerale</vt:lpstr>
      <vt:lpstr>Presentazione standard di PowerPoint</vt:lpstr>
      <vt:lpstr>Presentazione standard di PowerPoint</vt:lpstr>
      <vt:lpstr>Presentazione standard di PowerPoint</vt:lpstr>
      <vt:lpstr>VITAMINA B12 Nelle persone che seguono una dieta vegetariana (e in particolare vegana) la causa di gran lunga più comune di carenza di Vitamina B12 è l'insufficiente apporto attraverso la dieta.</vt:lpstr>
      <vt:lpstr>Carenza di Vitamina B12</vt:lpstr>
      <vt:lpstr>Esiste una notevole variabilità di consumo di prodotti animali anche in una dieta vegetariana</vt:lpstr>
      <vt:lpstr>Presentazione standard di PowerPoint</vt:lpstr>
      <vt:lpstr>Presentazione standard di PowerPoint</vt:lpstr>
      <vt:lpstr>Crucifere : Broccoli, Cavoli,.. Friarielli..</vt:lpstr>
      <vt:lpstr>BROCCOLI-CAVOLI - CRUCIFERE</vt:lpstr>
      <vt:lpstr>Presentazione standard di PowerPoint</vt:lpstr>
      <vt:lpstr>Presentazione standard di PowerPoint</vt:lpstr>
      <vt:lpstr> Prima colazione = concentrazione a scuola </vt:lpstr>
      <vt:lpstr>INIZIAMO CON UNA SANA COLAZIONE </vt:lpstr>
      <vt:lpstr> D: VITAMINA : Carenza di vitamina D: adolescenti più a rischio dei bambini? </vt:lpstr>
      <vt:lpstr>Ma L’Attività Fisica la ‘Consolida’</vt:lpstr>
      <vt:lpstr>Presentazione standard di PowerPoint</vt:lpstr>
      <vt:lpstr>E = Erbe Aromatiche : che ci danno ?</vt:lpstr>
      <vt:lpstr> Il TRPV1 è un recettore canale che appartiene alla  superfamiglia dei  Transient Receptor  Potential ion channel   sono attivati da : </vt:lpstr>
      <vt:lpstr>Parasitol Res. 2007 Jul;101(2):443-52. Epub 2007 Mar 7. Links Antigiardial activity of Ocimum basilicum essential oil. de Almeida I, Alviano DS, Vieira DP, Alves PB, Blank AF, Lopes AH, Alviano CS, Rosa Mdo S. </vt:lpstr>
      <vt:lpstr>Presentazione standard di PowerPoint</vt:lpstr>
      <vt:lpstr>Erbe, sapori e … farmaci !</vt:lpstr>
      <vt:lpstr>FRUTTOSIO  (European Food Information Council) un elevato apporto di fruttosio può portare a disturbi metabolici</vt:lpstr>
      <vt:lpstr>Presentazione standard di PowerPoint</vt:lpstr>
      <vt:lpstr>Z =ZUCCHERO ! Senza Zucchero = Fruttosio ! Quanto Zucchero contengono le Bevande comuni ai bambini</vt:lpstr>
      <vt:lpstr>Ma non ce ne è lo stesso nella frutta ???</vt:lpstr>
      <vt:lpstr> G = GUSTO Perché piace ? Perché disgusta?  Edonismo per ... Essere felici ??? </vt:lpstr>
      <vt:lpstr>Molti gusti ?  Ma no !! Solo  5  ! SALATO –DOLCE– ACIDO  - AMARO – UMAMI (saporito)</vt:lpstr>
      <vt:lpstr>Presentazione standard di PowerPoint</vt:lpstr>
      <vt:lpstr>Presentazione standard di PowerPoint</vt:lpstr>
      <vt:lpstr>Siamo geneticamente predisposti a percepire l’amaro in maniera differente</vt:lpstr>
      <vt:lpstr>Presentazione standard di PowerPoint</vt:lpstr>
      <vt:lpstr>Presentazione standard di PowerPoint</vt:lpstr>
      <vt:lpstr>Il latte contiene molti aminoacidi liberi che non hanno una funzione energetica, bensì di stimolazione</vt:lpstr>
      <vt:lpstr>Non Mangiamo solo ‘Materia’ ma anche ‘INFORMAZIONI’: Il Latte contiene molto RNA ‘libero’ che non codifica proteine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 i Carboidrati sono BBUOONI ?</vt:lpstr>
      <vt:lpstr>Presentazione standard di PowerPoint</vt:lpstr>
      <vt:lpstr>Presentazione standard di PowerPoint</vt:lpstr>
      <vt:lpstr>Presentazione standard di PowerPoint</vt:lpstr>
      <vt:lpstr>Presentazione standard di PowerPoint</vt:lpstr>
      <vt:lpstr>Presentazione standard di PowerPoint</vt:lpstr>
      <vt:lpstr>Bellissimi ? Omogeneizzati ?</vt:lpstr>
      <vt:lpstr>Presentazione standard di PowerPoint</vt:lpstr>
      <vt:lpstr>verdure miste </vt:lpstr>
      <vt:lpstr>omogeneizzato di coniglio </vt:lpstr>
      <vt:lpstr>liofilizzato di coniglio </vt:lpstr>
      <vt:lpstr>Ma quanto costano ???</vt:lpstr>
      <vt:lpstr>Certo gli OMO sono più sicuri !</vt:lpstr>
      <vt:lpstr> ma a due mesi l’intestino del bambino è una macchina da guerra !!!</vt:lpstr>
      <vt:lpstr>Da dove provengono le carni, i pesci, le verdure, la frutta ?</vt:lpstr>
      <vt:lpstr>E l’Aria ? Le bollicine ???? Lo Champagne ?</vt:lpstr>
      <vt:lpstr>Ed i .. Contaminanti ?</vt:lpstr>
      <vt:lpstr>MA .. CI VOGLIAMO DIVERTIRE ? Un bel merluzzetto : ne facciamo 6 vasetti !!!</vt:lpstr>
      <vt:lpstr>Presentazione standard di PowerPoint</vt:lpstr>
      <vt:lpstr>Presentazione standard di PowerPoint</vt:lpstr>
      <vt:lpstr>Presentazione standard di PowerPoint</vt:lpstr>
      <vt:lpstr>Presentazione standard di PowerPoint</vt:lpstr>
      <vt:lpstr>SCEGLIERE PESCE AZZURRO !</vt:lpstr>
      <vt:lpstr>2-3 porzioni alla settimana</vt:lpstr>
      <vt:lpstr>Presentazione standard di PowerPoint</vt:lpstr>
      <vt:lpstr>Presentazione standard di PowerPoint</vt:lpstr>
      <vt:lpstr>Una Pummarola al giorno ….. Fornisce il LICOPENE !</vt:lpstr>
      <vt:lpstr>Ma anche  … salsa, conserva, ragù</vt:lpstr>
      <vt:lpstr>Presentazione standard di PowerPoint</vt:lpstr>
      <vt:lpstr>Ma ... Come viene utilizzata l’Energia ?</vt:lpstr>
      <vt:lpstr>Consumiamo energia per assumere energia .  LA TERMOGENESI </vt:lpstr>
      <vt:lpstr>Agricoltura Verticale ? Verde per l’occhio, non per lo stomaco !</vt:lpstr>
      <vt:lpstr>Ascensore ? No grazie !</vt:lpstr>
      <vt:lpstr>Grasso bruno o grasso bianco ?</vt:lpstr>
      <vt:lpstr>Ma io…ho freddo !!!!</vt:lpstr>
      <vt:lpstr>Perfino l’acqua fredda ci può aiutare !</vt:lpstr>
      <vt:lpstr>Presentazione standard di PowerPoint</vt:lpstr>
      <vt:lpstr>Luteina e Xantina seriche dopo consumo di 1 uovo/die per 5 settimane</vt:lpstr>
      <vt:lpstr>Lipidogramma con e senza 1 uovo/die per 5 settimane </vt:lpstr>
      <vt:lpstr>Z =ZUCCHERO ! Quanto Zucchero contengono le Bevande comuni ai bambini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ALIMENTAZIONE DALL’ A ALLA Z</dc:title>
  <dc:creator>Luigi</dc:creator>
  <cp:lastModifiedBy>Luigi</cp:lastModifiedBy>
  <cp:revision>85</cp:revision>
  <dcterms:created xsi:type="dcterms:W3CDTF">2016-09-08T15:20:26Z</dcterms:created>
  <dcterms:modified xsi:type="dcterms:W3CDTF">2019-03-14T19:26:30Z</dcterms:modified>
</cp:coreProperties>
</file>