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79" r:id="rId4"/>
    <p:sldId id="257" r:id="rId5"/>
    <p:sldId id="267" r:id="rId6"/>
    <p:sldId id="275" r:id="rId7"/>
    <p:sldId id="269" r:id="rId8"/>
    <p:sldId id="273" r:id="rId9"/>
    <p:sldId id="274" r:id="rId10"/>
    <p:sldId id="259" r:id="rId11"/>
    <p:sldId id="260" r:id="rId12"/>
    <p:sldId id="276" r:id="rId13"/>
    <p:sldId id="277" r:id="rId14"/>
    <p:sldId id="296" r:id="rId15"/>
    <p:sldId id="303" r:id="rId16"/>
    <p:sldId id="304" r:id="rId17"/>
    <p:sldId id="298" r:id="rId18"/>
    <p:sldId id="300" r:id="rId19"/>
    <p:sldId id="280" r:id="rId20"/>
    <p:sldId id="297" r:id="rId21"/>
    <p:sldId id="281" r:id="rId22"/>
    <p:sldId id="283" r:id="rId23"/>
    <p:sldId id="290" r:id="rId24"/>
    <p:sldId id="287" r:id="rId25"/>
    <p:sldId id="288" r:id="rId26"/>
    <p:sldId id="293" r:id="rId27"/>
    <p:sldId id="305" r:id="rId28"/>
    <p:sldId id="282" r:id="rId29"/>
    <p:sldId id="307" r:id="rId30"/>
    <p:sldId id="278" r:id="rId31"/>
    <p:sldId id="261" r:id="rId32"/>
    <p:sldId id="262" r:id="rId33"/>
    <p:sldId id="263" r:id="rId34"/>
    <p:sldId id="308" r:id="rId35"/>
    <p:sldId id="306" r:id="rId36"/>
    <p:sldId id="309" r:id="rId37"/>
    <p:sldId id="310" r:id="rId38"/>
    <p:sldId id="311" r:id="rId39"/>
    <p:sldId id="264" r:id="rId40"/>
    <p:sldId id="312"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69" d="100"/>
          <a:sy n="69" d="100"/>
        </p:scale>
        <p:origin x="17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rapa\Downloads\Copia%20di%20grafico%20discriminant%20ibd%20totali%20dicembre%202014%20y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Differences Cel-NoCel% Etanol-Glic-Ser-Inosit</a:t>
            </a:r>
          </a:p>
        </c:rich>
      </c:tx>
      <c:layout>
        <c:manualLayout>
          <c:xMode val="edge"/>
          <c:yMode val="edge"/>
          <c:x val="0.22636148536048553"/>
          <c:y val="0"/>
        </c:manualLayout>
      </c:layout>
      <c:overlay val="0"/>
      <c:spPr>
        <a:solidFill>
          <a:srgbClr val="FFFF00"/>
        </a:solidFill>
      </c:spPr>
    </c:title>
    <c:autoTitleDeleted val="0"/>
    <c:plotArea>
      <c:layout>
        <c:manualLayout>
          <c:layoutTarget val="inner"/>
          <c:xMode val="edge"/>
          <c:yMode val="edge"/>
          <c:x val="0.12566643008612577"/>
          <c:y val="3.1626585145249068E-2"/>
          <c:w val="0.87384599989426703"/>
          <c:h val="0.6192160158072888"/>
        </c:manualLayout>
      </c:layout>
      <c:barChart>
        <c:barDir val="col"/>
        <c:grouping val="clustered"/>
        <c:varyColors val="0"/>
        <c:ser>
          <c:idx val="0"/>
          <c:order val="0"/>
          <c:tx>
            <c:strRef>
              <c:f>meanall!$E$24</c:f>
              <c:strCache>
                <c:ptCount val="1"/>
                <c:pt idx="0">
                  <c:v>Cel-NoCel%</c:v>
                </c:pt>
              </c:strCache>
            </c:strRef>
          </c:tx>
          <c:invertIfNegative val="0"/>
          <c:cat>
            <c:strRef>
              <c:f>meanall!$D$25:$D$45</c:f>
              <c:strCache>
                <c:ptCount val="21"/>
                <c:pt idx="0">
                  <c:v>PCaa24:0</c:v>
                </c:pt>
                <c:pt idx="1">
                  <c:v>PCae36:0</c:v>
                </c:pt>
                <c:pt idx="2">
                  <c:v>PCae38:3</c:v>
                </c:pt>
                <c:pt idx="3">
                  <c:v>PCae38:0</c:v>
                </c:pt>
                <c:pt idx="4">
                  <c:v>PCae40:6</c:v>
                </c:pt>
                <c:pt idx="5">
                  <c:v>PCae40:5</c:v>
                </c:pt>
                <c:pt idx="6">
                  <c:v>PCae40:1</c:v>
                </c:pt>
                <c:pt idx="7">
                  <c:v>PCaa40:4</c:v>
                </c:pt>
                <c:pt idx="8">
                  <c:v>PCae42:5</c:v>
                </c:pt>
                <c:pt idx="9">
                  <c:v>PCae42:3</c:v>
                </c:pt>
                <c:pt idx="10">
                  <c:v>PCae42:0</c:v>
                </c:pt>
                <c:pt idx="11">
                  <c:v>PCae42:5</c:v>
                </c:pt>
                <c:pt idx="12">
                  <c:v>PE34:1</c:v>
                </c:pt>
                <c:pt idx="13">
                  <c:v>PE36:2</c:v>
                </c:pt>
                <c:pt idx="14">
                  <c:v>PE36:1</c:v>
                </c:pt>
                <c:pt idx="15">
                  <c:v>PG34:2</c:v>
                </c:pt>
                <c:pt idx="16">
                  <c:v>PS34:2</c:v>
                </c:pt>
                <c:pt idx="17">
                  <c:v>PS32:2</c:v>
                </c:pt>
                <c:pt idx="18">
                  <c:v>PI34:1</c:v>
                </c:pt>
                <c:pt idx="19">
                  <c:v>PI36:2</c:v>
                </c:pt>
                <c:pt idx="20">
                  <c:v>PI36:1</c:v>
                </c:pt>
              </c:strCache>
            </c:strRef>
          </c:cat>
          <c:val>
            <c:numRef>
              <c:f>meanall!$E$25:$E$45</c:f>
              <c:numCache>
                <c:formatCode>0.00</c:formatCode>
                <c:ptCount val="21"/>
                <c:pt idx="0">
                  <c:v>10.801646090535025</c:v>
                </c:pt>
                <c:pt idx="1">
                  <c:v>6.2860553214948913</c:v>
                </c:pt>
                <c:pt idx="2">
                  <c:v>-14.583389103924029</c:v>
                </c:pt>
                <c:pt idx="3">
                  <c:v>52.003570707966205</c:v>
                </c:pt>
                <c:pt idx="4">
                  <c:v>65.020972840680784</c:v>
                </c:pt>
                <c:pt idx="5">
                  <c:v>-3.9496391831720827</c:v>
                </c:pt>
                <c:pt idx="6">
                  <c:v>14.235033259423506</c:v>
                </c:pt>
                <c:pt idx="7">
                  <c:v>6.3878126763212748</c:v>
                </c:pt>
                <c:pt idx="8">
                  <c:v>2.0422398759929812</c:v>
                </c:pt>
                <c:pt idx="9">
                  <c:v>15.171322822606944</c:v>
                </c:pt>
                <c:pt idx="10">
                  <c:v>14.382255275940665</c:v>
                </c:pt>
                <c:pt idx="11">
                  <c:v>5.0066680291383934</c:v>
                </c:pt>
                <c:pt idx="12">
                  <c:v>-38.531584650819724</c:v>
                </c:pt>
                <c:pt idx="13">
                  <c:v>-56.698145789840368</c:v>
                </c:pt>
                <c:pt idx="14">
                  <c:v>-50.834264252179793</c:v>
                </c:pt>
                <c:pt idx="15">
                  <c:v>-40.026194453181994</c:v>
                </c:pt>
                <c:pt idx="16">
                  <c:v>46</c:v>
                </c:pt>
                <c:pt idx="17">
                  <c:v>72</c:v>
                </c:pt>
                <c:pt idx="18">
                  <c:v>52.242047254038305</c:v>
                </c:pt>
                <c:pt idx="19">
                  <c:v>28.497841658844091</c:v>
                </c:pt>
                <c:pt idx="20">
                  <c:v>13.815322953599562</c:v>
                </c:pt>
              </c:numCache>
            </c:numRef>
          </c:val>
          <c:extLst>
            <c:ext xmlns:c16="http://schemas.microsoft.com/office/drawing/2014/chart" uri="{C3380CC4-5D6E-409C-BE32-E72D297353CC}">
              <c16:uniqueId val="{00000000-5731-4A25-8741-56BAD4834D8F}"/>
            </c:ext>
          </c:extLst>
        </c:ser>
        <c:dLbls>
          <c:showLegendKey val="0"/>
          <c:showVal val="0"/>
          <c:showCatName val="0"/>
          <c:showSerName val="0"/>
          <c:showPercent val="0"/>
          <c:showBubbleSize val="0"/>
        </c:dLbls>
        <c:gapWidth val="150"/>
        <c:axId val="103632256"/>
        <c:axId val="103646336"/>
      </c:barChart>
      <c:catAx>
        <c:axId val="103632256"/>
        <c:scaling>
          <c:orientation val="minMax"/>
        </c:scaling>
        <c:delete val="0"/>
        <c:axPos val="b"/>
        <c:numFmt formatCode="General" sourceLinked="0"/>
        <c:majorTickMark val="out"/>
        <c:minorTickMark val="none"/>
        <c:tickLblPos val="low"/>
        <c:crossAx val="103646336"/>
        <c:crosses val="autoZero"/>
        <c:auto val="1"/>
        <c:lblAlgn val="ctr"/>
        <c:lblOffset val="100"/>
        <c:noMultiLvlLbl val="0"/>
      </c:catAx>
      <c:valAx>
        <c:axId val="103646336"/>
        <c:scaling>
          <c:orientation val="minMax"/>
        </c:scaling>
        <c:delete val="0"/>
        <c:axPos val="l"/>
        <c:majorGridlines/>
        <c:numFmt formatCode="0.00" sourceLinked="1"/>
        <c:majorTickMark val="out"/>
        <c:minorTickMark val="none"/>
        <c:tickLblPos val="nextTo"/>
        <c:crossAx val="1036322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HEIGTH</a:t>
            </a:r>
            <a:r>
              <a:rPr lang="it-IT" baseline="0"/>
              <a:t> Z-SCORE IN THE FIRST YEAR OF LIFE</a:t>
            </a:r>
            <a:endParaRPr lang="it-IT"/>
          </a:p>
        </c:rich>
      </c:tx>
      <c:layout/>
      <c:overlay val="0"/>
    </c:title>
    <c:autoTitleDeleted val="0"/>
    <c:plotArea>
      <c:layout/>
      <c:scatterChart>
        <c:scatterStyle val="lineMarker"/>
        <c:varyColors val="0"/>
        <c:ser>
          <c:idx val="0"/>
          <c:order val="0"/>
          <c:tx>
            <c:strRef>
              <c:f>altezza!$Q$2</c:f>
              <c:strCache>
                <c:ptCount val="1"/>
                <c:pt idx="0">
                  <c:v>NOT-CEL</c:v>
                </c:pt>
              </c:strCache>
            </c:strRef>
          </c:tx>
          <c:spPr>
            <a:ln w="28575">
              <a:noFill/>
            </a:ln>
          </c:spPr>
          <c:marker>
            <c:spPr>
              <a:solidFill>
                <a:schemeClr val="tx1"/>
              </a:solidFill>
              <a:ln>
                <a:noFill/>
              </a:ln>
            </c:spPr>
          </c:marker>
          <c:trendline>
            <c:trendlineType val="poly"/>
            <c:order val="2"/>
            <c:dispRSqr val="0"/>
            <c:dispEq val="0"/>
          </c:trendline>
          <c:xVal>
            <c:numRef>
              <c:f>altezza!$P$3:$P$15</c:f>
              <c:numCache>
                <c:formatCode>General</c:formatCode>
                <c:ptCount val="13"/>
                <c:pt idx="0">
                  <c:v>0.5</c:v>
                </c:pt>
                <c:pt idx="1">
                  <c:v>1.5</c:v>
                </c:pt>
                <c:pt idx="2">
                  <c:v>2.5</c:v>
                </c:pt>
                <c:pt idx="3">
                  <c:v>3.5</c:v>
                </c:pt>
                <c:pt idx="4">
                  <c:v>4.5</c:v>
                </c:pt>
                <c:pt idx="5">
                  <c:v>5.5</c:v>
                </c:pt>
                <c:pt idx="6">
                  <c:v>6.5</c:v>
                </c:pt>
                <c:pt idx="7">
                  <c:v>7.5</c:v>
                </c:pt>
                <c:pt idx="8">
                  <c:v>8.5</c:v>
                </c:pt>
                <c:pt idx="9">
                  <c:v>9.5</c:v>
                </c:pt>
                <c:pt idx="10">
                  <c:v>10.5</c:v>
                </c:pt>
                <c:pt idx="11">
                  <c:v>11.5</c:v>
                </c:pt>
                <c:pt idx="12">
                  <c:v>12.5</c:v>
                </c:pt>
              </c:numCache>
            </c:numRef>
          </c:xVal>
          <c:yVal>
            <c:numRef>
              <c:f>altezza!$Q$3:$Q$15</c:f>
              <c:numCache>
                <c:formatCode>General</c:formatCode>
                <c:ptCount val="13"/>
                <c:pt idx="0">
                  <c:v>-0.57292793800468111</c:v>
                </c:pt>
                <c:pt idx="1">
                  <c:v>-0.70289144180326812</c:v>
                </c:pt>
                <c:pt idx="2">
                  <c:v>-0.47424416931162316</c:v>
                </c:pt>
                <c:pt idx="3">
                  <c:v>-0.11514237564124317</c:v>
                </c:pt>
                <c:pt idx="4">
                  <c:v>-0.10725321075000829</c:v>
                </c:pt>
                <c:pt idx="5">
                  <c:v>7.319372684033168E-2</c:v>
                </c:pt>
                <c:pt idx="6">
                  <c:v>0.12276189137201669</c:v>
                </c:pt>
                <c:pt idx="7">
                  <c:v>0.22722373494366518</c:v>
                </c:pt>
                <c:pt idx="8">
                  <c:v>9.4489080048781621E-2</c:v>
                </c:pt>
                <c:pt idx="9">
                  <c:v>0.2051486472780969</c:v>
                </c:pt>
                <c:pt idx="10">
                  <c:v>8.6922747636304989E-2</c:v>
                </c:pt>
                <c:pt idx="11">
                  <c:v>0.10449783358044004</c:v>
                </c:pt>
                <c:pt idx="12">
                  <c:v>0.18430833933441562</c:v>
                </c:pt>
              </c:numCache>
            </c:numRef>
          </c:yVal>
          <c:smooth val="0"/>
          <c:extLst>
            <c:ext xmlns:c16="http://schemas.microsoft.com/office/drawing/2014/chart" uri="{C3380CC4-5D6E-409C-BE32-E72D297353CC}">
              <c16:uniqueId val="{00000000-FF6C-418E-8ED2-AF73F28416B3}"/>
            </c:ext>
          </c:extLst>
        </c:ser>
        <c:ser>
          <c:idx val="1"/>
          <c:order val="1"/>
          <c:tx>
            <c:strRef>
              <c:f>altezza!$R$2</c:f>
              <c:strCache>
                <c:ptCount val="1"/>
                <c:pt idx="0">
                  <c:v>CELIAC</c:v>
                </c:pt>
              </c:strCache>
            </c:strRef>
          </c:tx>
          <c:spPr>
            <a:ln w="28575">
              <a:noFill/>
            </a:ln>
          </c:spPr>
          <c:marker>
            <c:spPr>
              <a:noFill/>
              <a:ln w="25400">
                <a:solidFill>
                  <a:schemeClr val="tx1"/>
                </a:solidFill>
              </a:ln>
            </c:spPr>
          </c:marker>
          <c:trendline>
            <c:trendlineType val="poly"/>
            <c:order val="2"/>
            <c:dispRSqr val="0"/>
            <c:dispEq val="0"/>
          </c:trendline>
          <c:xVal>
            <c:numRef>
              <c:f>altezza!$P$3:$P$15</c:f>
              <c:numCache>
                <c:formatCode>General</c:formatCode>
                <c:ptCount val="13"/>
                <c:pt idx="0">
                  <c:v>0.5</c:v>
                </c:pt>
                <c:pt idx="1">
                  <c:v>1.5</c:v>
                </c:pt>
                <c:pt idx="2">
                  <c:v>2.5</c:v>
                </c:pt>
                <c:pt idx="3">
                  <c:v>3.5</c:v>
                </c:pt>
                <c:pt idx="4">
                  <c:v>4.5</c:v>
                </c:pt>
                <c:pt idx="5">
                  <c:v>5.5</c:v>
                </c:pt>
                <c:pt idx="6">
                  <c:v>6.5</c:v>
                </c:pt>
                <c:pt idx="7">
                  <c:v>7.5</c:v>
                </c:pt>
                <c:pt idx="8">
                  <c:v>8.5</c:v>
                </c:pt>
                <c:pt idx="9">
                  <c:v>9.5</c:v>
                </c:pt>
                <c:pt idx="10">
                  <c:v>10.5</c:v>
                </c:pt>
                <c:pt idx="11">
                  <c:v>11.5</c:v>
                </c:pt>
                <c:pt idx="12">
                  <c:v>12.5</c:v>
                </c:pt>
              </c:numCache>
            </c:numRef>
          </c:xVal>
          <c:yVal>
            <c:numRef>
              <c:f>altezza!$R$3:$R$15</c:f>
              <c:numCache>
                <c:formatCode>General</c:formatCode>
                <c:ptCount val="13"/>
                <c:pt idx="0">
                  <c:v>-0.6188889450198346</c:v>
                </c:pt>
                <c:pt idx="1">
                  <c:v>-0.82659811380158565</c:v>
                </c:pt>
                <c:pt idx="2">
                  <c:v>-0.81555325160919423</c:v>
                </c:pt>
                <c:pt idx="3">
                  <c:v>-0.54934441860967853</c:v>
                </c:pt>
                <c:pt idx="4">
                  <c:v>-0.45439995952175061</c:v>
                </c:pt>
                <c:pt idx="5">
                  <c:v>-0.17352212651003721</c:v>
                </c:pt>
                <c:pt idx="6">
                  <c:v>-6.9779154372478905E-2</c:v>
                </c:pt>
                <c:pt idx="7">
                  <c:v>-0.18837688184813545</c:v>
                </c:pt>
                <c:pt idx="8">
                  <c:v>-4.2336392314438698E-2</c:v>
                </c:pt>
                <c:pt idx="9">
                  <c:v>-7.5744686882315115E-2</c:v>
                </c:pt>
                <c:pt idx="10">
                  <c:v>-0.17651895933024456</c:v>
                </c:pt>
                <c:pt idx="11">
                  <c:v>-0.37520692699350555</c:v>
                </c:pt>
                <c:pt idx="12">
                  <c:v>-0.13442342844444841</c:v>
                </c:pt>
              </c:numCache>
            </c:numRef>
          </c:yVal>
          <c:smooth val="0"/>
          <c:extLst>
            <c:ext xmlns:c16="http://schemas.microsoft.com/office/drawing/2014/chart" uri="{C3380CC4-5D6E-409C-BE32-E72D297353CC}">
              <c16:uniqueId val="{00000001-FF6C-418E-8ED2-AF73F28416B3}"/>
            </c:ext>
          </c:extLst>
        </c:ser>
        <c:dLbls>
          <c:showLegendKey val="0"/>
          <c:showVal val="0"/>
          <c:showCatName val="0"/>
          <c:showSerName val="0"/>
          <c:showPercent val="0"/>
          <c:showBubbleSize val="0"/>
        </c:dLbls>
        <c:axId val="192843776"/>
        <c:axId val="192845696"/>
      </c:scatterChart>
      <c:valAx>
        <c:axId val="192843776"/>
        <c:scaling>
          <c:orientation val="minMax"/>
        </c:scaling>
        <c:delete val="0"/>
        <c:axPos val="b"/>
        <c:title>
          <c:layout/>
          <c:overlay val="0"/>
        </c:title>
        <c:numFmt formatCode="General" sourceLinked="1"/>
        <c:majorTickMark val="none"/>
        <c:minorTickMark val="none"/>
        <c:tickLblPos val="low"/>
        <c:crossAx val="192845696"/>
        <c:crosses val="autoZero"/>
        <c:crossBetween val="midCat"/>
      </c:valAx>
      <c:valAx>
        <c:axId val="192845696"/>
        <c:scaling>
          <c:orientation val="minMax"/>
        </c:scaling>
        <c:delete val="0"/>
        <c:axPos val="l"/>
        <c:majorGridlines/>
        <c:title>
          <c:layout/>
          <c:overlay val="0"/>
        </c:title>
        <c:numFmt formatCode="General" sourceLinked="1"/>
        <c:majorTickMark val="none"/>
        <c:minorTickMark val="none"/>
        <c:tickLblPos val="nextTo"/>
        <c:crossAx val="192843776"/>
        <c:crosses val="autoZero"/>
        <c:crossBetween val="midCat"/>
      </c:valAx>
    </c:plotArea>
    <c:legend>
      <c:legendPos val="r"/>
      <c:layout/>
      <c:overlay val="0"/>
    </c:legend>
    <c:plotVisOnly val="1"/>
    <c:dispBlanksAs val="gap"/>
    <c:showDLblsOverMax val="0"/>
  </c:chart>
  <c:spPr>
    <a:gradFill>
      <a:gsLst>
        <a:gs pos="0">
          <a:srgbClr val="00CC99">
            <a:tint val="66000"/>
            <a:satMod val="160000"/>
          </a:srgbClr>
        </a:gs>
        <a:gs pos="50000">
          <a:srgbClr val="00CC99">
            <a:tint val="44500"/>
            <a:satMod val="160000"/>
          </a:srgbClr>
        </a:gs>
        <a:gs pos="100000">
          <a:srgbClr val="00CC99">
            <a:tint val="23500"/>
            <a:satMod val="160000"/>
          </a:srgbClr>
        </a:gs>
      </a:gsLst>
      <a:lin ang="5400000" scaled="0"/>
    </a:gra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ysClr val="windowText" lastClr="000000"/>
                </a:solidFill>
                <a:latin typeface="+mn-lt"/>
                <a:ea typeface="+mn-ea"/>
                <a:cs typeface="+mn-cs"/>
              </a:defRPr>
            </a:pPr>
            <a:r>
              <a:rPr lang="en-US">
                <a:solidFill>
                  <a:sysClr val="windowText" lastClr="000000"/>
                </a:solidFill>
              </a:rPr>
              <a:t>DISCRIMINANT SCORE IBD-CONTROLS</a:t>
            </a:r>
          </a:p>
        </c:rich>
      </c:tx>
      <c:layout/>
      <c:overlay val="0"/>
      <c:spPr>
        <a:noFill/>
        <a:ln>
          <a:noFill/>
        </a:ln>
        <a:effectLst/>
      </c:spPr>
    </c:title>
    <c:autoTitleDeleted val="0"/>
    <c:plotArea>
      <c:layout>
        <c:manualLayout>
          <c:layoutTarget val="inner"/>
          <c:xMode val="edge"/>
          <c:yMode val="edge"/>
          <c:x val="6.2539527515828183E-2"/>
          <c:y val="8.7166619982615129E-2"/>
          <c:w val="0.90216498429004133"/>
          <c:h val="0.8222887928482624"/>
        </c:manualLayout>
      </c:layout>
      <c:barChart>
        <c:barDir val="col"/>
        <c:grouping val="clustered"/>
        <c:varyColors val="0"/>
        <c:ser>
          <c:idx val="0"/>
          <c:order val="0"/>
          <c:tx>
            <c:strRef>
              <c:f>'[Copia di grafico discriminant ibd totali dicembre 2014 yo.xlsx]Foglio2'!$M$2</c:f>
              <c:strCache>
                <c:ptCount val="1"/>
                <c:pt idx="0">
                  <c:v>IBD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val>
            <c:numRef>
              <c:f>'[Copia di grafico discriminant ibd totali dicembre 2014 yo.xlsx]Foglio2'!$M$3:$M$424</c:f>
              <c:numCache>
                <c:formatCode>####.000</c:formatCode>
                <c:ptCount val="422"/>
                <c:pt idx="0">
                  <c:v>-3.5656935644283347</c:v>
                </c:pt>
                <c:pt idx="1">
                  <c:v>-3.5574566033752246</c:v>
                </c:pt>
                <c:pt idx="2">
                  <c:v>-3.3669030253582428</c:v>
                </c:pt>
                <c:pt idx="3">
                  <c:v>-3.0746973699164966</c:v>
                </c:pt>
                <c:pt idx="4">
                  <c:v>-2.9612625508257602</c:v>
                </c:pt>
                <c:pt idx="5">
                  <c:v>-2.9612625508257602</c:v>
                </c:pt>
                <c:pt idx="6">
                  <c:v>-2.893760188008585</c:v>
                </c:pt>
                <c:pt idx="7">
                  <c:v>-2.893760188008585</c:v>
                </c:pt>
                <c:pt idx="8">
                  <c:v>-2.7568752983750353</c:v>
                </c:pt>
                <c:pt idx="9">
                  <c:v>-2.7002589765290206</c:v>
                </c:pt>
                <c:pt idx="10">
                  <c:v>-2.7002589765290206</c:v>
                </c:pt>
                <c:pt idx="11">
                  <c:v>-2.4939717649149991</c:v>
                </c:pt>
                <c:pt idx="12">
                  <c:v>-2.4701961071559029</c:v>
                </c:pt>
                <c:pt idx="13">
                  <c:v>-2.4382807874886745</c:v>
                </c:pt>
                <c:pt idx="14">
                  <c:v>-2.3893402599175029</c:v>
                </c:pt>
                <c:pt idx="15">
                  <c:v>-2.3773067343579215</c:v>
                </c:pt>
                <c:pt idx="16">
                  <c:v>-2.3119068750123417</c:v>
                </c:pt>
                <c:pt idx="17">
                  <c:v>-2.2396494053794722</c:v>
                </c:pt>
                <c:pt idx="18">
                  <c:v>-2.1994924153078652</c:v>
                </c:pt>
                <c:pt idx="19">
                  <c:v>-2.1562740471684654</c:v>
                </c:pt>
                <c:pt idx="20">
                  <c:v>-2.1218998734418149</c:v>
                </c:pt>
                <c:pt idx="21">
                  <c:v>-2.0914702316417082</c:v>
                </c:pt>
                <c:pt idx="22">
                  <c:v>-1.9673515469785179</c:v>
                </c:pt>
                <c:pt idx="23">
                  <c:v>-1.9321791540343385</c:v>
                </c:pt>
                <c:pt idx="24">
                  <c:v>-1.9294682510722987</c:v>
                </c:pt>
                <c:pt idx="25">
                  <c:v>-1.9130437963384461</c:v>
                </c:pt>
                <c:pt idx="26">
                  <c:v>-1.8950940773456484</c:v>
                </c:pt>
                <c:pt idx="27">
                  <c:v>-1.8766522164624697</c:v>
                </c:pt>
                <c:pt idx="28">
                  <c:v>-1.8599216844014688</c:v>
                </c:pt>
                <c:pt idx="29">
                  <c:v>-1.849569864205141</c:v>
                </c:pt>
                <c:pt idx="30">
                  <c:v>-1.8459164973352145</c:v>
                </c:pt>
                <c:pt idx="31">
                  <c:v>-1.7767054831513514</c:v>
                </c:pt>
                <c:pt idx="32">
                  <c:v>-1.7767054831513514</c:v>
                </c:pt>
                <c:pt idx="33">
                  <c:v>-1.7728757207553472</c:v>
                </c:pt>
                <c:pt idx="34">
                  <c:v>-1.7728757207553472</c:v>
                </c:pt>
                <c:pt idx="35">
                  <c:v>-1.6296216783962647</c:v>
                </c:pt>
                <c:pt idx="36">
                  <c:v>-1.5637333614889279</c:v>
                </c:pt>
                <c:pt idx="37">
                  <c:v>-1.5118721464586076</c:v>
                </c:pt>
                <c:pt idx="38">
                  <c:v>-1.5118721464586076</c:v>
                </c:pt>
                <c:pt idx="39">
                  <c:v>-1.4982632529853286</c:v>
                </c:pt>
                <c:pt idx="40">
                  <c:v>-1.4982632529853286</c:v>
                </c:pt>
                <c:pt idx="41">
                  <c:v>-1.4979127040350062</c:v>
                </c:pt>
                <c:pt idx="42">
                  <c:v>-1.4814425046585007</c:v>
                </c:pt>
                <c:pt idx="43">
                  <c:v>-1.4814425046585007</c:v>
                </c:pt>
                <c:pt idx="44">
                  <c:v>-1.4732055436053906</c:v>
                </c:pt>
                <c:pt idx="45">
                  <c:v>-1.4732055436053906</c:v>
                </c:pt>
                <c:pt idx="46">
                  <c:v>-1.4663479333181004</c:v>
                </c:pt>
                <c:pt idx="47">
                  <c:v>-1.4575643958185356</c:v>
                </c:pt>
                <c:pt idx="48">
                  <c:v>-1.3853069261856659</c:v>
                </c:pt>
                <c:pt idx="49">
                  <c:v>-1.3662037193254932</c:v>
                </c:pt>
                <c:pt idx="50">
                  <c:v>-1.3274864992843114</c:v>
                </c:pt>
                <c:pt idx="51">
                  <c:v>-1.3274864992843114</c:v>
                </c:pt>
                <c:pt idx="52">
                  <c:v>-1.3055849348445858</c:v>
                </c:pt>
                <c:pt idx="53">
                  <c:v>-1.2879214980148384</c:v>
                </c:pt>
                <c:pt idx="54">
                  <c:v>-1.282651965588409</c:v>
                </c:pt>
                <c:pt idx="55">
                  <c:v>-1.2675573942480087</c:v>
                </c:pt>
                <c:pt idx="56">
                  <c:v>-1.2427463806392973</c:v>
                </c:pt>
                <c:pt idx="57">
                  <c:v>-1.2128349934021694</c:v>
                </c:pt>
                <c:pt idx="58">
                  <c:v>-1.1805114306018871</c:v>
                </c:pt>
                <c:pt idx="59">
                  <c:v>-1.1805114306018871</c:v>
                </c:pt>
                <c:pt idx="60">
                  <c:v>-1.1613884285776164</c:v>
                </c:pt>
                <c:pt idx="61">
                  <c:v>-1.121046278611975</c:v>
                </c:pt>
                <c:pt idx="62">
                  <c:v>-1.0871742097086052</c:v>
                </c:pt>
                <c:pt idx="63">
                  <c:v>-1.0787791387484191</c:v>
                </c:pt>
                <c:pt idx="64">
                  <c:v>-1.0787791387484191</c:v>
                </c:pt>
                <c:pt idx="65">
                  <c:v>-1.0751257718784926</c:v>
                </c:pt>
                <c:pt idx="66">
                  <c:v>-1.040751598151842</c:v>
                </c:pt>
                <c:pt idx="67">
                  <c:v>-1.0340003149658534</c:v>
                </c:pt>
                <c:pt idx="68">
                  <c:v>-1.0223097372686636</c:v>
                </c:pt>
                <c:pt idx="69">
                  <c:v>-1.002084995298625</c:v>
                </c:pt>
                <c:pt idx="70">
                  <c:v>-0.99843162842869848</c:v>
                </c:pt>
                <c:pt idx="71">
                  <c:v>-0.96405745470204796</c:v>
                </c:pt>
                <c:pt idx="72">
                  <c:v>-0.92236300395754511</c:v>
                </c:pt>
                <c:pt idx="73">
                  <c:v>-0.9107243188055828</c:v>
                </c:pt>
                <c:pt idx="74">
                  <c:v>-0.86317781662218307</c:v>
                </c:pt>
                <c:pt idx="75">
                  <c:v>-0.83726274411737323</c:v>
                </c:pt>
                <c:pt idx="76">
                  <c:v>-0.83726274411737323</c:v>
                </c:pt>
                <c:pt idx="77">
                  <c:v>-0.82717256506849857</c:v>
                </c:pt>
                <c:pt idx="78">
                  <c:v>-0.81565362009152731</c:v>
                </c:pt>
                <c:pt idx="79">
                  <c:v>-0.77527919920245836</c:v>
                </c:pt>
                <c:pt idx="80">
                  <c:v>-0.74130620196234998</c:v>
                </c:pt>
                <c:pt idx="81">
                  <c:v>-0.74108142100188545</c:v>
                </c:pt>
                <c:pt idx="82">
                  <c:v>-0.74108142100188545</c:v>
                </c:pt>
                <c:pt idx="83">
                  <c:v>-0.69555720786137831</c:v>
                </c:pt>
                <c:pt idx="84">
                  <c:v>-0.69555720786137831</c:v>
                </c:pt>
                <c:pt idx="85">
                  <c:v>-0.69555720786137831</c:v>
                </c:pt>
                <c:pt idx="86">
                  <c:v>-0.69360045862523689</c:v>
                </c:pt>
                <c:pt idx="87">
                  <c:v>-0.65752966726480122</c:v>
                </c:pt>
                <c:pt idx="88">
                  <c:v>-0.65752966726480122</c:v>
                </c:pt>
                <c:pt idx="89">
                  <c:v>-0.65752966726480122</c:v>
                </c:pt>
                <c:pt idx="90">
                  <c:v>-0.65403545735576385</c:v>
                </c:pt>
                <c:pt idx="91">
                  <c:v>-0.65403545735576385</c:v>
                </c:pt>
                <c:pt idx="92">
                  <c:v>-0.64007601493216271</c:v>
                </c:pt>
                <c:pt idx="93">
                  <c:v>-0.60221998696809642</c:v>
                </c:pt>
                <c:pt idx="94">
                  <c:v>-0.60221998696809642</c:v>
                </c:pt>
                <c:pt idx="95">
                  <c:v>-0.58083552381500725</c:v>
                </c:pt>
                <c:pt idx="96">
                  <c:v>-0.57048370361867962</c:v>
                </c:pt>
                <c:pt idx="97">
                  <c:v>-0.55136070159440886</c:v>
                </c:pt>
                <c:pt idx="98">
                  <c:v>-0.4791032319615392</c:v>
                </c:pt>
                <c:pt idx="99">
                  <c:v>-0.45524491828567232</c:v>
                </c:pt>
                <c:pt idx="100">
                  <c:v>-0.44513023472143082</c:v>
                </c:pt>
                <c:pt idx="101">
                  <c:v>-0.43162226958489064</c:v>
                </c:pt>
                <c:pt idx="102">
                  <c:v>-0.40972070514516518</c:v>
                </c:pt>
                <c:pt idx="103">
                  <c:v>-0.40817219904207758</c:v>
                </c:pt>
                <c:pt idx="104">
                  <c:v>-0.388640953884753</c:v>
                </c:pt>
                <c:pt idx="105">
                  <c:v>-0.388640953884753</c:v>
                </c:pt>
                <c:pt idx="106">
                  <c:v>-0.3817833435974628</c:v>
                </c:pt>
                <c:pt idx="107">
                  <c:v>-0.35785949011484475</c:v>
                </c:pt>
                <c:pt idx="108">
                  <c:v>-0.35785949011484475</c:v>
                </c:pt>
                <c:pt idx="109">
                  <c:v>-0.34390004769124355</c:v>
                </c:pt>
                <c:pt idx="110">
                  <c:v>-0.34221834232798976</c:v>
                </c:pt>
                <c:pt idx="111">
                  <c:v>-0.34221834232798976</c:v>
                </c:pt>
                <c:pt idx="112">
                  <c:v>-0.34144119363182135</c:v>
                </c:pt>
                <c:pt idx="113">
                  <c:v>-0.34144119363182135</c:v>
                </c:pt>
                <c:pt idx="114">
                  <c:v>-0.30622305604498878</c:v>
                </c:pt>
                <c:pt idx="115">
                  <c:v>-0.26996087269512004</c:v>
                </c:pt>
                <c:pt idx="116">
                  <c:v>-0.25517237868186815</c:v>
                </c:pt>
                <c:pt idx="117">
                  <c:v>-0.20335690829420072</c:v>
                </c:pt>
                <c:pt idx="118">
                  <c:v>-0.19326672924532601</c:v>
                </c:pt>
                <c:pt idx="119">
                  <c:v>-0.19326672924532601</c:v>
                </c:pt>
                <c:pt idx="120">
                  <c:v>-0.18291490904899843</c:v>
                </c:pt>
                <c:pt idx="121">
                  <c:v>-0.14876287549107858</c:v>
                </c:pt>
                <c:pt idx="122">
                  <c:v>-0.14876287549107858</c:v>
                </c:pt>
                <c:pt idx="123">
                  <c:v>-0.14619401000173127</c:v>
                </c:pt>
                <c:pt idx="124">
                  <c:v>-0.13195209243493411</c:v>
                </c:pt>
                <c:pt idx="125">
                  <c:v>-8.2113166447506269E-2</c:v>
                </c:pt>
                <c:pt idx="126">
                  <c:v>-7.2022987398631555E-2</c:v>
                </c:pt>
                <c:pt idx="127">
                  <c:v>-5.4359550568883974E-2</c:v>
                </c:pt>
                <c:pt idx="128">
                  <c:v>-2.3689371248379887E-2</c:v>
                </c:pt>
                <c:pt idx="129">
                  <c:v>3.5668516325870592E-2</c:v>
                </c:pt>
                <c:pt idx="130">
                  <c:v>7.7190266831485055E-2</c:v>
                </c:pt>
                <c:pt idx="131">
                  <c:v>7.7190266831485055E-2</c:v>
                </c:pt>
                <c:pt idx="132">
                  <c:v>0.11326105819192073</c:v>
                </c:pt>
                <c:pt idx="133">
                  <c:v>0.11326105819192073</c:v>
                </c:pt>
                <c:pt idx="134">
                  <c:v>0.11326105819192073</c:v>
                </c:pt>
                <c:pt idx="135">
                  <c:v>0.11326105819192073</c:v>
                </c:pt>
                <c:pt idx="136">
                  <c:v>0.1268699516651996</c:v>
                </c:pt>
                <c:pt idx="137">
                  <c:v>0.1268699516651996</c:v>
                </c:pt>
                <c:pt idx="138">
                  <c:v>0.1268699516651996</c:v>
                </c:pt>
                <c:pt idx="139">
                  <c:v>0.1268699516651996</c:v>
                </c:pt>
                <c:pt idx="140">
                  <c:v>0.15473706405488219</c:v>
                </c:pt>
                <c:pt idx="141">
                  <c:v>0.15478280869753519</c:v>
                </c:pt>
                <c:pt idx="142">
                  <c:v>0.16074202056856929</c:v>
                </c:pt>
                <c:pt idx="143">
                  <c:v>0.16074202056856929</c:v>
                </c:pt>
                <c:pt idx="144">
                  <c:v>0.16074202056856929</c:v>
                </c:pt>
                <c:pt idx="145">
                  <c:v>0.16074202056856929</c:v>
                </c:pt>
                <c:pt idx="146">
                  <c:v>0.18995520164171475</c:v>
                </c:pt>
                <c:pt idx="147">
                  <c:v>0.20030702183804233</c:v>
                </c:pt>
                <c:pt idx="148">
                  <c:v>0.20030702183804233</c:v>
                </c:pt>
                <c:pt idx="149">
                  <c:v>0.20030702183804233</c:v>
                </c:pt>
                <c:pt idx="150">
                  <c:v>0.25212249222570976</c:v>
                </c:pt>
                <c:pt idx="151">
                  <c:v>0.37719599646840846</c:v>
                </c:pt>
                <c:pt idx="152">
                  <c:v>0.39909756090813392</c:v>
                </c:pt>
                <c:pt idx="153">
                  <c:v>0.4167609977378815</c:v>
                </c:pt>
                <c:pt idx="154">
                  <c:v>0.43402325808108699</c:v>
                </c:pt>
                <c:pt idx="155">
                  <c:v>0.46041219771852582</c:v>
                </c:pt>
                <c:pt idx="156">
                  <c:v>0.46839743180773746</c:v>
                </c:pt>
                <c:pt idx="157">
                  <c:v>0.49648298907896149</c:v>
                </c:pt>
                <c:pt idx="158">
                  <c:v>0.54681278159950752</c:v>
                </c:pt>
                <c:pt idx="159">
                  <c:v>0.55364588737143094</c:v>
                </c:pt>
                <c:pt idx="160">
                  <c:v>0.62590335700430066</c:v>
                </c:pt>
                <c:pt idx="161">
                  <c:v>0.64292856490824413</c:v>
                </c:pt>
                <c:pt idx="162">
                  <c:v>0.66931742035285891</c:v>
                </c:pt>
                <c:pt idx="163">
                  <c:v>0.79998292862492226</c:v>
                </c:pt>
                <c:pt idx="164">
                  <c:v>0.84448678237916974</c:v>
                </c:pt>
                <c:pt idx="165">
                  <c:v>0.92118092582896371</c:v>
                </c:pt>
                <c:pt idx="166">
                  <c:v>0.92118092582896371</c:v>
                </c:pt>
                <c:pt idx="167">
                  <c:v>0.93153274602529135</c:v>
                </c:pt>
                <c:pt idx="168">
                  <c:v>0.93568821771849864</c:v>
                </c:pt>
                <c:pt idx="169">
                  <c:v>0.93568821771849864</c:v>
                </c:pt>
                <c:pt idx="170">
                  <c:v>1.0745496517522877</c:v>
                </c:pt>
                <c:pt idx="171">
                  <c:v>1.0984079654281547</c:v>
                </c:pt>
                <c:pt idx="172">
                  <c:v>1.1303232850953828</c:v>
                </c:pt>
                <c:pt idx="173">
                  <c:v>1.1479867219251305</c:v>
                </c:pt>
                <c:pt idx="174">
                  <c:v>1.5135452159824236</c:v>
                </c:pt>
                <c:pt idx="175">
                  <c:v>1.6224100881515002</c:v>
                </c:pt>
                <c:pt idx="176">
                  <c:v>1.6224100881515002</c:v>
                </c:pt>
                <c:pt idx="177">
                  <c:v>1.7403510120785903</c:v>
                </c:pt>
                <c:pt idx="178">
                  <c:v>1.7539599055518693</c:v>
                </c:pt>
              </c:numCache>
            </c:numRef>
          </c:val>
          <c:extLst>
            <c:ext xmlns:c16="http://schemas.microsoft.com/office/drawing/2014/chart" uri="{C3380CC4-5D6E-409C-BE32-E72D297353CC}">
              <c16:uniqueId val="{00000000-38AA-442F-AA5F-69829220F954}"/>
            </c:ext>
          </c:extLst>
        </c:ser>
        <c:ser>
          <c:idx val="1"/>
          <c:order val="1"/>
          <c:tx>
            <c:strRef>
              <c:f>'[Copia di grafico discriminant ibd totali dicembre 2014 yo.xlsx]Foglio2'!$N$2</c:f>
              <c:strCache>
                <c:ptCount val="1"/>
                <c:pt idx="0">
                  <c:v>CONTROL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1"/>
          <c:val>
            <c:numRef>
              <c:f>'[Copia di grafico discriminant ibd totali dicembre 2014 yo.xlsx]Foglio2'!$N$3:$N$424</c:f>
              <c:numCache>
                <c:formatCode>General</c:formatCode>
                <c:ptCount val="422"/>
                <c:pt idx="179" formatCode="####.000">
                  <c:v>-2.2444045121951666</c:v>
                </c:pt>
                <c:pt idx="180" formatCode="####.000">
                  <c:v>-2.1898104793920443</c:v>
                </c:pt>
                <c:pt idx="181" formatCode="####.000">
                  <c:v>-2.1764939062449371</c:v>
                </c:pt>
                <c:pt idx="182" formatCode="####.000">
                  <c:v>-1.6380807796181052</c:v>
                </c:pt>
                <c:pt idx="183" formatCode="####.000">
                  <c:v>-1.608197714264453</c:v>
                </c:pt>
                <c:pt idx="184" formatCode="####.000">
                  <c:v>-1.530842224837665</c:v>
                </c:pt>
                <c:pt idx="185" formatCode="####.000">
                  <c:v>-1.3398148638808784</c:v>
                </c:pt>
                <c:pt idx="186" formatCode="####.000">
                  <c:v>-1.2806296765455165</c:v>
                </c:pt>
                <c:pt idx="187" formatCode="####.000">
                  <c:v>-1.2806296765455165</c:v>
                </c:pt>
                <c:pt idx="188" formatCode="####.000">
                  <c:v>-1.2688182911546657</c:v>
                </c:pt>
                <c:pt idx="189" formatCode="####.000">
                  <c:v>-1.2640631843389714</c:v>
                </c:pt>
                <c:pt idx="190" formatCode="####.000">
                  <c:v>-1.2498939574182613</c:v>
                </c:pt>
                <c:pt idx="191" formatCode="####.000">
                  <c:v>-1.2498939574182613</c:v>
                </c:pt>
                <c:pt idx="192" formatCode="####.000">
                  <c:v>-1.2018958937549764</c:v>
                </c:pt>
                <c:pt idx="193" formatCode="####.000">
                  <c:v>-1.0891309589447467</c:v>
                </c:pt>
                <c:pt idx="194" formatCode="####.000">
                  <c:v>-1.0454797589641025</c:v>
                </c:pt>
                <c:pt idx="195" formatCode="####.000">
                  <c:v>-0.97183302438185837</c:v>
                </c:pt>
                <c:pt idx="196" formatCode="####.000">
                  <c:v>-0.84855702822158774</c:v>
                </c:pt>
                <c:pt idx="197" formatCode="####.000">
                  <c:v>-0.74112716564453851</c:v>
                </c:pt>
                <c:pt idx="198" formatCode="####.000">
                  <c:v>-0.74108142100188545</c:v>
                </c:pt>
                <c:pt idx="199" formatCode="####.000">
                  <c:v>-0.72978713689767094</c:v>
                </c:pt>
                <c:pt idx="200" formatCode="####.000">
                  <c:v>-0.66438727755209148</c:v>
                </c:pt>
                <c:pt idx="201" formatCode="####.000">
                  <c:v>-0.65752966726480122</c:v>
                </c:pt>
                <c:pt idx="202" formatCode="####.000">
                  <c:v>-0.64392077379152246</c:v>
                </c:pt>
                <c:pt idx="203" formatCode="####.000">
                  <c:v>-0.61988342379784411</c:v>
                </c:pt>
                <c:pt idx="204" formatCode="####.000">
                  <c:v>-0.61600791675918676</c:v>
                </c:pt>
                <c:pt idx="205" formatCode="####.000">
                  <c:v>-0.61600791675918676</c:v>
                </c:pt>
                <c:pt idx="206" formatCode="####.000">
                  <c:v>-0.61600791675918676</c:v>
                </c:pt>
                <c:pt idx="207" formatCode="####.000">
                  <c:v>-0.61600791675918676</c:v>
                </c:pt>
                <c:pt idx="208" formatCode="####.000">
                  <c:v>-0.602399023285908</c:v>
                </c:pt>
                <c:pt idx="209" formatCode="####.000">
                  <c:v>-0.602399023285908</c:v>
                </c:pt>
                <c:pt idx="210" formatCode="####.000">
                  <c:v>-0.602399023285908</c:v>
                </c:pt>
                <c:pt idx="211" formatCode="####.000">
                  <c:v>-0.57435921065733697</c:v>
                </c:pt>
                <c:pt idx="212" formatCode="####.000">
                  <c:v>-0.57435921065733697</c:v>
                </c:pt>
                <c:pt idx="213" formatCode="####.000">
                  <c:v>-0.57435921065733697</c:v>
                </c:pt>
                <c:pt idx="214" formatCode="####.000">
                  <c:v>-0.55669577382758928</c:v>
                </c:pt>
                <c:pt idx="215" formatCode="####.000">
                  <c:v>-0.49676666879128678</c:v>
                </c:pt>
                <c:pt idx="216" formatCode="####.000">
                  <c:v>-0.43162226958489064</c:v>
                </c:pt>
                <c:pt idx="217" formatCode="####.000">
                  <c:v>-0.40972070514516518</c:v>
                </c:pt>
                <c:pt idx="218" formatCode="####.000">
                  <c:v>-0.40972070514516518</c:v>
                </c:pt>
                <c:pt idx="219" formatCode="####.000">
                  <c:v>-0.40972070514516518</c:v>
                </c:pt>
                <c:pt idx="220" formatCode="####.000">
                  <c:v>-0.3920572683154176</c:v>
                </c:pt>
                <c:pt idx="221" formatCode="####.000">
                  <c:v>-0.3785262703205115</c:v>
                </c:pt>
                <c:pt idx="222" formatCode="####.000">
                  <c:v>-0.35190027824381065</c:v>
                </c:pt>
                <c:pt idx="223" formatCode="####.000">
                  <c:v>-0.35190027824381065</c:v>
                </c:pt>
                <c:pt idx="224" formatCode="####.000">
                  <c:v>-0.23666149291080329</c:v>
                </c:pt>
                <c:pt idx="225" formatCode="####.000">
                  <c:v>-0.19326672924532601</c:v>
                </c:pt>
                <c:pt idx="226" formatCode="####.000">
                  <c:v>-0.18726177273163891</c:v>
                </c:pt>
                <c:pt idx="227" formatCode="####.000">
                  <c:v>-0.18291490904899843</c:v>
                </c:pt>
                <c:pt idx="228" formatCode="####.000">
                  <c:v>-0.15310973917371906</c:v>
                </c:pt>
                <c:pt idx="229" formatCode="####.000">
                  <c:v>-0.14488736845242134</c:v>
                </c:pt>
                <c:pt idx="230" formatCode="####.000">
                  <c:v>-0.13195209243493411</c:v>
                </c:pt>
                <c:pt idx="231" formatCode="####.000">
                  <c:v>-0.131099438661331</c:v>
                </c:pt>
                <c:pt idx="232" formatCode="####.000">
                  <c:v>-0.11631094464807912</c:v>
                </c:pt>
                <c:pt idx="233" formatCode="####.000">
                  <c:v>-0.11354473790424602</c:v>
                </c:pt>
                <c:pt idx="234" formatCode="####.000">
                  <c:v>-0.11354473790424602</c:v>
                </c:pt>
                <c:pt idx="235" formatCode="####.000">
                  <c:v>-0.11354473790424602</c:v>
                </c:pt>
                <c:pt idx="236" formatCode="####.000">
                  <c:v>-8.9577688155716539E-2</c:v>
                </c:pt>
                <c:pt idx="237" formatCode="####.000">
                  <c:v>-8.9577688155716539E-2</c:v>
                </c:pt>
                <c:pt idx="238" formatCode="####.000">
                  <c:v>-8.2113166447506269E-2</c:v>
                </c:pt>
                <c:pt idx="239" formatCode="####.000">
                  <c:v>-5.6381839611776563E-2</c:v>
                </c:pt>
                <c:pt idx="240" formatCode="####.000">
                  <c:v>-5.6381839611776563E-2</c:v>
                </c:pt>
                <c:pt idx="241" formatCode="####.000">
                  <c:v>-3.9898003322001996E-2</c:v>
                </c:pt>
                <c:pt idx="242" formatCode="####.000">
                  <c:v>-1.6039689646135113E-2</c:v>
                </c:pt>
                <c:pt idx="243" formatCode="####.000">
                  <c:v>-9.8556968146365498E-3</c:v>
                </c:pt>
                <c:pt idx="244" formatCode="####.000">
                  <c:v>1.1528766338452678E-2</c:v>
                </c:pt>
                <c:pt idx="245" formatCode="####.000">
                  <c:v>3.3539066850840737E-2</c:v>
                </c:pt>
                <c:pt idx="246" formatCode="####.000">
                  <c:v>3.3539066850840737E-2</c:v>
                </c:pt>
                <c:pt idx="247" formatCode="####.000">
                  <c:v>6.6838446635157478E-2</c:v>
                </c:pt>
                <c:pt idx="248" formatCode="####.000">
                  <c:v>8.2525339064665471E-2</c:v>
                </c:pt>
                <c:pt idx="249" formatCode="####.000">
                  <c:v>9.6134232537944342E-2</c:v>
                </c:pt>
                <c:pt idx="250" formatCode="####.000">
                  <c:v>0.11326105819192073</c:v>
                </c:pt>
                <c:pt idx="251" formatCode="####.000">
                  <c:v>0.11326105819192073</c:v>
                </c:pt>
                <c:pt idx="252" formatCode="####.000">
                  <c:v>0.11326105819192073</c:v>
                </c:pt>
                <c:pt idx="253" formatCode="####.000">
                  <c:v>0.11326105819192073</c:v>
                </c:pt>
                <c:pt idx="254" formatCode="####.000">
                  <c:v>0.15473706405488219</c:v>
                </c:pt>
                <c:pt idx="255" formatCode="####.000">
                  <c:v>0.15473706405488219</c:v>
                </c:pt>
                <c:pt idx="256" formatCode="####.000">
                  <c:v>0.15473706405488219</c:v>
                </c:pt>
                <c:pt idx="257" formatCode="####.000">
                  <c:v>0.15473706405488219</c:v>
                </c:pt>
                <c:pt idx="258" formatCode="####.000">
                  <c:v>0.15473706405488219</c:v>
                </c:pt>
                <c:pt idx="259" formatCode="####.000">
                  <c:v>0.15473706405488219</c:v>
                </c:pt>
                <c:pt idx="260" formatCode="####.000">
                  <c:v>0.16839170217081406</c:v>
                </c:pt>
                <c:pt idx="261" formatCode="####.000">
                  <c:v>0.16839170217081406</c:v>
                </c:pt>
                <c:pt idx="262" formatCode="####.000">
                  <c:v>0.17368102976134148</c:v>
                </c:pt>
                <c:pt idx="263" formatCode="####.000">
                  <c:v>0.20030702183804233</c:v>
                </c:pt>
                <c:pt idx="264" formatCode="####.000">
                  <c:v>0.20030702183804233</c:v>
                </c:pt>
                <c:pt idx="265" formatCode="####.000">
                  <c:v>0.20030702183804233</c:v>
                </c:pt>
                <c:pt idx="266" formatCode="####.000">
                  <c:v>0.20254373572873391</c:v>
                </c:pt>
                <c:pt idx="267" formatCode="####.000">
                  <c:v>0.20254373572873391</c:v>
                </c:pt>
                <c:pt idx="268" formatCode="####.000">
                  <c:v>0.20254373572873391</c:v>
                </c:pt>
                <c:pt idx="269" formatCode="####.000">
                  <c:v>0.20254373572873391</c:v>
                </c:pt>
                <c:pt idx="270" formatCode="####.000">
                  <c:v>0.20641924276739115</c:v>
                </c:pt>
                <c:pt idx="271" formatCode="####.000">
                  <c:v>0.20641924276739115</c:v>
                </c:pt>
                <c:pt idx="272" formatCode="####.000">
                  <c:v>0.23833456243461942</c:v>
                </c:pt>
                <c:pt idx="273" formatCode="####.000">
                  <c:v>0.23833456243461942</c:v>
                </c:pt>
                <c:pt idx="274" formatCode="####.000">
                  <c:v>0.28609548946581814</c:v>
                </c:pt>
                <c:pt idx="275" formatCode="####.000">
                  <c:v>0.29162195368843163</c:v>
                </c:pt>
                <c:pt idx="276" formatCode="####.000">
                  <c:v>0.29364424273132422</c:v>
                </c:pt>
                <c:pt idx="277" formatCode="####.000">
                  <c:v>0.34332392756503877</c:v>
                </c:pt>
                <c:pt idx="278" formatCode="####.000">
                  <c:v>0.37719599646840846</c:v>
                </c:pt>
                <c:pt idx="279" formatCode="####.000">
                  <c:v>0.39909756090813392</c:v>
                </c:pt>
                <c:pt idx="280" formatCode="####.000">
                  <c:v>0.39909756090813392</c:v>
                </c:pt>
                <c:pt idx="281" formatCode="####.000">
                  <c:v>0.39909756090813392</c:v>
                </c:pt>
                <c:pt idx="282" formatCode="####.000">
                  <c:v>0.39909756090813392</c:v>
                </c:pt>
                <c:pt idx="283" formatCode="####.000">
                  <c:v>0.4167609977378815</c:v>
                </c:pt>
                <c:pt idx="284" formatCode="####.000">
                  <c:v>0.4167609977378815</c:v>
                </c:pt>
                <c:pt idx="285" formatCode="####.000">
                  <c:v>0.4167609977378815</c:v>
                </c:pt>
                <c:pt idx="286" formatCode="####.000">
                  <c:v>0.4167609977378815</c:v>
                </c:pt>
                <c:pt idx="287" formatCode="####.000">
                  <c:v>0.4167609977378815</c:v>
                </c:pt>
                <c:pt idx="288" formatCode="####.000">
                  <c:v>0.41889044721291135</c:v>
                </c:pt>
                <c:pt idx="289" formatCode="####.000">
                  <c:v>0.41889044721291135</c:v>
                </c:pt>
                <c:pt idx="290" formatCode="####.000">
                  <c:v>0.41889044721291135</c:v>
                </c:pt>
                <c:pt idx="291" formatCode="####.000">
                  <c:v>0.46126485149212892</c:v>
                </c:pt>
                <c:pt idx="292" formatCode="####.000">
                  <c:v>0.46126485149212892</c:v>
                </c:pt>
                <c:pt idx="293" formatCode="####.000">
                  <c:v>0.4748737449654078</c:v>
                </c:pt>
                <c:pt idx="294" formatCode="####.000">
                  <c:v>0.47605334550538081</c:v>
                </c:pt>
                <c:pt idx="295" formatCode="####.000">
                  <c:v>0.47605334550538081</c:v>
                </c:pt>
                <c:pt idx="296" formatCode="####.000">
                  <c:v>0.47605334550538081</c:v>
                </c:pt>
                <c:pt idx="297" formatCode="####.000">
                  <c:v>0.47605334550538081</c:v>
                </c:pt>
                <c:pt idx="298" formatCode="####.000">
                  <c:v>0.49648298907896149</c:v>
                </c:pt>
                <c:pt idx="299" formatCode="####.000">
                  <c:v>0.49648298907896149</c:v>
                </c:pt>
                <c:pt idx="300" formatCode="####.000">
                  <c:v>0.54831081513825053</c:v>
                </c:pt>
                <c:pt idx="301" formatCode="####.000">
                  <c:v>0.56725478084470982</c:v>
                </c:pt>
                <c:pt idx="302" formatCode="####.000">
                  <c:v>0.58352895272508309</c:v>
                </c:pt>
                <c:pt idx="303" formatCode="####.000">
                  <c:v>0.61768098628300294</c:v>
                </c:pt>
                <c:pt idx="304" formatCode="####.000">
                  <c:v>0.61768098628300294</c:v>
                </c:pt>
                <c:pt idx="305" formatCode="####.000">
                  <c:v>0.62590335700430066</c:v>
                </c:pt>
                <c:pt idx="306" formatCode="####.000">
                  <c:v>0.62590335700430066</c:v>
                </c:pt>
                <c:pt idx="307" formatCode="####.000">
                  <c:v>0.6291604302812519</c:v>
                </c:pt>
                <c:pt idx="308" formatCode="####.000">
                  <c:v>0.63128987975628181</c:v>
                </c:pt>
                <c:pt idx="309" formatCode="####.000">
                  <c:v>0.6592027367886174</c:v>
                </c:pt>
                <c:pt idx="310" formatCode="####.000">
                  <c:v>0.73284947137086143</c:v>
                </c:pt>
                <c:pt idx="311" formatCode="####.000">
                  <c:v>0.73284947137086143</c:v>
                </c:pt>
                <c:pt idx="312" formatCode="####.000">
                  <c:v>0.74414375547507594</c:v>
                </c:pt>
                <c:pt idx="313" formatCode="####.000">
                  <c:v>0.74710135420834212</c:v>
                </c:pt>
                <c:pt idx="314" formatCode="####.000">
                  <c:v>0.76041792735544922</c:v>
                </c:pt>
                <c:pt idx="315" formatCode="####.000">
                  <c:v>0.7647647910380897</c:v>
                </c:pt>
                <c:pt idx="316" formatCode="####.000">
                  <c:v>0.78202705138129525</c:v>
                </c:pt>
                <c:pt idx="317" formatCode="####.000">
                  <c:v>0.78370875674454898</c:v>
                </c:pt>
                <c:pt idx="318" formatCode="####.000">
                  <c:v>0.79998292862492226</c:v>
                </c:pt>
                <c:pt idx="319" formatCode="####.000">
                  <c:v>0.82939221103876948</c:v>
                </c:pt>
                <c:pt idx="320" formatCode="####.000">
                  <c:v>0.82939221103876948</c:v>
                </c:pt>
                <c:pt idx="321" formatCode="####.000">
                  <c:v>0.84448678237916974</c:v>
                </c:pt>
                <c:pt idx="322" formatCode="####.000">
                  <c:v>0.84448678237916974</c:v>
                </c:pt>
                <c:pt idx="323" formatCode="####.000">
                  <c:v>0.84448678237916974</c:v>
                </c:pt>
                <c:pt idx="324" formatCode="####.000">
                  <c:v>0.84448678237916974</c:v>
                </c:pt>
                <c:pt idx="325" formatCode="####.000">
                  <c:v>0.84448678237916974</c:v>
                </c:pt>
                <c:pt idx="326" formatCode="####.000">
                  <c:v>0.85161936269477823</c:v>
                </c:pt>
                <c:pt idx="327" formatCode="####.000">
                  <c:v>0.89612321644902559</c:v>
                </c:pt>
                <c:pt idx="328" formatCode="####.000">
                  <c:v>0.91525857414491796</c:v>
                </c:pt>
                <c:pt idx="329" formatCode="####.000">
                  <c:v>0.93153274602529135</c:v>
                </c:pt>
                <c:pt idx="330" formatCode="####.000">
                  <c:v>0.93153274602529135</c:v>
                </c:pt>
                <c:pt idx="331" formatCode="####.000">
                  <c:v>0.93153274602529135</c:v>
                </c:pt>
                <c:pt idx="332" formatCode="####.000">
                  <c:v>0.93153274602529135</c:v>
                </c:pt>
                <c:pt idx="333" formatCode="####.000">
                  <c:v>0.93153274602529135</c:v>
                </c:pt>
                <c:pt idx="334" formatCode="####.000">
                  <c:v>0.93518611289521791</c:v>
                </c:pt>
                <c:pt idx="335" formatCode="####.000">
                  <c:v>0.93568821771849864</c:v>
                </c:pt>
                <c:pt idx="336" formatCode="####.000">
                  <c:v>0.93686781825847176</c:v>
                </c:pt>
                <c:pt idx="337" formatCode="####.000">
                  <c:v>0.94879500636849678</c:v>
                </c:pt>
                <c:pt idx="338" formatCode="####.000">
                  <c:v>0.96956028662186844</c:v>
                </c:pt>
                <c:pt idx="339" formatCode="####.000">
                  <c:v>0.97716422358146016</c:v>
                </c:pt>
                <c:pt idx="340" formatCode="####.000">
                  <c:v>0.9772099682241131</c:v>
                </c:pt>
                <c:pt idx="341" formatCode="####.000">
                  <c:v>1.0091252878913415</c:v>
                </c:pt>
                <c:pt idx="342" formatCode="####.000">
                  <c:v>1.0091252878913415</c:v>
                </c:pt>
                <c:pt idx="343" formatCode="####.000">
                  <c:v>1.0091252878913415</c:v>
                </c:pt>
                <c:pt idx="344" formatCode="####.000">
                  <c:v>1.0091252878913415</c:v>
                </c:pt>
                <c:pt idx="345" formatCode="####.000">
                  <c:v>1.0091252878913415</c:v>
                </c:pt>
                <c:pt idx="346" formatCode="####.000">
                  <c:v>1.0091252878913415</c:v>
                </c:pt>
                <c:pt idx="347" formatCode="####.000">
                  <c:v>1.0091252878913415</c:v>
                </c:pt>
                <c:pt idx="348" formatCode="####.000">
                  <c:v>1.0091252878913415</c:v>
                </c:pt>
                <c:pt idx="349" formatCode="####.000">
                  <c:v>1.0091252878913415</c:v>
                </c:pt>
                <c:pt idx="350" formatCode="####.000">
                  <c:v>1.0091252878913415</c:v>
                </c:pt>
                <c:pt idx="351" formatCode="####.000">
                  <c:v>1.0227341813646202</c:v>
                </c:pt>
                <c:pt idx="352" formatCode="####.000">
                  <c:v>1.0227341813646202</c:v>
                </c:pt>
                <c:pt idx="353" formatCode="####.000">
                  <c:v>1.0568862149225402</c:v>
                </c:pt>
                <c:pt idx="354" formatCode="####.000">
                  <c:v>1.0568862149225402</c:v>
                </c:pt>
                <c:pt idx="355" formatCode="####.000">
                  <c:v>1.0568862149225402</c:v>
                </c:pt>
                <c:pt idx="356" formatCode="####.000">
                  <c:v>1.1303232850953828</c:v>
                </c:pt>
                <c:pt idx="357" formatCode="####.000">
                  <c:v>1.1303232850953828</c:v>
                </c:pt>
                <c:pt idx="358" formatCode="####.000">
                  <c:v>1.1439321785686618</c:v>
                </c:pt>
                <c:pt idx="359" formatCode="####.000">
                  <c:v>1.1479867219251305</c:v>
                </c:pt>
                <c:pt idx="360" formatCode="####.000">
                  <c:v>1.1957933935989822</c:v>
                </c:pt>
                <c:pt idx="361" formatCode="####.000">
                  <c:v>1.1957933935989822</c:v>
                </c:pt>
                <c:pt idx="362" formatCode="####.000">
                  <c:v>1.2215247204347119</c:v>
                </c:pt>
                <c:pt idx="363" formatCode="####.000">
                  <c:v>1.2391881572644594</c:v>
                </c:pt>
                <c:pt idx="364" formatCode="####.000">
                  <c:v>1.2692304637718248</c:v>
                </c:pt>
                <c:pt idx="365" formatCode="####.000">
                  <c:v>1.2692304637718248</c:v>
                </c:pt>
                <c:pt idx="366" formatCode="####.000">
                  <c:v>1.2836920110187069</c:v>
                </c:pt>
                <c:pt idx="367" formatCode="####.000">
                  <c:v>1.2836920110187069</c:v>
                </c:pt>
                <c:pt idx="368" formatCode="####.000">
                  <c:v>1.28487161155868</c:v>
                </c:pt>
                <c:pt idx="369" formatCode="####.000">
                  <c:v>1.28487161155868</c:v>
                </c:pt>
                <c:pt idx="370" formatCode="####.000">
                  <c:v>1.3147546769123322</c:v>
                </c:pt>
                <c:pt idx="371" formatCode="####.000">
                  <c:v>1.3147546769123322</c:v>
                </c:pt>
                <c:pt idx="372" formatCode="####.000">
                  <c:v>1.3252137615243214</c:v>
                </c:pt>
                <c:pt idx="373" formatCode="####.000">
                  <c:v>1.3571290811915495</c:v>
                </c:pt>
                <c:pt idx="374" formatCode="####.000">
                  <c:v>1.360386154468501</c:v>
                </c:pt>
                <c:pt idx="375" formatCode="####.000">
                  <c:v>1.366391110982188</c:v>
                </c:pt>
                <c:pt idx="376" formatCode="####.000">
                  <c:v>1.3760730468980089</c:v>
                </c:pt>
                <c:pt idx="377" formatCode="####.000">
                  <c:v>1.3923472187783821</c:v>
                </c:pt>
                <c:pt idx="378" formatCode="####.000">
                  <c:v>1.3923472187783821</c:v>
                </c:pt>
                <c:pt idx="379" formatCode="####.000">
                  <c:v>1.3923472187783821</c:v>
                </c:pt>
                <c:pt idx="380" formatCode="####.000">
                  <c:v>1.3923472187783821</c:v>
                </c:pt>
                <c:pt idx="381" formatCode="####.000">
                  <c:v>1.4059561122516611</c:v>
                </c:pt>
                <c:pt idx="382" formatCode="####.000">
                  <c:v>1.4483305165308786</c:v>
                </c:pt>
                <c:pt idx="383" formatCode="####.000">
                  <c:v>1.4483305165308786</c:v>
                </c:pt>
                <c:pt idx="384" formatCode="####.000">
                  <c:v>1.4577715826393285</c:v>
                </c:pt>
                <c:pt idx="385" formatCode="####.000">
                  <c:v>1.499293333144943</c:v>
                </c:pt>
                <c:pt idx="386" formatCode="####.000">
                  <c:v>1.5135452159824236</c:v>
                </c:pt>
                <c:pt idx="387" formatCode="####.000">
                  <c:v>1.5312086528121713</c:v>
                </c:pt>
                <c:pt idx="388" formatCode="####.000">
                  <c:v>1.56952851373492</c:v>
                </c:pt>
                <c:pt idx="389" formatCode="####.000">
                  <c:v>1.56952851373492</c:v>
                </c:pt>
                <c:pt idx="390" formatCode="####.000">
                  <c:v>1.5871919505646677</c:v>
                </c:pt>
                <c:pt idx="391" formatCode="####.000">
                  <c:v>1.6669139419057477</c:v>
                </c:pt>
                <c:pt idx="392" formatCode="####.000">
                  <c:v>1.6669139419057477</c:v>
                </c:pt>
                <c:pt idx="393" formatCode="####.000">
                  <c:v>1.6669139419057477</c:v>
                </c:pt>
                <c:pt idx="394" formatCode="####.000">
                  <c:v>1.7403510120785903</c:v>
                </c:pt>
                <c:pt idx="395" formatCode="####.000">
                  <c:v>1.7403510120785903</c:v>
                </c:pt>
                <c:pt idx="396" formatCode="####.000">
                  <c:v>1.7403510120785903</c:v>
                </c:pt>
                <c:pt idx="397" formatCode="####.000">
                  <c:v>1.7403510120785903</c:v>
                </c:pt>
                <c:pt idx="398" formatCode="####.000">
                  <c:v>1.7403510120785903</c:v>
                </c:pt>
                <c:pt idx="399" formatCode="####.000">
                  <c:v>1.7403510120785903</c:v>
                </c:pt>
                <c:pt idx="400" formatCode="####.000">
                  <c:v>1.7403510120785903</c:v>
                </c:pt>
                <c:pt idx="401" formatCode="####.000">
                  <c:v>1.7919874461484464</c:v>
                </c:pt>
                <c:pt idx="402" formatCode="####.000">
                  <c:v>1.8315524474179194</c:v>
                </c:pt>
                <c:pt idx="403" formatCode="####.000">
                  <c:v>1.8315524474179194</c:v>
                </c:pt>
                <c:pt idx="404" formatCode="####.000">
                  <c:v>1.8315524474179194</c:v>
                </c:pt>
                <c:pt idx="405" formatCode="####.000">
                  <c:v>1.8315524474179194</c:v>
                </c:pt>
                <c:pt idx="406" formatCode="####.000">
                  <c:v>1.9527504446219608</c:v>
                </c:pt>
                <c:pt idx="407" formatCode="####.000">
                  <c:v>1.9527504446219608</c:v>
                </c:pt>
                <c:pt idx="408" formatCode="####.000">
                  <c:v>2.0501358727927883</c:v>
                </c:pt>
                <c:pt idx="409" formatCode="####.000">
                  <c:v>2.0916576232984028</c:v>
                </c:pt>
                <c:pt idx="410" formatCode="####.000">
                  <c:v>2.1235729429656311</c:v>
                </c:pt>
                <c:pt idx="411" formatCode="####.000">
                  <c:v>2.1235729429656311</c:v>
                </c:pt>
                <c:pt idx="412" formatCode="####.000">
                  <c:v>2.1235729429656311</c:v>
                </c:pt>
                <c:pt idx="413" formatCode="####.000">
                  <c:v>2.1371818364389101</c:v>
                </c:pt>
                <c:pt idx="414" formatCode="####.000">
                  <c:v>2.1371818364389101</c:v>
                </c:pt>
                <c:pt idx="415" formatCode="####.000">
                  <c:v>2.5627781716051685</c:v>
                </c:pt>
                <c:pt idx="416" formatCode="####.000">
                  <c:v>2.5627781716051685</c:v>
                </c:pt>
                <c:pt idx="417" formatCode="####.000">
                  <c:v>2.5627781716051685</c:v>
                </c:pt>
                <c:pt idx="418" formatCode="####.000">
                  <c:v>2.5627781716051685</c:v>
                </c:pt>
                <c:pt idx="419" formatCode="####.000">
                  <c:v>2.5627781716051685</c:v>
                </c:pt>
                <c:pt idx="420" formatCode="####.000">
                  <c:v>2.9460001024922091</c:v>
                </c:pt>
                <c:pt idx="421" formatCode="####.000">
                  <c:v>2.9460001024922091</c:v>
                </c:pt>
              </c:numCache>
            </c:numRef>
          </c:val>
          <c:extLst>
            <c:ext xmlns:c16="http://schemas.microsoft.com/office/drawing/2014/chart" uri="{C3380CC4-5D6E-409C-BE32-E72D297353CC}">
              <c16:uniqueId val="{00000001-38AA-442F-AA5F-69829220F954}"/>
            </c:ext>
          </c:extLst>
        </c:ser>
        <c:dLbls>
          <c:showLegendKey val="0"/>
          <c:showVal val="0"/>
          <c:showCatName val="0"/>
          <c:showSerName val="0"/>
          <c:showPercent val="0"/>
          <c:showBubbleSize val="0"/>
        </c:dLbls>
        <c:gapWidth val="164"/>
        <c:overlap val="-22"/>
        <c:axId val="87530880"/>
        <c:axId val="99931264"/>
      </c:barChart>
      <c:catAx>
        <c:axId val="87530880"/>
        <c:scaling>
          <c:orientation val="minMax"/>
        </c:scaling>
        <c:delete val="0"/>
        <c:axPos val="b"/>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9931264"/>
        <c:crosses val="autoZero"/>
        <c:auto val="1"/>
        <c:lblAlgn val="ctr"/>
        <c:lblOffset val="100"/>
        <c:noMultiLvlLbl val="0"/>
      </c:catAx>
      <c:valAx>
        <c:axId val="999312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75308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0.11576</cdr:x>
      <cdr:y>0.26566</cdr:y>
    </cdr:from>
    <cdr:to>
      <cdr:x>0.36541</cdr:x>
      <cdr:y>0.33584</cdr:y>
    </cdr:to>
    <cdr:sp macro="" textlink="">
      <cdr:nvSpPr>
        <cdr:cNvPr id="2" name="CasellaDiTesto 1"/>
        <cdr:cNvSpPr txBox="1"/>
      </cdr:nvSpPr>
      <cdr:spPr>
        <a:xfrm xmlns:a="http://schemas.openxmlformats.org/drawingml/2006/main">
          <a:off x="790576" y="1009651"/>
          <a:ext cx="17049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0.16039</cdr:x>
      <cdr:y>0.46115</cdr:y>
    </cdr:from>
    <cdr:to>
      <cdr:x>0.24826</cdr:x>
      <cdr:y>0.53885</cdr:y>
    </cdr:to>
    <cdr:sp macro="" textlink="">
      <cdr:nvSpPr>
        <cdr:cNvPr id="3" name="CasellaDiTesto 2"/>
        <cdr:cNvSpPr txBox="1"/>
      </cdr:nvSpPr>
      <cdr:spPr>
        <a:xfrm xmlns:a="http://schemas.openxmlformats.org/drawingml/2006/main">
          <a:off x="1095376" y="1752601"/>
          <a:ext cx="6000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t>IBD</a:t>
          </a:r>
        </a:p>
      </cdr:txBody>
    </cdr:sp>
  </cdr:relSizeAnchor>
  <cdr:relSizeAnchor xmlns:cdr="http://schemas.openxmlformats.org/drawingml/2006/chartDrawing">
    <cdr:from>
      <cdr:x>0.6834</cdr:x>
      <cdr:y>0.66917</cdr:y>
    </cdr:from>
    <cdr:to>
      <cdr:x>0.86053</cdr:x>
      <cdr:y>0.74436</cdr:y>
    </cdr:to>
    <cdr:sp macro="" textlink="">
      <cdr:nvSpPr>
        <cdr:cNvPr id="4" name="CasellaDiTesto 3"/>
        <cdr:cNvSpPr txBox="1"/>
      </cdr:nvSpPr>
      <cdr:spPr>
        <a:xfrm xmlns:a="http://schemas.openxmlformats.org/drawingml/2006/main">
          <a:off x="4667251" y="2543176"/>
          <a:ext cx="1209674"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t>CONTROLS</a:t>
          </a:r>
        </a:p>
      </cdr:txBody>
    </cdr:sp>
  </cdr:relSizeAnchor>
  <cdr:relSizeAnchor xmlns:cdr="http://schemas.openxmlformats.org/drawingml/2006/chartDrawing">
    <cdr:from>
      <cdr:x>0.38912</cdr:x>
      <cdr:y>0.77945</cdr:y>
    </cdr:from>
    <cdr:to>
      <cdr:x>0.60391</cdr:x>
      <cdr:y>0.86717</cdr:y>
    </cdr:to>
    <cdr:sp macro="" textlink="">
      <cdr:nvSpPr>
        <cdr:cNvPr id="5" name="CasellaDiTesto 4"/>
        <cdr:cNvSpPr txBox="1"/>
      </cdr:nvSpPr>
      <cdr:spPr>
        <a:xfrm xmlns:a="http://schemas.openxmlformats.org/drawingml/2006/main">
          <a:off x="2657476" y="2962276"/>
          <a:ext cx="14668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t>Misclassified</a:t>
          </a:r>
        </a:p>
      </cdr:txBody>
    </cdr:sp>
  </cdr:relSizeAnchor>
  <cdr:relSizeAnchor xmlns:cdr="http://schemas.openxmlformats.org/drawingml/2006/chartDrawing">
    <cdr:from>
      <cdr:x>0.36402</cdr:x>
      <cdr:y>0.5589</cdr:y>
    </cdr:from>
    <cdr:to>
      <cdr:x>0.3947</cdr:x>
      <cdr:y>0.78697</cdr:y>
    </cdr:to>
    <cdr:sp macro="" textlink="">
      <cdr:nvSpPr>
        <cdr:cNvPr id="7" name="Connettore 2 6"/>
        <cdr:cNvSpPr/>
      </cdr:nvSpPr>
      <cdr:spPr>
        <a:xfrm xmlns:a="http://schemas.openxmlformats.org/drawingml/2006/main" flipH="1" flipV="1">
          <a:off x="2486026" y="2124076"/>
          <a:ext cx="209550" cy="866775"/>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b="1"/>
        </a:p>
      </cdr:txBody>
    </cdr:sp>
  </cdr:relSizeAnchor>
  <cdr:relSizeAnchor xmlns:cdr="http://schemas.openxmlformats.org/drawingml/2006/chartDrawing">
    <cdr:from>
      <cdr:x>0.5523</cdr:x>
      <cdr:y>0.5614</cdr:y>
    </cdr:from>
    <cdr:to>
      <cdr:x>0.60112</cdr:x>
      <cdr:y>0.78446</cdr:y>
    </cdr:to>
    <cdr:sp macro="" textlink="">
      <cdr:nvSpPr>
        <cdr:cNvPr id="8" name="Connettore 2 7"/>
        <cdr:cNvSpPr/>
      </cdr:nvSpPr>
      <cdr:spPr>
        <a:xfrm xmlns:a="http://schemas.openxmlformats.org/drawingml/2006/main" flipV="1">
          <a:off x="3771901" y="2133601"/>
          <a:ext cx="333375" cy="847724"/>
        </a:xfrm>
        <a:prstGeom xmlns:a="http://schemas.openxmlformats.org/drawingml/2006/main" prst="straightConnector1">
          <a:avLst/>
        </a:prstGeom>
        <a:noFill xmlns:a="http://schemas.openxmlformats.org/drawingml/2006/main"/>
        <a:ln xmlns:a="http://schemas.openxmlformats.org/drawingml/2006/main" w="158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46CBA-AF30-49F5-B01A-44A296F9489A}" type="datetimeFigureOut">
              <a:rPr lang="it-IT" smtClean="0"/>
              <a:t>17/09/2019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A8900-DE9C-4D08-A0F9-F30857F0E663}" type="slidenum">
              <a:rPr lang="it-IT" smtClean="0"/>
              <a:t>‹N›</a:t>
            </a:fld>
            <a:endParaRPr lang="it-IT"/>
          </a:p>
        </p:txBody>
      </p:sp>
    </p:spTree>
    <p:extLst>
      <p:ext uri="{BB962C8B-B14F-4D97-AF65-F5344CB8AC3E}">
        <p14:creationId xmlns:p14="http://schemas.microsoft.com/office/powerpoint/2010/main" val="375722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a:extLst>
              <a:ext uri="{FF2B5EF4-FFF2-40B4-BE49-F238E27FC236}">
                <a16:creationId xmlns:a16="http://schemas.microsoft.com/office/drawing/2014/main" id="{1D07C845-7BAD-4F94-912A-B78A011397F0}"/>
              </a:ext>
            </a:extLst>
          </p:cNvPr>
          <p:cNvSpPr>
            <a:spLocks noGrp="1" noRot="1" noChangeAspect="1" noTextEdit="1"/>
          </p:cNvSpPr>
          <p:nvPr>
            <p:ph type="sldImg"/>
          </p:nvPr>
        </p:nvSpPr>
        <p:spPr>
          <a:ln/>
        </p:spPr>
      </p:sp>
      <p:sp>
        <p:nvSpPr>
          <p:cNvPr id="29699" name="Segnaposto note 2">
            <a:extLst>
              <a:ext uri="{FF2B5EF4-FFF2-40B4-BE49-F238E27FC236}">
                <a16:creationId xmlns:a16="http://schemas.microsoft.com/office/drawing/2014/main" id="{3ACC711D-B668-4D65-91B0-3AD0018F28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
        <p:nvSpPr>
          <p:cNvPr id="29700" name="Segnaposto numero diapositiva 3">
            <a:extLst>
              <a:ext uri="{FF2B5EF4-FFF2-40B4-BE49-F238E27FC236}">
                <a16:creationId xmlns:a16="http://schemas.microsoft.com/office/drawing/2014/main" id="{617EC279-1B7D-47B7-B76B-04ED9C6974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F49FEB-DEB9-4D99-A108-74D24C3B9D74}" type="slidenum">
              <a:rPr lang="it-IT" altLang="it-IT"/>
              <a:pPr eaLnBrk="1" hangingPunct="1"/>
              <a:t>17</a:t>
            </a:fld>
            <a:endParaRPr lang="it-IT" altLang="it-IT"/>
          </a:p>
        </p:txBody>
      </p:sp>
    </p:spTree>
    <p:extLst>
      <p:ext uri="{BB962C8B-B14F-4D97-AF65-F5344CB8AC3E}">
        <p14:creationId xmlns:p14="http://schemas.microsoft.com/office/powerpoint/2010/main" val="260378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1C9F7A81-F911-4170-9435-E260D652EEB1}"/>
              </a:ext>
            </a:extLst>
          </p:cNvPr>
          <p:cNvSpPr>
            <a:spLocks noGrp="1" noRot="1" noChangeAspect="1" noTextEdit="1"/>
          </p:cNvSpPr>
          <p:nvPr>
            <p:ph type="sldImg"/>
          </p:nvPr>
        </p:nvSpPr>
        <p:spPr>
          <a:ln/>
        </p:spPr>
      </p:sp>
      <p:sp>
        <p:nvSpPr>
          <p:cNvPr id="31747" name="Segnaposto note 2">
            <a:extLst>
              <a:ext uri="{FF2B5EF4-FFF2-40B4-BE49-F238E27FC236}">
                <a16:creationId xmlns:a16="http://schemas.microsoft.com/office/drawing/2014/main" id="{14193E5E-CD5A-48D1-8C15-39B62B3EE0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Arial" panose="020B0604020202020204" pitchFamily="34" charset="0"/>
            </a:endParaRPr>
          </a:p>
        </p:txBody>
      </p:sp>
      <p:sp>
        <p:nvSpPr>
          <p:cNvPr id="31748" name="Segnaposto numero diapositiva 3">
            <a:extLst>
              <a:ext uri="{FF2B5EF4-FFF2-40B4-BE49-F238E27FC236}">
                <a16:creationId xmlns:a16="http://schemas.microsoft.com/office/drawing/2014/main" id="{B7F8C23D-5199-4F4B-9DB2-8BE571282C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DAFFF3-3941-4BD0-A966-DFDB6CDB69DE}" type="slidenum">
              <a:rPr lang="it-IT" altLang="it-IT"/>
              <a:pPr eaLnBrk="1" hangingPunct="1"/>
              <a:t>18</a:t>
            </a:fld>
            <a:endParaRPr lang="it-IT" altLang="it-IT"/>
          </a:p>
        </p:txBody>
      </p:sp>
    </p:spTree>
    <p:extLst>
      <p:ext uri="{BB962C8B-B14F-4D97-AF65-F5344CB8AC3E}">
        <p14:creationId xmlns:p14="http://schemas.microsoft.com/office/powerpoint/2010/main" val="108146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06EB3E-D842-4C43-90CB-0C8B86C79FC8}"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403999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6EB3E-D842-4C43-90CB-0C8B86C79FC8}"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125193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6EB3E-D842-4C43-90CB-0C8B86C79FC8}"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129311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09600" y="1600201"/>
            <a:ext cx="10972800" cy="4525963"/>
          </a:xfrm>
        </p:spPr>
        <p:txBody>
          <a:bodyPr/>
          <a:lstStyle/>
          <a:p>
            <a:endParaRPr lang="it-IT"/>
          </a:p>
        </p:txBody>
      </p:sp>
      <p:sp>
        <p:nvSpPr>
          <p:cNvPr id="4" name="Segnaposto data 3"/>
          <p:cNvSpPr>
            <a:spLocks noGrp="1"/>
          </p:cNvSpPr>
          <p:nvPr>
            <p:ph type="dt" sz="half" idx="10"/>
          </p:nvPr>
        </p:nvSpPr>
        <p:spPr>
          <a:xfrm>
            <a:off x="609600" y="6245225"/>
            <a:ext cx="2844800" cy="476250"/>
          </a:xfrm>
        </p:spPr>
        <p:txBody>
          <a:bodyPr/>
          <a:lstStyle>
            <a:lvl1pPr>
              <a:defRPr/>
            </a:lvl1pPr>
          </a:lstStyle>
          <a:p>
            <a:endParaRPr lang="it-IT"/>
          </a:p>
        </p:txBody>
      </p:sp>
      <p:sp>
        <p:nvSpPr>
          <p:cNvPr id="5" name="Segnaposto piè di pagina 4"/>
          <p:cNvSpPr>
            <a:spLocks noGrp="1"/>
          </p:cNvSpPr>
          <p:nvPr>
            <p:ph type="ftr" sz="quarter" idx="11"/>
          </p:nvPr>
        </p:nvSpPr>
        <p:spPr>
          <a:xfrm>
            <a:off x="4165600" y="6245225"/>
            <a:ext cx="3860800" cy="476250"/>
          </a:xfrm>
        </p:spPr>
        <p:txBody>
          <a:bodyPr/>
          <a:lstStyle>
            <a:lvl1pPr>
              <a:defRPr/>
            </a:lvl1pPr>
          </a:lstStyle>
          <a:p>
            <a:endParaRPr lang="it-IT"/>
          </a:p>
        </p:txBody>
      </p:sp>
      <p:sp>
        <p:nvSpPr>
          <p:cNvPr id="6" name="Segnaposto numero diapositiva 5"/>
          <p:cNvSpPr>
            <a:spLocks noGrp="1"/>
          </p:cNvSpPr>
          <p:nvPr>
            <p:ph type="sldNum" sz="quarter" idx="12"/>
          </p:nvPr>
        </p:nvSpPr>
        <p:spPr>
          <a:xfrm>
            <a:off x="8737600" y="6245225"/>
            <a:ext cx="2844800" cy="476250"/>
          </a:xfrm>
        </p:spPr>
        <p:txBody>
          <a:bodyPr/>
          <a:lstStyle>
            <a:lvl1pPr>
              <a:defRPr/>
            </a:lvl1pPr>
          </a:lstStyle>
          <a:p>
            <a:fld id="{4A759171-172F-4E3A-AC64-C362EB7FA88F}" type="slidenum">
              <a:rPr lang="it-IT"/>
              <a:pPr/>
              <a:t>‹N›</a:t>
            </a:fld>
            <a:endParaRPr lang="it-IT"/>
          </a:p>
        </p:txBody>
      </p:sp>
    </p:spTree>
    <p:extLst>
      <p:ext uri="{BB962C8B-B14F-4D97-AF65-F5344CB8AC3E}">
        <p14:creationId xmlns:p14="http://schemas.microsoft.com/office/powerpoint/2010/main" val="3273931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9AA9EC59-1EF8-4A28-9475-69B248D45494}"/>
              </a:ext>
            </a:extLst>
          </p:cNvPr>
          <p:cNvSpPr/>
          <p:nvPr userDrawn="1"/>
        </p:nvSpPr>
        <p:spPr>
          <a:xfrm flipV="1">
            <a:off x="0" y="6054726"/>
            <a:ext cx="12192000" cy="7302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fontAlgn="auto">
              <a:spcBef>
                <a:spcPts val="0"/>
              </a:spcBef>
              <a:spcAft>
                <a:spcPts val="0"/>
              </a:spcAft>
              <a:defRPr/>
            </a:pPr>
            <a:endParaRPr lang="en-US" sz="1800"/>
          </a:p>
        </p:txBody>
      </p:sp>
      <p:sp>
        <p:nvSpPr>
          <p:cNvPr id="5" name="Rectangle 10">
            <a:extLst>
              <a:ext uri="{FF2B5EF4-FFF2-40B4-BE49-F238E27FC236}">
                <a16:creationId xmlns:a16="http://schemas.microsoft.com/office/drawing/2014/main" id="{460FBCC2-7FD3-4710-B60C-1D030CD2C12A}"/>
              </a:ext>
            </a:extLst>
          </p:cNvPr>
          <p:cNvSpPr/>
          <p:nvPr/>
        </p:nvSpPr>
        <p:spPr>
          <a:xfrm>
            <a:off x="0" y="5989639"/>
            <a:ext cx="12192000" cy="7143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fontAlgn="auto">
              <a:spcBef>
                <a:spcPts val="0"/>
              </a:spcBef>
              <a:spcAft>
                <a:spcPts val="0"/>
              </a:spcAft>
              <a:defRPr/>
            </a:pPr>
            <a:endParaRPr lang="en-US" sz="1800"/>
          </a:p>
        </p:txBody>
      </p:sp>
      <p:pic>
        <p:nvPicPr>
          <p:cNvPr id="6" name="Immagine 15">
            <a:extLst>
              <a:ext uri="{FF2B5EF4-FFF2-40B4-BE49-F238E27FC236}">
                <a16:creationId xmlns:a16="http://schemas.microsoft.com/office/drawing/2014/main" id="{9A9CB5D9-1B63-4CFC-A026-24847D3EF60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3" y="4783138"/>
            <a:ext cx="87206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30">
            <a:extLst>
              <a:ext uri="{FF2B5EF4-FFF2-40B4-BE49-F238E27FC236}">
                <a16:creationId xmlns:a16="http://schemas.microsoft.com/office/drawing/2014/main" id="{C87E07D7-28B9-480D-9280-7CD63694BDC4}"/>
              </a:ext>
            </a:extLst>
          </p:cNvPr>
          <p:cNvSpPr txBox="1"/>
          <p:nvPr userDrawn="1"/>
        </p:nvSpPr>
        <p:spPr>
          <a:xfrm>
            <a:off x="383118" y="6156325"/>
            <a:ext cx="10532533" cy="338138"/>
          </a:xfrm>
          <a:prstGeom prst="rect">
            <a:avLst/>
          </a:prstGeom>
          <a:noFill/>
        </p:spPr>
        <p:txBody>
          <a:bodyPr>
            <a:spAutoFit/>
          </a:bodyPr>
          <a:lstStyle/>
          <a:p>
            <a:pPr algn="r" fontAlgn="auto">
              <a:spcBef>
                <a:spcPts val="0"/>
              </a:spcBef>
              <a:spcAft>
                <a:spcPts val="0"/>
              </a:spcAft>
              <a:defRPr/>
            </a:pPr>
            <a:r>
              <a:rPr lang="it-IT" sz="1600" cap="all" dirty="0">
                <a:solidFill>
                  <a:schemeClr val="tx2"/>
                </a:solidFill>
                <a:latin typeface="+mn-lt"/>
              </a:rPr>
              <a:t>Master di II livello in </a:t>
            </a:r>
            <a:r>
              <a:rPr lang="it-IT" sz="1600" b="1" cap="all" dirty="0">
                <a:solidFill>
                  <a:schemeClr val="tx2"/>
                </a:solidFill>
                <a:latin typeface="+mn-lt"/>
              </a:rPr>
              <a:t>Epidemiologia &amp; Biostatistica</a:t>
            </a:r>
            <a:endParaRPr lang="it-IT" sz="1600" dirty="0">
              <a:latin typeface="+mn-lt"/>
            </a:endParaRPr>
          </a:p>
        </p:txBody>
      </p:sp>
      <p:sp>
        <p:nvSpPr>
          <p:cNvPr id="8" name="Rectangle 1"/>
          <p:cNvSpPr>
            <a:spLocks noGrp="1"/>
          </p:cNvSpPr>
          <p:nvPr>
            <p:ph type="title"/>
          </p:nvPr>
        </p:nvSpPr>
        <p:spPr>
          <a:xfrm>
            <a:off x="1425208" y="0"/>
            <a:ext cx="10766792" cy="820920"/>
          </a:xfrm>
        </p:spPr>
        <p:txBody>
          <a:bodyPr>
            <a:normAutofit/>
          </a:bodyPr>
          <a:lstStyle>
            <a:lvl1pPr>
              <a:lnSpc>
                <a:spcPts val="3200"/>
              </a:lnSpc>
              <a:defRPr sz="3600">
                <a:solidFill>
                  <a:schemeClr val="tx2"/>
                </a:solidFill>
                <a:latin typeface="Verdana" pitchFamily="34" charset="0"/>
              </a:defRPr>
            </a:lvl1pPr>
            <a:extLst/>
          </a:lstStyle>
          <a:p>
            <a:r>
              <a:rPr lang="it-IT" dirty="0"/>
              <a:t>Click </a:t>
            </a:r>
            <a:r>
              <a:rPr lang="it-IT" dirty="0" err="1"/>
              <a:t>to</a:t>
            </a:r>
            <a:r>
              <a:rPr lang="it-IT" dirty="0"/>
              <a:t> </a:t>
            </a:r>
            <a:r>
              <a:rPr lang="it-IT" dirty="0" err="1"/>
              <a:t>edit</a:t>
            </a:r>
            <a:r>
              <a:rPr lang="it-IT" dirty="0"/>
              <a:t> Master </a:t>
            </a:r>
            <a:r>
              <a:rPr lang="it-IT" dirty="0" err="1"/>
              <a:t>title</a:t>
            </a:r>
            <a:r>
              <a:rPr lang="it-IT" dirty="0"/>
              <a:t> style</a:t>
            </a:r>
            <a:endParaRPr lang="en-US" dirty="0"/>
          </a:p>
        </p:txBody>
      </p:sp>
      <p:sp>
        <p:nvSpPr>
          <p:cNvPr id="12" name="Sottotitolo 2"/>
          <p:cNvSpPr>
            <a:spLocks noGrp="1"/>
          </p:cNvSpPr>
          <p:nvPr>
            <p:ph type="subTitle" idx="1"/>
          </p:nvPr>
        </p:nvSpPr>
        <p:spPr>
          <a:xfrm>
            <a:off x="1425208" y="1068572"/>
            <a:ext cx="10766792" cy="1323439"/>
          </a:xfrm>
        </p:spPr>
        <p:txBody>
          <a:bodyPr>
            <a:spAutoFit/>
          </a:bodyPr>
          <a:lstStyle>
            <a:lvl1pPr marL="0" indent="0" algn="l">
              <a:lnSpc>
                <a:spcPts val="2800"/>
              </a:lnSpc>
              <a:spcBef>
                <a:spcPts val="600"/>
              </a:spcBef>
              <a:buNone/>
              <a:defRPr sz="2400" b="0">
                <a:solidFill>
                  <a:schemeClr val="tx1">
                    <a:lumMod val="50000"/>
                    <a:lumOff val="50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a:p>
            <a:endParaRPr lang="it-IT" dirty="0"/>
          </a:p>
          <a:p>
            <a:endParaRPr lang="it-IT" dirty="0"/>
          </a:p>
        </p:txBody>
      </p:sp>
      <p:sp>
        <p:nvSpPr>
          <p:cNvPr id="9" name="Slide Number Placeholder 28">
            <a:extLst>
              <a:ext uri="{FF2B5EF4-FFF2-40B4-BE49-F238E27FC236}">
                <a16:creationId xmlns:a16="http://schemas.microsoft.com/office/drawing/2014/main" id="{31EB6710-67C4-4ACD-BA69-B9B1738B6172}"/>
              </a:ext>
            </a:extLst>
          </p:cNvPr>
          <p:cNvSpPr>
            <a:spLocks noGrp="1"/>
          </p:cNvSpPr>
          <p:nvPr>
            <p:ph type="sldNum" sz="quarter" idx="10"/>
          </p:nvPr>
        </p:nvSpPr>
        <p:spPr>
          <a:xfrm>
            <a:off x="11036300" y="6142038"/>
            <a:ext cx="1117600" cy="381000"/>
          </a:xfrm>
        </p:spPr>
        <p:txBody>
          <a:bodyPr/>
          <a:lstStyle>
            <a:lvl1pPr>
              <a:defRPr>
                <a:solidFill>
                  <a:schemeClr val="tx2"/>
                </a:solidFill>
              </a:defRPr>
            </a:lvl1pPr>
          </a:lstStyle>
          <a:p>
            <a:fld id="{0A2481F2-E6E1-4FB5-9289-1BC87E0565A9}" type="slidenum">
              <a:rPr lang="en-US" altLang="it-IT"/>
              <a:pPr/>
              <a:t>‹N›</a:t>
            </a:fld>
            <a:endParaRPr lang="en-US" altLang="it-IT"/>
          </a:p>
        </p:txBody>
      </p:sp>
    </p:spTree>
    <p:extLst>
      <p:ext uri="{BB962C8B-B14F-4D97-AF65-F5344CB8AC3E}">
        <p14:creationId xmlns:p14="http://schemas.microsoft.com/office/powerpoint/2010/main" val="29475099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6EB3E-D842-4C43-90CB-0C8B86C79FC8}"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16267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06EB3E-D842-4C43-90CB-0C8B86C79FC8}"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301456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06EB3E-D842-4C43-90CB-0C8B86C79FC8}"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341034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06EB3E-D842-4C43-90CB-0C8B86C79FC8}" type="datetimeFigureOut">
              <a:rPr lang="it-IT" smtClean="0"/>
              <a:t>17/09/2019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18104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06EB3E-D842-4C43-90CB-0C8B86C79FC8}" type="datetimeFigureOut">
              <a:rPr lang="it-IT" smtClean="0"/>
              <a:t>17/09/2019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346193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06EB3E-D842-4C43-90CB-0C8B86C79FC8}" type="datetimeFigureOut">
              <a:rPr lang="it-IT" smtClean="0"/>
              <a:t>17/09/2019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422545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6EB3E-D842-4C43-90CB-0C8B86C79FC8}"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231933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6EB3E-D842-4C43-90CB-0C8B86C79FC8}"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FB7647-C125-4348-BFDD-09D9B57C58F8}" type="slidenum">
              <a:rPr lang="it-IT" smtClean="0"/>
              <a:t>‹N›</a:t>
            </a:fld>
            <a:endParaRPr lang="it-IT"/>
          </a:p>
        </p:txBody>
      </p:sp>
    </p:spTree>
    <p:extLst>
      <p:ext uri="{BB962C8B-B14F-4D97-AF65-F5344CB8AC3E}">
        <p14:creationId xmlns:p14="http://schemas.microsoft.com/office/powerpoint/2010/main" val="233907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6EB3E-D842-4C43-90CB-0C8B86C79FC8}" type="datetimeFigureOut">
              <a:rPr lang="it-IT" smtClean="0"/>
              <a:t>17/09/2019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B7647-C125-4348-BFDD-09D9B57C58F8}" type="slidenum">
              <a:rPr lang="it-IT" smtClean="0"/>
              <a:t>‹N›</a:t>
            </a:fld>
            <a:endParaRPr lang="it-IT"/>
          </a:p>
        </p:txBody>
      </p:sp>
    </p:spTree>
    <p:extLst>
      <p:ext uri="{BB962C8B-B14F-4D97-AF65-F5344CB8AC3E}">
        <p14:creationId xmlns:p14="http://schemas.microsoft.com/office/powerpoint/2010/main" val="120678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ncbi.nlm.nih.gov/pubmed/31393792"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solidFill>
            <a:srgbClr val="FFFF00"/>
          </a:solidFill>
        </p:spPr>
        <p:txBody>
          <a:bodyPr/>
          <a:lstStyle/>
          <a:p>
            <a:r>
              <a:rPr lang="it-IT" dirty="0" smtClean="0"/>
              <a:t>Tre Consigli per il Pediatra</a:t>
            </a:r>
            <a:br>
              <a:rPr lang="it-IT" dirty="0" smtClean="0"/>
            </a:br>
            <a:r>
              <a:rPr lang="it-IT" sz="3200" dirty="0" smtClean="0"/>
              <a:t>in scienza e coscienza….</a:t>
            </a:r>
            <a:endParaRPr lang="it-IT" sz="3200" dirty="0"/>
          </a:p>
        </p:txBody>
      </p:sp>
      <p:sp>
        <p:nvSpPr>
          <p:cNvPr id="3" name="Sottotitolo 2"/>
          <p:cNvSpPr>
            <a:spLocks noGrp="1"/>
          </p:cNvSpPr>
          <p:nvPr>
            <p:ph type="subTitle" idx="1"/>
          </p:nvPr>
        </p:nvSpPr>
        <p:spPr>
          <a:xfrm>
            <a:off x="1524000" y="3611275"/>
            <a:ext cx="9144000" cy="914544"/>
          </a:xfrm>
          <a:solidFill>
            <a:srgbClr val="FFC000"/>
          </a:solidFill>
        </p:spPr>
        <p:txBody>
          <a:bodyPr/>
          <a:lstStyle/>
          <a:p>
            <a:r>
              <a:rPr lang="it-IT" dirty="0" smtClean="0"/>
              <a:t>Perugia 2019</a:t>
            </a:r>
            <a:endParaRPr lang="it-IT" dirty="0"/>
          </a:p>
          <a:p>
            <a:r>
              <a:rPr lang="it-IT" dirty="0"/>
              <a:t>c</a:t>
            </a:r>
            <a:r>
              <a:rPr lang="it-IT" dirty="0" smtClean="0"/>
              <a:t>on luigi greco- Pediatra in Napoli</a:t>
            </a:r>
            <a:endParaRPr lang="it-IT" dirty="0"/>
          </a:p>
        </p:txBody>
      </p:sp>
    </p:spTree>
    <p:extLst>
      <p:ext uri="{BB962C8B-B14F-4D97-AF65-F5344CB8AC3E}">
        <p14:creationId xmlns:p14="http://schemas.microsoft.com/office/powerpoint/2010/main" val="398169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1" y="365125"/>
            <a:ext cx="2086202" cy="1251239"/>
          </a:xfrm>
          <a:solidFill>
            <a:schemeClr val="accent2">
              <a:lumMod val="60000"/>
              <a:lumOff val="40000"/>
            </a:schemeClr>
          </a:solidFill>
        </p:spPr>
        <p:txBody>
          <a:bodyPr>
            <a:normAutofit fontScale="90000"/>
          </a:bodyPr>
          <a:lstStyle/>
          <a:p>
            <a:r>
              <a:rPr lang="it-IT" sz="3200" dirty="0" smtClean="0"/>
              <a:t>Interferenti </a:t>
            </a:r>
            <a:r>
              <a:rPr lang="it-IT" sz="3200" dirty="0" smtClean="0"/>
              <a:t>Endocrini ?</a:t>
            </a:r>
            <a:br>
              <a:rPr lang="it-IT" sz="3200" dirty="0" smtClean="0"/>
            </a:br>
            <a:r>
              <a:rPr lang="it-IT" sz="3200" dirty="0" smtClean="0"/>
              <a:t>Ovunque !</a:t>
            </a:r>
            <a:endParaRPr lang="it-IT" sz="3200" dirty="0"/>
          </a:p>
        </p:txBody>
      </p:sp>
      <p:pic>
        <p:nvPicPr>
          <p:cNvPr id="5" name="Picture 2" descr="Risultati immagini per endocrine disrup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402" y="365125"/>
            <a:ext cx="6343196" cy="645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44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endocrine disrup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629" y="434110"/>
            <a:ext cx="7333413" cy="632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05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000" y="542925"/>
            <a:ext cx="10515600" cy="650875"/>
          </a:xfrm>
          <a:solidFill>
            <a:srgbClr val="FFC000"/>
          </a:solidFill>
        </p:spPr>
        <p:txBody>
          <a:bodyPr>
            <a:normAutofit/>
          </a:bodyPr>
          <a:lstStyle/>
          <a:p>
            <a:r>
              <a:rPr lang="en-US" sz="3200" dirty="0"/>
              <a:t>Ambient air pollution and hypertensive disorder of pregnancy</a:t>
            </a:r>
            <a:endParaRPr lang="it-IT" sz="3200" dirty="0"/>
          </a:p>
        </p:txBody>
      </p:sp>
      <p:pic>
        <p:nvPicPr>
          <p:cNvPr id="2050" name="Picture 2" descr="Risultati immagini per pollutant and pregnan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914" y="1308666"/>
            <a:ext cx="6424385" cy="5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86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20845"/>
          </a:xfrm>
          <a:solidFill>
            <a:srgbClr val="FFFF00"/>
          </a:solidFill>
        </p:spPr>
        <p:txBody>
          <a:bodyPr>
            <a:noAutofit/>
          </a:bodyPr>
          <a:lstStyle/>
          <a:p>
            <a:pPr algn="ctr"/>
            <a:r>
              <a:rPr lang="it-IT" sz="3200" dirty="0" smtClean="0"/>
              <a:t>Inquinamento e basso peso alla nascita</a:t>
            </a:r>
            <a:endParaRPr lang="it-IT" sz="3200" dirty="0"/>
          </a:p>
        </p:txBody>
      </p:sp>
      <p:pic>
        <p:nvPicPr>
          <p:cNvPr id="4102" name="Picture 6" descr="An external file that holds a picture, illustration, etc.&#10;Object name is ehp.1409651.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85970"/>
            <a:ext cx="5961451" cy="587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04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dirty="0" smtClean="0"/>
              <a:t>2. LA FALSA IGIENE !</a:t>
            </a:r>
            <a:br>
              <a:rPr lang="it-IT" dirty="0" smtClean="0"/>
            </a:br>
            <a:r>
              <a:rPr lang="it-IT" dirty="0" smtClean="0"/>
              <a:t>I germi sono </a:t>
            </a:r>
            <a:r>
              <a:rPr lang="it-IT" dirty="0" err="1" smtClean="0"/>
              <a:t>troooppoo</a:t>
            </a:r>
            <a:r>
              <a:rPr lang="it-IT" dirty="0" smtClean="0"/>
              <a:t> pericolosi !!</a:t>
            </a:r>
            <a:endParaRPr lang="it-IT" dirty="0"/>
          </a:p>
        </p:txBody>
      </p:sp>
      <p:pic>
        <p:nvPicPr>
          <p:cNvPr id="3074" name="Picture 2" descr="Risultati immagini per la falsa igi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946275"/>
            <a:ext cx="30480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âABC dellâigiene orale dal neonato al bamb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993" y="2171700"/>
            <a:ext cx="7068186"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40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Tutto Sterile – Mai bere insieme – Posate !</a:t>
            </a:r>
            <a:endParaRPr lang="it-IT" dirty="0"/>
          </a:p>
        </p:txBody>
      </p:sp>
      <p:pic>
        <p:nvPicPr>
          <p:cNvPr id="1026" name="Picture 2" descr="Risultati immagini per DISPOS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69353"/>
            <a:ext cx="4762500" cy="367665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797964" y="2336800"/>
            <a:ext cx="4110182" cy="2862322"/>
          </a:xfrm>
          <a:prstGeom prst="rect">
            <a:avLst/>
          </a:prstGeom>
          <a:noFill/>
        </p:spPr>
        <p:txBody>
          <a:bodyPr wrap="square" rtlCol="0">
            <a:spAutoFit/>
          </a:bodyPr>
          <a:lstStyle/>
          <a:p>
            <a:r>
              <a:rPr lang="it-IT" sz="2400" dirty="0" smtClean="0"/>
              <a:t>Ognuno solo per sé !</a:t>
            </a:r>
          </a:p>
          <a:p>
            <a:r>
              <a:rPr lang="it-IT" sz="2400" dirty="0" smtClean="0"/>
              <a:t>Il mio kit !</a:t>
            </a:r>
          </a:p>
          <a:p>
            <a:r>
              <a:rPr lang="it-IT" sz="2400" dirty="0" smtClean="0"/>
              <a:t>Non toccare la roba dei compagni !</a:t>
            </a:r>
          </a:p>
          <a:p>
            <a:endParaRPr lang="it-IT" dirty="0"/>
          </a:p>
          <a:p>
            <a:r>
              <a:rPr lang="it-IT" sz="4800" dirty="0" smtClean="0"/>
              <a:t>E’….Sporco!!!!!</a:t>
            </a:r>
          </a:p>
          <a:p>
            <a:endParaRPr lang="it-IT" dirty="0"/>
          </a:p>
        </p:txBody>
      </p:sp>
    </p:spTree>
    <p:extLst>
      <p:ext uri="{BB962C8B-B14F-4D97-AF65-F5344CB8AC3E}">
        <p14:creationId xmlns:p14="http://schemas.microsoft.com/office/powerpoint/2010/main" val="13513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pPr fontAlgn="base"/>
            <a:r>
              <a:rPr lang="it-IT" b="1" dirty="0"/>
              <a:t>Scuola, divieto di torte in classe: assessore del Veneto scrive a un dirigente </a:t>
            </a:r>
            <a:r>
              <a:rPr lang="it-IT" b="1" dirty="0" smtClean="0"/>
              <a:t>scolastico</a:t>
            </a:r>
            <a:endParaRPr lang="it-IT" dirty="0"/>
          </a:p>
        </p:txBody>
      </p:sp>
      <p:pic>
        <p:nvPicPr>
          <p:cNvPr id="1026" name="Picture 2" descr="https://www.gildavenezia.it/wp-content/uploads/2017/10/tor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17" y="2232603"/>
            <a:ext cx="4274339" cy="2838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impedire la torta a scu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500" y="2199732"/>
            <a:ext cx="4247864" cy="31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4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D84D768-A9C2-4A99-AEA6-6010CDE66F4B}"/>
              </a:ext>
            </a:extLst>
          </p:cNvPr>
          <p:cNvSpPr>
            <a:spLocks noGrp="1" noChangeArrowheads="1"/>
          </p:cNvSpPr>
          <p:nvPr>
            <p:ph type="subTitle" idx="1"/>
          </p:nvPr>
        </p:nvSpPr>
        <p:spPr>
          <a:xfrm>
            <a:off x="698934" y="129309"/>
            <a:ext cx="9350230" cy="2665345"/>
          </a:xfrm>
          <a:solidFill>
            <a:srgbClr val="FFFF00"/>
          </a:solidFill>
        </p:spPr>
        <p:txBody>
          <a:bodyPr/>
          <a:lstStyle/>
          <a:p>
            <a:pPr algn="ctr" eaLnBrk="1" hangingPunct="1">
              <a:lnSpc>
                <a:spcPct val="70000"/>
              </a:lnSpc>
              <a:defRPr/>
            </a:pPr>
            <a:endParaRPr lang="it-IT" sz="2800" dirty="0" smtClean="0">
              <a:solidFill>
                <a:schemeClr val="tx1"/>
              </a:solidFill>
            </a:endParaRPr>
          </a:p>
          <a:p>
            <a:pPr algn="ctr" eaLnBrk="1" hangingPunct="1">
              <a:lnSpc>
                <a:spcPct val="70000"/>
              </a:lnSpc>
              <a:defRPr/>
            </a:pPr>
            <a:r>
              <a:rPr lang="it-IT" sz="2800" dirty="0" smtClean="0">
                <a:solidFill>
                  <a:schemeClr val="tx1"/>
                </a:solidFill>
              </a:rPr>
              <a:t>Se </a:t>
            </a:r>
            <a:r>
              <a:rPr lang="it-IT" sz="2800" dirty="0">
                <a:solidFill>
                  <a:schemeClr val="tx1"/>
                </a:solidFill>
              </a:rPr>
              <a:t>siamo normalmente puliti</a:t>
            </a:r>
          </a:p>
          <a:p>
            <a:pPr algn="ctr" eaLnBrk="1" hangingPunct="1">
              <a:lnSpc>
                <a:spcPct val="70000"/>
              </a:lnSpc>
              <a:defRPr/>
            </a:pPr>
            <a:r>
              <a:rPr lang="it-IT" sz="2800" dirty="0">
                <a:solidFill>
                  <a:schemeClr val="tx1"/>
                </a:solidFill>
              </a:rPr>
              <a:t>Abbiamo 100.000 batteri per cm</a:t>
            </a:r>
            <a:r>
              <a:rPr lang="it-IT" sz="2800" baseline="30000" dirty="0">
                <a:solidFill>
                  <a:schemeClr val="tx1"/>
                </a:solidFill>
              </a:rPr>
              <a:t>2</a:t>
            </a:r>
          </a:p>
          <a:p>
            <a:pPr algn="ctr" eaLnBrk="1" hangingPunct="1">
              <a:lnSpc>
                <a:spcPct val="70000"/>
              </a:lnSpc>
              <a:defRPr/>
            </a:pPr>
            <a:endParaRPr lang="it-IT" sz="2800" dirty="0">
              <a:solidFill>
                <a:schemeClr val="tx1"/>
              </a:solidFill>
            </a:endParaRPr>
          </a:p>
          <a:p>
            <a:pPr algn="ctr" eaLnBrk="1" hangingPunct="1">
              <a:lnSpc>
                <a:spcPct val="70000"/>
              </a:lnSpc>
              <a:defRPr/>
            </a:pPr>
            <a:r>
              <a:rPr lang="it-IT" sz="2800" dirty="0">
                <a:solidFill>
                  <a:schemeClr val="tx1"/>
                </a:solidFill>
              </a:rPr>
              <a:t>Nel nostro apparato digerente lavorano 100 </a:t>
            </a:r>
          </a:p>
          <a:p>
            <a:pPr algn="ctr" eaLnBrk="1" hangingPunct="1">
              <a:lnSpc>
                <a:spcPct val="70000"/>
              </a:lnSpc>
              <a:defRPr/>
            </a:pPr>
            <a:r>
              <a:rPr lang="it-IT" sz="2800" dirty="0">
                <a:solidFill>
                  <a:schemeClr val="tx1"/>
                </a:solidFill>
              </a:rPr>
              <a:t>trilioni di microbi</a:t>
            </a:r>
          </a:p>
          <a:p>
            <a:pPr algn="ctr" eaLnBrk="1" hangingPunct="1">
              <a:lnSpc>
                <a:spcPct val="70000"/>
              </a:lnSpc>
              <a:defRPr/>
            </a:pPr>
            <a:r>
              <a:rPr lang="it-IT" sz="2800" dirty="0">
                <a:solidFill>
                  <a:schemeClr val="tx1"/>
                </a:solidFill>
              </a:rPr>
              <a:t>100.000.000.000.000.000.000!!</a:t>
            </a:r>
          </a:p>
        </p:txBody>
      </p:sp>
      <p:pic>
        <p:nvPicPr>
          <p:cNvPr id="10244" name="Picture 4">
            <a:extLst>
              <a:ext uri="{FF2B5EF4-FFF2-40B4-BE49-F238E27FC236}">
                <a16:creationId xmlns:a16="http://schemas.microsoft.com/office/drawing/2014/main" id="{25712A92-104B-4912-B7C5-D62F63574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036" y="2794654"/>
            <a:ext cx="4203556" cy="3153010"/>
          </a:xfrm>
          <a:prstGeom prst="rect">
            <a:avLst/>
          </a:prstGeom>
          <a:solidFill>
            <a:srgbClr val="FFFF00"/>
          </a:solidFill>
          <a:ln>
            <a:noFill/>
          </a:ln>
          <a:extLst/>
        </p:spPr>
      </p:pic>
      <p:sp>
        <p:nvSpPr>
          <p:cNvPr id="2" name="Rettangolo 1"/>
          <p:cNvSpPr/>
          <p:nvPr/>
        </p:nvSpPr>
        <p:spPr>
          <a:xfrm>
            <a:off x="2059709" y="3216901"/>
            <a:ext cx="3084946" cy="2031325"/>
          </a:xfrm>
          <a:prstGeom prst="rect">
            <a:avLst/>
          </a:prstGeom>
          <a:solidFill>
            <a:schemeClr val="accent6">
              <a:lumMod val="40000"/>
              <a:lumOff val="60000"/>
            </a:schemeClr>
          </a:solidFill>
        </p:spPr>
        <p:txBody>
          <a:bodyPr wrap="square">
            <a:spAutoFit/>
          </a:bodyPr>
          <a:lstStyle/>
          <a:p>
            <a:pPr>
              <a:defRPr/>
            </a:pPr>
            <a:r>
              <a:rPr lang="it-IT" dirty="0"/>
              <a:t>Meno di una specie batterica </a:t>
            </a:r>
          </a:p>
          <a:p>
            <a:pPr>
              <a:defRPr/>
            </a:pPr>
            <a:endParaRPr lang="it-IT" dirty="0"/>
          </a:p>
          <a:p>
            <a:pPr>
              <a:defRPr/>
            </a:pPr>
            <a:r>
              <a:rPr lang="it-IT" dirty="0"/>
              <a:t>su mille note</a:t>
            </a:r>
          </a:p>
          <a:p>
            <a:pPr>
              <a:defRPr/>
            </a:pPr>
            <a:endParaRPr lang="it-IT" dirty="0"/>
          </a:p>
          <a:p>
            <a:pPr>
              <a:defRPr/>
            </a:pPr>
            <a:r>
              <a:rPr lang="it-IT" dirty="0"/>
              <a:t>è potenzialmente</a:t>
            </a:r>
          </a:p>
          <a:p>
            <a:pPr>
              <a:defRPr/>
            </a:pPr>
            <a:endParaRPr lang="it-IT" dirty="0"/>
          </a:p>
          <a:p>
            <a:pPr>
              <a:defRPr/>
            </a:pPr>
            <a:r>
              <a:rPr lang="it-IT" dirty="0"/>
              <a:t>pericolosa per l’uomo</a:t>
            </a:r>
          </a:p>
        </p:txBody>
      </p:sp>
    </p:spTree>
    <p:extLst>
      <p:ext uri="{BB962C8B-B14F-4D97-AF65-F5344CB8AC3E}">
        <p14:creationId xmlns:p14="http://schemas.microsoft.com/office/powerpoint/2010/main" val="13803476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9E211511-2F41-4FBC-8C8B-725523C10C5F}"/>
              </a:ext>
            </a:extLst>
          </p:cNvPr>
          <p:cNvSpPr>
            <a:spLocks noGrp="1" noChangeArrowheads="1"/>
          </p:cNvSpPr>
          <p:nvPr>
            <p:ph type="subTitle" idx="1"/>
          </p:nvPr>
        </p:nvSpPr>
        <p:spPr>
          <a:xfrm>
            <a:off x="1816534" y="209406"/>
            <a:ext cx="8075612" cy="5247590"/>
          </a:xfrm>
          <a:solidFill>
            <a:srgbClr val="FFFF00"/>
          </a:solidFill>
        </p:spPr>
        <p:txBody>
          <a:bodyPr/>
          <a:lstStyle/>
          <a:p>
            <a:pPr algn="ctr" eaLnBrk="1" hangingPunct="1">
              <a:defRPr/>
            </a:pPr>
            <a:r>
              <a:rPr lang="it-IT" sz="2800" b="1" dirty="0">
                <a:solidFill>
                  <a:schemeClr val="tx1"/>
                </a:solidFill>
                <a:latin typeface="Comic Sans MS" pitchFamily="66" charset="0"/>
              </a:rPr>
              <a:t>I batteri ed i virus hanno vissuto </a:t>
            </a:r>
          </a:p>
          <a:p>
            <a:pPr algn="ctr" eaLnBrk="1" hangingPunct="1">
              <a:defRPr/>
            </a:pPr>
            <a:endParaRPr lang="it-IT" sz="2800" b="1" dirty="0">
              <a:solidFill>
                <a:schemeClr val="tx1"/>
              </a:solidFill>
              <a:latin typeface="Comic Sans MS" pitchFamily="66" charset="0"/>
            </a:endParaRPr>
          </a:p>
          <a:p>
            <a:pPr algn="ctr" eaLnBrk="1" hangingPunct="1">
              <a:defRPr/>
            </a:pPr>
            <a:r>
              <a:rPr lang="it-IT" sz="2800" b="1" dirty="0">
                <a:solidFill>
                  <a:schemeClr val="tx1"/>
                </a:solidFill>
                <a:latin typeface="Comic Sans MS" pitchFamily="66" charset="0"/>
              </a:rPr>
              <a:t>Almeno 3 miliardi di anni senza di noi</a:t>
            </a:r>
          </a:p>
          <a:p>
            <a:pPr algn="ctr" eaLnBrk="1" hangingPunct="1">
              <a:defRPr/>
            </a:pPr>
            <a:endParaRPr lang="it-IT" sz="2800" b="1" dirty="0">
              <a:solidFill>
                <a:schemeClr val="tx1"/>
              </a:solidFill>
              <a:latin typeface="Comic Sans MS" pitchFamily="66" charset="0"/>
            </a:endParaRPr>
          </a:p>
          <a:p>
            <a:pPr algn="ctr" eaLnBrk="1" hangingPunct="1">
              <a:defRPr/>
            </a:pPr>
            <a:r>
              <a:rPr lang="it-IT" sz="2800" b="1" i="1" dirty="0">
                <a:solidFill>
                  <a:schemeClr val="tx1"/>
                </a:solidFill>
                <a:latin typeface="Comic Sans MS" pitchFamily="66" charset="0"/>
              </a:rPr>
              <a:t>ma al contrario</a:t>
            </a:r>
          </a:p>
          <a:p>
            <a:pPr algn="ctr" eaLnBrk="1" hangingPunct="1">
              <a:defRPr/>
            </a:pPr>
            <a:endParaRPr lang="it-IT" sz="2800" b="1" dirty="0">
              <a:solidFill>
                <a:schemeClr val="tx1"/>
              </a:solidFill>
              <a:latin typeface="Comic Sans MS" pitchFamily="66" charset="0"/>
            </a:endParaRPr>
          </a:p>
          <a:p>
            <a:pPr algn="ctr" eaLnBrk="1" hangingPunct="1">
              <a:defRPr/>
            </a:pPr>
            <a:r>
              <a:rPr lang="it-IT" sz="2800" b="1" u="sng" dirty="0">
                <a:solidFill>
                  <a:schemeClr val="tx1"/>
                </a:solidFill>
                <a:latin typeface="Comic Sans MS" pitchFamily="66" charset="0"/>
              </a:rPr>
              <a:t>non potremmo vivere un’ora senza di loro</a:t>
            </a:r>
          </a:p>
          <a:p>
            <a:pPr algn="ctr" eaLnBrk="1" hangingPunct="1">
              <a:defRPr/>
            </a:pPr>
            <a:endParaRPr lang="it-IT" sz="2800" b="1" dirty="0">
              <a:solidFill>
                <a:schemeClr val="tx1"/>
              </a:solidFill>
              <a:latin typeface="Comic Sans MS" pitchFamily="66" charset="0"/>
            </a:endParaRPr>
          </a:p>
          <a:p>
            <a:pPr algn="ctr" eaLnBrk="1" hangingPunct="1">
              <a:defRPr/>
            </a:pPr>
            <a:r>
              <a:rPr lang="it-IT" sz="2800" b="1" dirty="0">
                <a:solidFill>
                  <a:schemeClr val="tx1"/>
                </a:solidFill>
                <a:latin typeface="Comic Sans MS" pitchFamily="66" charset="0"/>
              </a:rPr>
              <a:t>La terra è il loro pianeta e noi la abitiamo</a:t>
            </a:r>
          </a:p>
          <a:p>
            <a:pPr algn="ctr" eaLnBrk="1" hangingPunct="1">
              <a:defRPr/>
            </a:pPr>
            <a:endParaRPr lang="it-IT" sz="2800" b="1" dirty="0">
              <a:solidFill>
                <a:schemeClr val="tx1"/>
              </a:solidFill>
              <a:latin typeface="Comic Sans MS" pitchFamily="66" charset="0"/>
            </a:endParaRPr>
          </a:p>
          <a:p>
            <a:pPr algn="ctr" eaLnBrk="1" hangingPunct="1">
              <a:defRPr/>
            </a:pPr>
            <a:r>
              <a:rPr lang="it-IT" sz="2800" b="1" dirty="0">
                <a:solidFill>
                  <a:schemeClr val="tx1"/>
                </a:solidFill>
                <a:latin typeface="Comic Sans MS" pitchFamily="66" charset="0"/>
              </a:rPr>
              <a:t>Perché loro ce lo consentono.</a:t>
            </a:r>
            <a:r>
              <a:rPr lang="it-IT" b="1" dirty="0">
                <a:solidFill>
                  <a:schemeClr val="tx1"/>
                </a:solidFill>
                <a:latin typeface="Comic Sans MS" pitchFamily="66" charset="0"/>
              </a:rPr>
              <a:t> </a:t>
            </a:r>
          </a:p>
          <a:p>
            <a:pPr algn="ctr" eaLnBrk="1" hangingPunct="1">
              <a:defRPr/>
            </a:pPr>
            <a:endParaRPr lang="it-IT" sz="2800" b="1" dirty="0">
              <a:solidFill>
                <a:schemeClr val="tx1"/>
              </a:solidFill>
              <a:latin typeface="Comic Sans MS" pitchFamily="66" charset="0"/>
            </a:endParaRPr>
          </a:p>
        </p:txBody>
      </p:sp>
    </p:spTree>
    <p:extLst>
      <p:ext uri="{BB962C8B-B14F-4D97-AF65-F5344CB8AC3E}">
        <p14:creationId xmlns:p14="http://schemas.microsoft.com/office/powerpoint/2010/main" val="40625210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44" y="365125"/>
            <a:ext cx="5629656" cy="4115435"/>
          </a:xfrm>
          <a:solidFill>
            <a:srgbClr val="FFFF00"/>
          </a:solidFill>
        </p:spPr>
        <p:txBody>
          <a:bodyPr/>
          <a:lstStyle/>
          <a:p>
            <a:r>
              <a:rPr lang="it-IT" dirty="0" smtClean="0"/>
              <a:t>Evitare gli allergeni, ma anche evitare i ‘microbi’ non solo non previene allergia e malattia, ma ne aumenta il rischio !</a:t>
            </a:r>
            <a:endParaRPr lang="it-IT" dirty="0"/>
          </a:p>
        </p:txBody>
      </p:sp>
      <p:pic>
        <p:nvPicPr>
          <p:cNvPr id="7170" name="Picture 2" descr="https://www.nejm.org/na101/home/literatum/publisher/mms/journals/content/nejm/2016/nejm_2016.374.issue-15/nejmoa1514209/20180329/images/img_xlarge/nejmoa1514209_f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688" y="0"/>
            <a:ext cx="3110140" cy="661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1413164"/>
          </a:xfrm>
          <a:solidFill>
            <a:srgbClr val="FFC000"/>
          </a:solidFill>
        </p:spPr>
        <p:txBody>
          <a:bodyPr>
            <a:normAutofit/>
          </a:bodyPr>
          <a:lstStyle/>
          <a:p>
            <a:r>
              <a:rPr lang="it-IT" dirty="0" smtClean="0"/>
              <a:t>1.Dedicarsi alle mamme !</a:t>
            </a:r>
            <a:r>
              <a:rPr lang="it-IT" dirty="0"/>
              <a:t> </a:t>
            </a:r>
            <a:r>
              <a:rPr lang="it-IT" sz="3100" dirty="0"/>
              <a:t>Troppe malattie sono </a:t>
            </a:r>
            <a:r>
              <a:rPr lang="it-IT" sz="3100" dirty="0" smtClean="0"/>
              <a:t>scritte prima </a:t>
            </a:r>
            <a:r>
              <a:rPr lang="it-IT" sz="3100" dirty="0"/>
              <a:t>che il Pediatra </a:t>
            </a:r>
            <a:r>
              <a:rPr lang="it-IT" sz="3100" dirty="0" smtClean="0"/>
              <a:t>possa </a:t>
            </a:r>
            <a:r>
              <a:rPr lang="it-IT" sz="3100" dirty="0"/>
              <a:t>interferire – Prima della </a:t>
            </a:r>
            <a:r>
              <a:rPr lang="it-IT" sz="3100" dirty="0" smtClean="0"/>
              <a:t>Nascita</a:t>
            </a:r>
            <a:endParaRPr lang="it-IT" dirty="0"/>
          </a:p>
        </p:txBody>
      </p:sp>
      <p:pic>
        <p:nvPicPr>
          <p:cNvPr id="1028" name="Picture 4" descr="Risultati immagini per prevalenza di autismo negli an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418" y="1608285"/>
            <a:ext cx="3509818" cy="24331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afico 5"/>
          <p:cNvGraphicFramePr/>
          <p:nvPr>
            <p:extLst>
              <p:ext uri="{D42A27DB-BD31-4B8C-83A1-F6EECF244321}">
                <p14:modId xmlns:p14="http://schemas.microsoft.com/office/powerpoint/2010/main" val="1543780477"/>
              </p:ext>
            </p:extLst>
          </p:nvPr>
        </p:nvGraphicFramePr>
        <p:xfrm>
          <a:off x="4904508" y="1608285"/>
          <a:ext cx="6449291" cy="2580905"/>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Risultati immagini per prevalenza di diabete nei bamb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418" y="4154302"/>
            <a:ext cx="3400424" cy="25477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afico 7"/>
          <p:cNvGraphicFramePr/>
          <p:nvPr>
            <p:extLst>
              <p:ext uri="{D42A27DB-BD31-4B8C-83A1-F6EECF244321}">
                <p14:modId xmlns:p14="http://schemas.microsoft.com/office/powerpoint/2010/main" val="3732815489"/>
              </p:ext>
            </p:extLst>
          </p:nvPr>
        </p:nvGraphicFramePr>
        <p:xfrm>
          <a:off x="4904507" y="4119417"/>
          <a:ext cx="6308437" cy="2617475"/>
        </p:xfrm>
        <a:graphic>
          <a:graphicData uri="http://schemas.openxmlformats.org/drawingml/2006/chart">
            <c:chart xmlns:c="http://schemas.openxmlformats.org/drawingml/2006/chart" xmlns:r="http://schemas.openxmlformats.org/officeDocument/2006/relationships" r:id="rId5"/>
          </a:graphicData>
        </a:graphic>
      </p:graphicFrame>
      <p:sp>
        <p:nvSpPr>
          <p:cNvPr id="4" name="CasellaDiTesto 3"/>
          <p:cNvSpPr txBox="1"/>
          <p:nvPr/>
        </p:nvSpPr>
        <p:spPr>
          <a:xfrm>
            <a:off x="5938982" y="2724727"/>
            <a:ext cx="2752436" cy="369332"/>
          </a:xfrm>
          <a:prstGeom prst="rect">
            <a:avLst/>
          </a:prstGeom>
          <a:solidFill>
            <a:srgbClr val="FFC000"/>
          </a:solidFill>
        </p:spPr>
        <p:txBody>
          <a:bodyPr wrap="square" rtlCol="0">
            <a:spAutoFit/>
          </a:bodyPr>
          <a:lstStyle/>
          <a:p>
            <a:r>
              <a:rPr lang="it-IT" dirty="0" smtClean="0"/>
              <a:t>Celiachia dal primo mese !</a:t>
            </a:r>
            <a:endParaRPr lang="it-IT" dirty="0"/>
          </a:p>
        </p:txBody>
      </p:sp>
    </p:spTree>
    <p:extLst>
      <p:ext uri="{BB962C8B-B14F-4D97-AF65-F5344CB8AC3E}">
        <p14:creationId xmlns:p14="http://schemas.microsoft.com/office/powerpoint/2010/main" val="37138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en-US" dirty="0"/>
              <a:t>Asthma is 4 times as common among Hutterites vs. Amish farming communities</a:t>
            </a:r>
            <a:endParaRPr lang="it-IT" dirty="0"/>
          </a:p>
        </p:txBody>
      </p:sp>
      <p:sp>
        <p:nvSpPr>
          <p:cNvPr id="4" name="AutoShape 2" descr="Risultati immagini per amish and asth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4" name="Picture 8" descr="https://pbs.twimg.com/media/CpgOMx1W8AAl1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087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amish and asthma"/>
          <p:cNvPicPr>
            <a:picLocks noChangeAspect="1" noChangeArrowheads="1"/>
          </p:cNvPicPr>
          <p:nvPr/>
        </p:nvPicPr>
        <p:blipFill rotWithShape="1">
          <a:blip r:embed="rId3">
            <a:extLst>
              <a:ext uri="{28A0092B-C50C-407E-A947-70E740481C1C}">
                <a14:useLocalDpi xmlns:a14="http://schemas.microsoft.com/office/drawing/2010/main" val="0"/>
              </a:ext>
            </a:extLst>
          </a:blip>
          <a:srcRect l="1458" t="53786"/>
          <a:stretch/>
        </p:blipFill>
        <p:spPr bwMode="auto">
          <a:xfrm>
            <a:off x="7344318" y="1828800"/>
            <a:ext cx="4600032"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106"/>
                                        </p:tgtEl>
                                        <p:attrNameLst>
                                          <p:attrName>style.visibility</p:attrName>
                                        </p:attrNameLst>
                                      </p:cBhvr>
                                      <p:to>
                                        <p:strVal val="visible"/>
                                      </p:to>
                                    </p:set>
                                    <p:animEffect transition="in" filter="barn(inVertical)">
                                      <p:cBhvr>
                                        <p:cTn id="1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solidFill>
        </p:spPr>
        <p:txBody>
          <a:bodyPr>
            <a:normAutofit fontScale="90000"/>
          </a:bodyPr>
          <a:lstStyle/>
          <a:p>
            <a:pPr fontAlgn="base"/>
            <a:r>
              <a:rPr lang="en-US" sz="4000" dirty="0"/>
              <a:t>Eat Dirt — The Hygiene Hypothesis and Allergic Diseases</a:t>
            </a:r>
            <a:br>
              <a:rPr lang="en-US" sz="4000" dirty="0"/>
            </a:br>
            <a:r>
              <a:rPr lang="en-US" sz="4000" dirty="0"/>
              <a:t>Scott T. Weiss, </a:t>
            </a:r>
            <a:r>
              <a:rPr lang="en-US" sz="4000" dirty="0" smtClean="0"/>
              <a:t>M.D. NEJM  2003</a:t>
            </a:r>
            <a:r>
              <a:rPr lang="en-US" dirty="0"/>
              <a:t/>
            </a:r>
            <a:br>
              <a:rPr lang="en-US" dirty="0"/>
            </a:br>
            <a:endParaRPr lang="it-IT" sz="2400" dirty="0"/>
          </a:p>
        </p:txBody>
      </p:sp>
      <p:pic>
        <p:nvPicPr>
          <p:cNvPr id="2050" name="Picture 2" descr="Risultati immagini per eat d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79" y="1960317"/>
            <a:ext cx="3171825" cy="4752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eat di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86" y="2383551"/>
            <a:ext cx="6967042" cy="39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56146" y="369780"/>
            <a:ext cx="9144000" cy="1040285"/>
          </a:xfrm>
          <a:prstGeom prst="rect">
            <a:avLst/>
          </a:prstGeom>
          <a:solidFill>
            <a:srgbClr val="FFFF00"/>
          </a:solidFill>
        </p:spPr>
        <p:txBody>
          <a:bodyPr wrap="square">
            <a:spAutoFit/>
          </a:bodyPr>
          <a:lstStyle/>
          <a:p>
            <a:pPr algn="ctr">
              <a:lnSpc>
                <a:spcPct val="110000"/>
              </a:lnSpc>
            </a:pPr>
            <a:r>
              <a:rPr lang="en-US" sz="2800" b="1" dirty="0" smtClean="0">
                <a:solidFill>
                  <a:schemeClr val="accent1">
                    <a:lumMod val="75000"/>
                  </a:schemeClr>
                </a:solidFill>
                <a:latin typeface="Comic Sans MS" panose="030F0702030302020204" pitchFamily="66" charset="0"/>
                <a:ea typeface="Times New Roman"/>
                <a:cs typeface="Times New Roman"/>
              </a:rPr>
              <a:t>FATTORI DI RISCHIO PER L’INSORGENZA DI CROHN E COLITE ULCEROSA</a:t>
            </a:r>
            <a:r>
              <a:rPr lang="en-US" sz="2800" b="1" dirty="0">
                <a:solidFill>
                  <a:schemeClr val="accent1">
                    <a:lumMod val="75000"/>
                  </a:schemeClr>
                </a:solidFill>
                <a:latin typeface="Comic Sans MS" panose="030F0702030302020204" pitchFamily="66" charset="0"/>
                <a:ea typeface="Times New Roman"/>
                <a:cs typeface="Times New Roman"/>
              </a:rPr>
              <a:t> </a:t>
            </a:r>
            <a:endParaRPr lang="it-IT" sz="2800" dirty="0">
              <a:solidFill>
                <a:schemeClr val="accent1">
                  <a:lumMod val="75000"/>
                </a:schemeClr>
              </a:solidFill>
              <a:latin typeface="Comic Sans MS" panose="030F0702030302020204" pitchFamily="66" charset="0"/>
              <a:ea typeface="Times New Roman"/>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654" y="2706255"/>
            <a:ext cx="7133569" cy="414184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871" y="1515698"/>
            <a:ext cx="8136904" cy="962025"/>
          </a:xfrm>
          <a:prstGeom prst="rect">
            <a:avLst/>
          </a:prstGeom>
          <a:noFill/>
          <a:ln w="12700">
            <a:solidFill>
              <a:schemeClr val="accent1">
                <a:lumMod val="75000"/>
              </a:schemeClr>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2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4000" y="116633"/>
            <a:ext cx="9144000" cy="1040285"/>
          </a:xfrm>
          <a:prstGeom prst="rect">
            <a:avLst/>
          </a:prstGeom>
        </p:spPr>
        <p:txBody>
          <a:bodyPr wrap="square">
            <a:spAutoFit/>
          </a:bodyPr>
          <a:lstStyle/>
          <a:p>
            <a:pPr algn="ctr">
              <a:lnSpc>
                <a:spcPct val="110000"/>
              </a:lnSpc>
            </a:pPr>
            <a:r>
              <a:rPr lang="en-US" sz="2800" b="1" i="1" dirty="0">
                <a:solidFill>
                  <a:schemeClr val="accent1">
                    <a:lumMod val="75000"/>
                  </a:schemeClr>
                </a:solidFill>
                <a:latin typeface="Comic Sans MS" panose="030F0702030302020204" pitchFamily="66" charset="0"/>
                <a:ea typeface="Times New Roman"/>
                <a:cs typeface="Times New Roman"/>
              </a:rPr>
              <a:t>Results 5/6: Logistic Regression </a:t>
            </a:r>
            <a:endParaRPr lang="it-IT" sz="2800" dirty="0">
              <a:solidFill>
                <a:schemeClr val="accent1">
                  <a:lumMod val="75000"/>
                </a:schemeClr>
              </a:solidFill>
              <a:latin typeface="Comic Sans MS" panose="030F0702030302020204" pitchFamily="66" charset="0"/>
              <a:ea typeface="Times New Roman"/>
              <a:cs typeface="Times New Roman"/>
            </a:endParaRPr>
          </a:p>
          <a:p>
            <a:pPr algn="ctr">
              <a:lnSpc>
                <a:spcPct val="110000"/>
              </a:lnSpc>
            </a:pPr>
            <a:r>
              <a:rPr lang="en-US" sz="2800" b="1" dirty="0">
                <a:solidFill>
                  <a:schemeClr val="accent1">
                    <a:lumMod val="75000"/>
                  </a:schemeClr>
                </a:solidFill>
                <a:latin typeface="Comic Sans MS" panose="030F0702030302020204" pitchFamily="66" charset="0"/>
                <a:ea typeface="Times New Roman"/>
                <a:cs typeface="Times New Roman"/>
              </a:rPr>
              <a:t> </a:t>
            </a:r>
            <a:endParaRPr lang="it-IT" sz="2800" dirty="0">
              <a:solidFill>
                <a:schemeClr val="accent1">
                  <a:lumMod val="75000"/>
                </a:schemeClr>
              </a:solidFill>
              <a:latin typeface="Comic Sans MS" panose="030F0702030302020204" pitchFamily="66" charset="0"/>
              <a:ea typeface="Times New Roman"/>
              <a:cs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75" t="38393" r="17875" b="17143"/>
          <a:stretch/>
        </p:blipFill>
        <p:spPr bwMode="auto">
          <a:xfrm>
            <a:off x="775856" y="2144316"/>
            <a:ext cx="11178254" cy="440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992188"/>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88146" y="1106587"/>
            <a:ext cx="6096000" cy="923330"/>
          </a:xfrm>
          <a:prstGeom prst="rect">
            <a:avLst/>
          </a:prstGeom>
        </p:spPr>
        <p:txBody>
          <a:bodyPr>
            <a:spAutoFit/>
          </a:bodyPr>
          <a:lstStyle/>
          <a:p>
            <a:pPr algn="just"/>
            <a:r>
              <a:rPr lang="it-IT" dirty="0">
                <a:solidFill>
                  <a:schemeClr val="accent1">
                    <a:lumMod val="50000"/>
                  </a:schemeClr>
                </a:solidFill>
                <a:latin typeface="Comic Sans MS" panose="030F0702030302020204" pitchFamily="66" charset="0"/>
              </a:rPr>
              <a:t>Abbiamo Studiato la vita e la storia di 264 bambini affetti da </a:t>
            </a:r>
            <a:r>
              <a:rPr lang="it-IT" dirty="0" err="1">
                <a:solidFill>
                  <a:schemeClr val="accent1">
                    <a:lumMod val="50000"/>
                  </a:schemeClr>
                </a:solidFill>
                <a:latin typeface="Comic Sans MS" panose="030F0702030302020204" pitchFamily="66" charset="0"/>
              </a:rPr>
              <a:t>Crohn</a:t>
            </a:r>
            <a:r>
              <a:rPr lang="it-IT" dirty="0">
                <a:solidFill>
                  <a:schemeClr val="accent1">
                    <a:lumMod val="50000"/>
                  </a:schemeClr>
                </a:solidFill>
                <a:latin typeface="Comic Sans MS" panose="030F0702030302020204" pitchFamily="66" charset="0"/>
              </a:rPr>
              <a:t> e Colite Ulcerosa, paragonandoli a 364 Controlli (Fratelli e bimbi della stessa scuola)</a:t>
            </a:r>
          </a:p>
        </p:txBody>
      </p:sp>
      <p:sp>
        <p:nvSpPr>
          <p:cNvPr id="6" name="Ovale 5"/>
          <p:cNvSpPr/>
          <p:nvPr/>
        </p:nvSpPr>
        <p:spPr>
          <a:xfrm>
            <a:off x="443345" y="3879273"/>
            <a:ext cx="2706255" cy="9513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75856" y="5237018"/>
            <a:ext cx="3417453" cy="895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4792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4000" y="116633"/>
            <a:ext cx="9144000" cy="1040285"/>
          </a:xfrm>
          <a:prstGeom prst="rect">
            <a:avLst/>
          </a:prstGeom>
        </p:spPr>
        <p:txBody>
          <a:bodyPr wrap="square">
            <a:spAutoFit/>
          </a:bodyPr>
          <a:lstStyle/>
          <a:p>
            <a:pPr algn="ctr">
              <a:lnSpc>
                <a:spcPct val="110000"/>
              </a:lnSpc>
            </a:pPr>
            <a:r>
              <a:rPr lang="en-US" sz="2800" b="1" i="1" dirty="0">
                <a:solidFill>
                  <a:schemeClr val="accent1">
                    <a:lumMod val="75000"/>
                  </a:schemeClr>
                </a:solidFill>
                <a:latin typeface="Comic Sans MS" panose="030F0702030302020204" pitchFamily="66" charset="0"/>
                <a:ea typeface="Times New Roman"/>
                <a:cs typeface="Times New Roman"/>
              </a:rPr>
              <a:t>Results 2/6 : Discriminant Analysis</a:t>
            </a:r>
            <a:endParaRPr lang="it-IT" sz="2800" dirty="0">
              <a:solidFill>
                <a:schemeClr val="accent1">
                  <a:lumMod val="75000"/>
                </a:schemeClr>
              </a:solidFill>
              <a:latin typeface="Comic Sans MS" panose="030F0702030302020204" pitchFamily="66" charset="0"/>
              <a:ea typeface="Times New Roman"/>
              <a:cs typeface="Times New Roman"/>
            </a:endParaRPr>
          </a:p>
          <a:p>
            <a:pPr algn="ctr">
              <a:lnSpc>
                <a:spcPct val="110000"/>
              </a:lnSpc>
            </a:pPr>
            <a:r>
              <a:rPr lang="en-US" sz="2800" b="1" dirty="0">
                <a:solidFill>
                  <a:schemeClr val="accent1">
                    <a:lumMod val="75000"/>
                  </a:schemeClr>
                </a:solidFill>
                <a:latin typeface="Comic Sans MS" panose="030F0702030302020204" pitchFamily="66" charset="0"/>
                <a:ea typeface="Times New Roman"/>
                <a:cs typeface="Times New Roman"/>
              </a:rPr>
              <a:t> </a:t>
            </a:r>
            <a:endParaRPr lang="it-IT" sz="2800" dirty="0">
              <a:solidFill>
                <a:schemeClr val="accent1">
                  <a:lumMod val="75000"/>
                </a:schemeClr>
              </a:solidFill>
              <a:latin typeface="Comic Sans MS" panose="030F0702030302020204" pitchFamily="66" charset="0"/>
              <a:ea typeface="Times New Roman"/>
              <a:cs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80" t="32322" r="19481" b="11632"/>
          <a:stretch/>
        </p:blipFill>
        <p:spPr bwMode="auto">
          <a:xfrm>
            <a:off x="947525" y="1156917"/>
            <a:ext cx="9720475" cy="507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272" y="692696"/>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47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4000" y="116633"/>
            <a:ext cx="9144000" cy="1514261"/>
          </a:xfrm>
          <a:prstGeom prst="rect">
            <a:avLst/>
          </a:prstGeom>
        </p:spPr>
        <p:txBody>
          <a:bodyPr wrap="square">
            <a:spAutoFit/>
          </a:bodyPr>
          <a:lstStyle/>
          <a:p>
            <a:pPr algn="ctr">
              <a:lnSpc>
                <a:spcPct val="110000"/>
              </a:lnSpc>
            </a:pPr>
            <a:r>
              <a:rPr lang="en-US" sz="2800" b="1" i="1" dirty="0">
                <a:solidFill>
                  <a:schemeClr val="accent1">
                    <a:lumMod val="75000"/>
                  </a:schemeClr>
                </a:solidFill>
                <a:latin typeface="Comic Sans MS" panose="030F0702030302020204" pitchFamily="66" charset="0"/>
                <a:ea typeface="Times New Roman"/>
                <a:cs typeface="Times New Roman"/>
              </a:rPr>
              <a:t>Results 3/6: Discriminant </a:t>
            </a:r>
            <a:r>
              <a:rPr lang="en-US" sz="2800" b="1" i="1" dirty="0" smtClean="0">
                <a:solidFill>
                  <a:schemeClr val="accent1">
                    <a:lumMod val="75000"/>
                  </a:schemeClr>
                </a:solidFill>
                <a:latin typeface="Comic Sans MS" panose="030F0702030302020204" pitchFamily="66" charset="0"/>
                <a:ea typeface="Times New Roman"/>
                <a:cs typeface="Times New Roman"/>
              </a:rPr>
              <a:t>Analysis</a:t>
            </a:r>
          </a:p>
          <a:p>
            <a:pPr algn="ctr">
              <a:lnSpc>
                <a:spcPct val="110000"/>
              </a:lnSpc>
            </a:pPr>
            <a:r>
              <a:rPr lang="en-US" sz="2800" b="1" i="1" dirty="0" err="1" smtClean="0">
                <a:solidFill>
                  <a:schemeClr val="accent1">
                    <a:lumMod val="75000"/>
                  </a:schemeClr>
                </a:solidFill>
                <a:latin typeface="Comic Sans MS" panose="030F0702030302020204" pitchFamily="66" charset="0"/>
                <a:ea typeface="Times New Roman"/>
                <a:cs typeface="Times New Roman"/>
              </a:rPr>
              <a:t>Possiamo</a:t>
            </a:r>
            <a:r>
              <a:rPr lang="en-US" sz="2800" b="1" i="1" dirty="0" smtClean="0">
                <a:solidFill>
                  <a:schemeClr val="accent1">
                    <a:lumMod val="75000"/>
                  </a:schemeClr>
                </a:solidFill>
                <a:latin typeface="Comic Sans MS" panose="030F0702030302020204" pitchFamily="66" charset="0"/>
                <a:ea typeface="Times New Roman"/>
                <a:cs typeface="Times New Roman"/>
              </a:rPr>
              <a:t> </a:t>
            </a:r>
            <a:r>
              <a:rPr lang="en-US" sz="2800" b="1" i="1" dirty="0" err="1" smtClean="0">
                <a:solidFill>
                  <a:schemeClr val="accent1">
                    <a:lumMod val="75000"/>
                  </a:schemeClr>
                </a:solidFill>
                <a:latin typeface="Comic Sans MS" panose="030F0702030302020204" pitchFamily="66" charset="0"/>
                <a:ea typeface="Times New Roman"/>
                <a:cs typeface="Times New Roman"/>
              </a:rPr>
              <a:t>predirre</a:t>
            </a:r>
            <a:r>
              <a:rPr lang="en-US" sz="2800" b="1" i="1" dirty="0" smtClean="0">
                <a:solidFill>
                  <a:schemeClr val="accent1">
                    <a:lumMod val="75000"/>
                  </a:schemeClr>
                </a:solidFill>
                <a:latin typeface="Comic Sans MS" panose="030F0702030302020204" pitchFamily="66" charset="0"/>
                <a:ea typeface="Times New Roman"/>
                <a:cs typeface="Times New Roman"/>
              </a:rPr>
              <a:t> chi </a:t>
            </a:r>
            <a:r>
              <a:rPr lang="en-US" sz="2800" b="1" i="1" dirty="0" err="1" smtClean="0">
                <a:solidFill>
                  <a:schemeClr val="accent1">
                    <a:lumMod val="75000"/>
                  </a:schemeClr>
                </a:solidFill>
                <a:latin typeface="Comic Sans MS" panose="030F0702030302020204" pitchFamily="66" charset="0"/>
                <a:ea typeface="Times New Roman"/>
                <a:cs typeface="Times New Roman"/>
              </a:rPr>
              <a:t>sviluperà</a:t>
            </a:r>
            <a:r>
              <a:rPr lang="en-US" sz="2800" b="1" i="1" dirty="0" smtClean="0">
                <a:solidFill>
                  <a:schemeClr val="accent1">
                    <a:lumMod val="75000"/>
                  </a:schemeClr>
                </a:solidFill>
                <a:latin typeface="Comic Sans MS" panose="030F0702030302020204" pitchFamily="66" charset="0"/>
                <a:ea typeface="Times New Roman"/>
                <a:cs typeface="Times New Roman"/>
              </a:rPr>
              <a:t> IBD e chi no !</a:t>
            </a:r>
            <a:r>
              <a:rPr lang="en-US" sz="2800" b="1" i="1" dirty="0" smtClean="0">
                <a:solidFill>
                  <a:schemeClr val="accent1">
                    <a:lumMod val="75000"/>
                  </a:schemeClr>
                </a:solidFill>
                <a:latin typeface="Comic Sans MS" panose="030F0702030302020204" pitchFamily="66" charset="0"/>
                <a:ea typeface="Times New Roman"/>
                <a:cs typeface="Times New Roman"/>
              </a:rPr>
              <a:t> </a:t>
            </a:r>
            <a:endParaRPr lang="it-IT" sz="2800" dirty="0">
              <a:solidFill>
                <a:schemeClr val="accent1">
                  <a:lumMod val="75000"/>
                </a:schemeClr>
              </a:solidFill>
              <a:latin typeface="Comic Sans MS" panose="030F0702030302020204" pitchFamily="66" charset="0"/>
              <a:ea typeface="Times New Roman"/>
              <a:cs typeface="Times New Roman"/>
            </a:endParaRPr>
          </a:p>
          <a:p>
            <a:pPr algn="ctr">
              <a:lnSpc>
                <a:spcPct val="110000"/>
              </a:lnSpc>
            </a:pPr>
            <a:r>
              <a:rPr lang="en-US" sz="2800" b="1" dirty="0">
                <a:solidFill>
                  <a:schemeClr val="accent1">
                    <a:lumMod val="75000"/>
                  </a:schemeClr>
                </a:solidFill>
                <a:latin typeface="Comic Sans MS" panose="030F0702030302020204" pitchFamily="66" charset="0"/>
                <a:ea typeface="Times New Roman"/>
                <a:cs typeface="Times New Roman"/>
              </a:rPr>
              <a:t> </a:t>
            </a:r>
            <a:endParaRPr lang="it-IT" sz="2800" dirty="0">
              <a:solidFill>
                <a:schemeClr val="accent1">
                  <a:lumMod val="75000"/>
                </a:schemeClr>
              </a:solidFill>
              <a:latin typeface="Comic Sans MS" panose="030F0702030302020204" pitchFamily="66" charset="0"/>
              <a:ea typeface="Times New Roman"/>
              <a:cs typeface="Times New Roman"/>
            </a:endParaRPr>
          </a:p>
        </p:txBody>
      </p:sp>
      <p:graphicFrame>
        <p:nvGraphicFramePr>
          <p:cNvPr id="5" name="Grafico 4"/>
          <p:cNvGraphicFramePr/>
          <p:nvPr>
            <p:extLst>
              <p:ext uri="{D42A27DB-BD31-4B8C-83A1-F6EECF244321}">
                <p14:modId xmlns:p14="http://schemas.microsoft.com/office/powerpoint/2010/main" val="405994213"/>
              </p:ext>
            </p:extLst>
          </p:nvPr>
        </p:nvGraphicFramePr>
        <p:xfrm>
          <a:off x="2744804" y="2456486"/>
          <a:ext cx="6120130" cy="3420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26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3" descr="13303404.c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5114" y="-34925"/>
            <a:ext cx="342423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Immagine 4" descr="dirt-in-mouth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7925" y="30163"/>
            <a:ext cx="3125788"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magin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6864" y="4244976"/>
            <a:ext cx="44926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magine 10" descr="imgname--do_pets_protect_children_against_allergies---50226711--3090398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9050" y="3933057"/>
            <a:ext cx="429895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11" descr="hqdefaul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3226" y="1717675"/>
            <a:ext cx="36925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rot="18524224">
            <a:off x="2131158" y="3413294"/>
            <a:ext cx="2808312" cy="66674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rot="18474367">
            <a:off x="2551732" y="3530575"/>
            <a:ext cx="1901209" cy="461665"/>
          </a:xfrm>
          <a:prstGeom prst="rect">
            <a:avLst/>
          </a:prstGeom>
          <a:noFill/>
        </p:spPr>
        <p:txBody>
          <a:bodyPr wrap="square" rtlCol="0">
            <a:spAutoFit/>
          </a:bodyPr>
          <a:lstStyle/>
          <a:p>
            <a:r>
              <a:rPr lang="it-IT" sz="2400" b="1" dirty="0">
                <a:latin typeface="Comic Sans MS" panose="030F0702030302020204" pitchFamily="66" charset="0"/>
              </a:rPr>
              <a:t>THANKS!!!</a:t>
            </a:r>
          </a:p>
        </p:txBody>
      </p:sp>
    </p:spTree>
    <p:extLst>
      <p:ext uri="{BB962C8B-B14F-4D97-AF65-F5344CB8AC3E}">
        <p14:creationId xmlns:p14="http://schemas.microsoft.com/office/powerpoint/2010/main" val="123355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ppt_x"/>
                                          </p:val>
                                        </p:tav>
                                        <p:tav tm="100000">
                                          <p:val>
                                            <p:strVal val="#ppt_x"/>
                                          </p:val>
                                        </p:tav>
                                      </p:tavLst>
                                    </p:anim>
                                    <p:anim calcmode="lin" valueType="num">
                                      <p:cBhvr additive="base">
                                        <p:cTn id="14"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gtEl>
                                        <p:attrNameLst>
                                          <p:attrName>style.visibility</p:attrName>
                                        </p:attrNameLst>
                                      </p:cBhvr>
                                      <p:to>
                                        <p:strVal val="visible"/>
                                      </p:to>
                                    </p:set>
                                    <p:anim calcmode="lin" valueType="num">
                                      <p:cBhvr additive="base">
                                        <p:cTn id="19" dur="500" fill="hold"/>
                                        <p:tgtEl>
                                          <p:spTgt spid="34819"/>
                                        </p:tgtEl>
                                        <p:attrNameLst>
                                          <p:attrName>ppt_x</p:attrName>
                                        </p:attrNameLst>
                                      </p:cBhvr>
                                      <p:tavLst>
                                        <p:tav tm="0">
                                          <p:val>
                                            <p:strVal val="#ppt_x"/>
                                          </p:val>
                                        </p:tav>
                                        <p:tav tm="100000">
                                          <p:val>
                                            <p:strVal val="#ppt_x"/>
                                          </p:val>
                                        </p:tav>
                                      </p:tavLst>
                                    </p:anim>
                                    <p:anim calcmode="lin" valueType="num">
                                      <p:cBhvr additive="base">
                                        <p:cTn id="20"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20"/>
                                        </p:tgtEl>
                                        <p:attrNameLst>
                                          <p:attrName>style.visibility</p:attrName>
                                        </p:attrNameLst>
                                      </p:cBhvr>
                                      <p:to>
                                        <p:strVal val="visible"/>
                                      </p:to>
                                    </p:set>
                                    <p:anim calcmode="lin" valueType="num">
                                      <p:cBhvr additive="base">
                                        <p:cTn id="25" dur="500" fill="hold"/>
                                        <p:tgtEl>
                                          <p:spTgt spid="34820"/>
                                        </p:tgtEl>
                                        <p:attrNameLst>
                                          <p:attrName>ppt_x</p:attrName>
                                        </p:attrNameLst>
                                      </p:cBhvr>
                                      <p:tavLst>
                                        <p:tav tm="0">
                                          <p:val>
                                            <p:strVal val="#ppt_x"/>
                                          </p:val>
                                        </p:tav>
                                        <p:tav tm="100000">
                                          <p:val>
                                            <p:strVal val="#ppt_x"/>
                                          </p:val>
                                        </p:tav>
                                      </p:tavLst>
                                    </p:anim>
                                    <p:anim calcmode="lin" valueType="num">
                                      <p:cBhvr additive="base">
                                        <p:cTn id="26"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1"/>
                                        </p:tgtEl>
                                        <p:attrNameLst>
                                          <p:attrName>style.visibility</p:attrName>
                                        </p:attrNameLst>
                                      </p:cBhvr>
                                      <p:to>
                                        <p:strVal val="visible"/>
                                      </p:to>
                                    </p:set>
                                    <p:anim calcmode="lin" valueType="num">
                                      <p:cBhvr additive="base">
                                        <p:cTn id="31" dur="500" fill="hold"/>
                                        <p:tgtEl>
                                          <p:spTgt spid="34821"/>
                                        </p:tgtEl>
                                        <p:attrNameLst>
                                          <p:attrName>ppt_x</p:attrName>
                                        </p:attrNameLst>
                                      </p:cBhvr>
                                      <p:tavLst>
                                        <p:tav tm="0">
                                          <p:val>
                                            <p:strVal val="#ppt_x"/>
                                          </p:val>
                                        </p:tav>
                                        <p:tav tm="100000">
                                          <p:val>
                                            <p:strVal val="#ppt_x"/>
                                          </p:val>
                                        </p:tav>
                                      </p:tavLst>
                                    </p:anim>
                                    <p:anim calcmode="lin" valueType="num">
                                      <p:cBhvr additive="base">
                                        <p:cTn id="32"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22"/>
                                        </p:tgtEl>
                                        <p:attrNameLst>
                                          <p:attrName>style.visibility</p:attrName>
                                        </p:attrNameLst>
                                      </p:cBhvr>
                                      <p:to>
                                        <p:strVal val="visible"/>
                                      </p:to>
                                    </p:set>
                                    <p:anim calcmode="lin" valueType="num">
                                      <p:cBhvr additive="base">
                                        <p:cTn id="37" dur="500" fill="hold"/>
                                        <p:tgtEl>
                                          <p:spTgt spid="34822"/>
                                        </p:tgtEl>
                                        <p:attrNameLst>
                                          <p:attrName>ppt_x</p:attrName>
                                        </p:attrNameLst>
                                      </p:cBhvr>
                                      <p:tavLst>
                                        <p:tav tm="0">
                                          <p:val>
                                            <p:strVal val="#ppt_x"/>
                                          </p:val>
                                        </p:tav>
                                        <p:tav tm="100000">
                                          <p:val>
                                            <p:strVal val="#ppt_x"/>
                                          </p:val>
                                        </p:tav>
                                      </p:tavLst>
                                    </p:anim>
                                    <p:anim calcmode="lin" valueType="num">
                                      <p:cBhvr additive="base">
                                        <p:cTn id="3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dirty="0" smtClean="0"/>
              <a:t>3. Ambiente: e noi che ci possiamo fare ?</a:t>
            </a:r>
            <a:endParaRPr lang="it-IT" dirty="0"/>
          </a:p>
        </p:txBody>
      </p:sp>
      <p:pic>
        <p:nvPicPr>
          <p:cNvPr id="2050" name="Picture 2" descr="Risultati immagini per immagini ambiente inquina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496" y="1690688"/>
            <a:ext cx="9185008" cy="516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1300" b="1" dirty="0"/>
              <a:t>Figure 3. Pooled Concentration–Response </a:t>
            </a:r>
            <a:r>
              <a:rPr lang="en-US" sz="1300" b="1" dirty="0" err="1"/>
              <a:t>Curves.</a:t>
            </a:r>
            <a:r>
              <a:rPr lang="en-US" sz="1300" dirty="0" err="1"/>
              <a:t>Shown</a:t>
            </a:r>
            <a:r>
              <a:rPr lang="en-US" sz="1300" dirty="0"/>
              <a:t> are the pooled concentration–response curves for the associations of 2-day moving average concentrations of PM</a:t>
            </a:r>
            <a:r>
              <a:rPr lang="en-US" sz="1300" baseline="-25000" dirty="0"/>
              <a:t>10</a:t>
            </a:r>
            <a:r>
              <a:rPr lang="en-US" sz="1300" dirty="0"/>
              <a:t> (Panel A) and PM</a:t>
            </a:r>
            <a:r>
              <a:rPr lang="en-US" sz="1300" baseline="-25000" dirty="0"/>
              <a:t>2.5</a:t>
            </a:r>
            <a:r>
              <a:rPr lang="en-US" sz="1300" dirty="0"/>
              <a:t> (Panel B) with daily all-cause mortality. The y axis represents the percentage difference from the pooled mean effect (as derived from the entire range of PM concentrations at each location) on mortality. Zero on the y axis represents the pooled mean effect, and the portion of the curve below zero denotes a smaller estimate than the mean effect. The dashed lines represent the air-quality guidelines or standards for 24-hour average concentrations of PM</a:t>
            </a:r>
            <a:r>
              <a:rPr lang="en-US" sz="1300" baseline="-25000" dirty="0"/>
              <a:t>10</a:t>
            </a:r>
            <a:r>
              <a:rPr lang="en-US" sz="1300" dirty="0"/>
              <a:t> or PM</a:t>
            </a:r>
            <a:r>
              <a:rPr lang="en-US" sz="1300" baseline="-25000" dirty="0"/>
              <a:t>2.5</a:t>
            </a:r>
            <a:r>
              <a:rPr lang="en-US" sz="1300" dirty="0"/>
              <a:t> according to the World Health Organization Air Quality Guidelines (WHO AQG), WHO Interim Target 1 (IT-1), WHO Interim Target 2 (IT-2), WHO Interim Target 3 (IT-3), European Union Air Quality Directive (EU AQD), U.S. National Ambient Air Quality Standard (NAAQS), and China Air Quality Standard (AQS</a:t>
            </a:r>
            <a:br>
              <a:rPr lang="en-US" sz="1300" dirty="0"/>
            </a:br>
            <a:endParaRPr lang="it-IT" sz="1300" dirty="0"/>
          </a:p>
        </p:txBody>
      </p:sp>
      <p:pic>
        <p:nvPicPr>
          <p:cNvPr id="1026" name="Picture 2" descr="https://www.nejm.org/na101/home/literatum/publisher/mms/journals/content/nejm/2019/nejm_2019.381.issue-8/nejmoa1817364/20190816/images/img_xlarge/nejmoa1817364_f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7638"/>
            <a:ext cx="11166031" cy="537210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09600" y="274638"/>
            <a:ext cx="10972800" cy="1569660"/>
          </a:xfrm>
          <a:prstGeom prst="rect">
            <a:avLst/>
          </a:prstGeom>
          <a:solidFill>
            <a:srgbClr val="92D050"/>
          </a:solidFill>
        </p:spPr>
        <p:txBody>
          <a:bodyPr wrap="square" rtlCol="0">
            <a:spAutoFit/>
          </a:bodyPr>
          <a:lstStyle/>
          <a:p>
            <a:r>
              <a:rPr lang="it-IT" sz="2400" dirty="0" smtClean="0"/>
              <a:t>Mortalità in  relazione al particolato dell’aria che respiriamo, rispetto ai limiti fissati da CE, WHO, US</a:t>
            </a:r>
          </a:p>
          <a:p>
            <a:endParaRPr lang="it-IT" sz="2400" dirty="0"/>
          </a:p>
          <a:p>
            <a:r>
              <a:rPr lang="it-IT" sz="2400" dirty="0" smtClean="0"/>
              <a:t>Simile : Morbilità nella fascia Pediatrica</a:t>
            </a:r>
            <a:endParaRPr lang="it-IT" sz="2400" dirty="0"/>
          </a:p>
        </p:txBody>
      </p:sp>
    </p:spTree>
    <p:extLst>
      <p:ext uri="{BB962C8B-B14F-4D97-AF65-F5344CB8AC3E}">
        <p14:creationId xmlns:p14="http://schemas.microsoft.com/office/powerpoint/2010/main" val="26311146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7"/>
            <a:ext cx="10972800" cy="1471035"/>
          </a:xfrm>
          <a:solidFill>
            <a:srgbClr val="FFFF00"/>
          </a:solidFill>
        </p:spPr>
        <p:txBody>
          <a:bodyPr>
            <a:normAutofit fontScale="90000"/>
          </a:bodyPr>
          <a:lstStyle/>
          <a:p>
            <a:r>
              <a:rPr lang="en-GB" sz="3100" u="sng" dirty="0" smtClean="0">
                <a:hlinkClick r:id="rId2" tooltip="Environmental health perspectives."/>
              </a:rPr>
              <a:t/>
            </a:r>
            <a:br>
              <a:rPr lang="en-GB" sz="3100" u="sng" dirty="0" smtClean="0">
                <a:hlinkClick r:id="rId2" tooltip="Environmental health perspectives."/>
              </a:rPr>
            </a:br>
            <a:r>
              <a:rPr lang="en-GB" sz="3100" u="sng" dirty="0" smtClean="0">
                <a:hlinkClick r:id="rId2" tooltip="Environmental health perspectives."/>
              </a:rPr>
              <a:t>Environ </a:t>
            </a:r>
            <a:r>
              <a:rPr lang="en-GB" sz="3100" u="sng" dirty="0">
                <a:hlinkClick r:id="rId2" tooltip="Environmental health perspectives."/>
              </a:rPr>
              <a:t>Health </a:t>
            </a:r>
            <a:r>
              <a:rPr lang="en-GB" sz="3100" u="sng" dirty="0" err="1">
                <a:hlinkClick r:id="rId2" tooltip="Environmental health perspectives."/>
              </a:rPr>
              <a:t>Perspect</a:t>
            </a:r>
            <a:r>
              <a:rPr lang="en-GB" sz="3100" u="sng" dirty="0">
                <a:hlinkClick r:id="rId2" tooltip="Environmental health perspectives."/>
              </a:rPr>
              <a:t>.</a:t>
            </a:r>
            <a:r>
              <a:rPr lang="en-GB" sz="3100" dirty="0"/>
              <a:t> 2019 </a:t>
            </a:r>
            <a:r>
              <a:rPr lang="en-GB" sz="3100" dirty="0" smtClean="0"/>
              <a:t>Aug;127(8</a:t>
            </a:r>
            <a:r>
              <a:rPr lang="it-IT" sz="3100" dirty="0"/>
              <a:t/>
            </a:r>
            <a:br>
              <a:rPr lang="it-IT" sz="3100" dirty="0"/>
            </a:br>
            <a:r>
              <a:rPr lang="en-GB" sz="3100" b="1" dirty="0"/>
              <a:t>Prenatal and Childhood Traffic-Related Air Pollution Exposure and Telomere Length in European Children: The HELIX Project.</a:t>
            </a:r>
            <a:r>
              <a:rPr lang="it-IT" b="1" dirty="0"/>
              <a:t/>
            </a:r>
            <a:br>
              <a:rPr lang="it-IT" b="1" dirty="0"/>
            </a:br>
            <a:endParaRPr lang="it-IT" dirty="0"/>
          </a:p>
        </p:txBody>
      </p:sp>
      <p:sp>
        <p:nvSpPr>
          <p:cNvPr id="4" name="Rettangolo 3"/>
          <p:cNvSpPr/>
          <p:nvPr/>
        </p:nvSpPr>
        <p:spPr>
          <a:xfrm>
            <a:off x="609600" y="1745672"/>
            <a:ext cx="11268363" cy="923330"/>
          </a:xfrm>
          <a:prstGeom prst="rect">
            <a:avLst/>
          </a:prstGeom>
        </p:spPr>
        <p:txBody>
          <a:bodyPr wrap="square">
            <a:spAutoFit/>
          </a:bodyPr>
          <a:lstStyle/>
          <a:p>
            <a:r>
              <a:rPr lang="en-GB" dirty="0">
                <a:solidFill>
                  <a:srgbClr val="000000"/>
                </a:solidFill>
                <a:latin typeface="Arial" panose="020B0604020202020204" pitchFamily="34" charset="0"/>
                <a:ea typeface="Calibri" panose="020F0502020204030204" pitchFamily="34" charset="0"/>
              </a:rPr>
              <a:t>In a </a:t>
            </a:r>
            <a:r>
              <a:rPr lang="en-GB" dirty="0" err="1">
                <a:solidFill>
                  <a:srgbClr val="000000"/>
                </a:solidFill>
                <a:latin typeface="Arial" panose="020B0604020202020204" pitchFamily="34" charset="0"/>
                <a:ea typeface="Calibri" panose="020F0502020204030204" pitchFamily="34" charset="0"/>
              </a:rPr>
              <a:t>multicenter</a:t>
            </a:r>
            <a:r>
              <a:rPr lang="en-GB" dirty="0">
                <a:solidFill>
                  <a:srgbClr val="000000"/>
                </a:solidFill>
                <a:latin typeface="Arial" panose="020B0604020202020204" pitchFamily="34" charset="0"/>
                <a:ea typeface="Calibri" panose="020F0502020204030204" pitchFamily="34" charset="0"/>
              </a:rPr>
              <a:t> European birth cohort study, HELIX (Human Early Life </a:t>
            </a:r>
            <a:r>
              <a:rPr lang="en-GB" dirty="0" err="1">
                <a:solidFill>
                  <a:srgbClr val="000000"/>
                </a:solidFill>
                <a:latin typeface="Arial" panose="020B0604020202020204" pitchFamily="34" charset="0"/>
                <a:ea typeface="Calibri" panose="020F0502020204030204" pitchFamily="34" charset="0"/>
              </a:rPr>
              <a:t>Exposome</a:t>
            </a:r>
            <a:r>
              <a:rPr lang="en-GB" dirty="0" smtClean="0">
                <a:solidFill>
                  <a:srgbClr val="000000"/>
                </a:solidFill>
                <a:latin typeface="Arial" panose="020B0604020202020204" pitchFamily="34" charset="0"/>
                <a:ea typeface="Calibri" panose="020F0502020204030204" pitchFamily="34" charset="0"/>
              </a:rPr>
              <a:t>), </a:t>
            </a:r>
            <a:r>
              <a:rPr lang="en-GB" dirty="0">
                <a:solidFill>
                  <a:srgbClr val="000000"/>
                </a:solidFill>
                <a:latin typeface="Arial" panose="020B0604020202020204" pitchFamily="34" charset="0"/>
                <a:ea typeface="Calibri" panose="020F0502020204030204" pitchFamily="34" charset="0"/>
              </a:rPr>
              <a:t>we estimated prenatal and 1-y childhood exposure to nitrogen </a:t>
            </a:r>
            <a:r>
              <a:rPr lang="en-GB" dirty="0" smtClean="0">
                <a:solidFill>
                  <a:srgbClr val="000000"/>
                </a:solidFill>
                <a:latin typeface="Arial" panose="020B0604020202020204" pitchFamily="34" charset="0"/>
                <a:ea typeface="Calibri" panose="020F0502020204030204" pitchFamily="34" charset="0"/>
              </a:rPr>
              <a:t>dioxide, particulate </a:t>
            </a:r>
            <a:r>
              <a:rPr lang="en-GB" dirty="0">
                <a:solidFill>
                  <a:srgbClr val="000000"/>
                </a:solidFill>
                <a:latin typeface="Arial" panose="020B0604020202020204" pitchFamily="34" charset="0"/>
                <a:ea typeface="Calibri" panose="020F0502020204030204" pitchFamily="34" charset="0"/>
              </a:rPr>
              <a:t>matter with aerodynamic diameter [Formula: see text] </a:t>
            </a:r>
            <a:r>
              <a:rPr lang="en-GB" dirty="0" smtClean="0">
                <a:solidFill>
                  <a:srgbClr val="000000"/>
                </a:solidFill>
                <a:latin typeface="Arial" panose="020B0604020202020204" pitchFamily="34" charset="0"/>
                <a:ea typeface="Calibri" panose="020F0502020204030204" pitchFamily="34" charset="0"/>
              </a:rPr>
              <a:t>, </a:t>
            </a:r>
            <a:r>
              <a:rPr lang="en-GB" dirty="0">
                <a:solidFill>
                  <a:srgbClr val="000000"/>
                </a:solidFill>
                <a:latin typeface="Arial" panose="020B0604020202020204" pitchFamily="34" charset="0"/>
                <a:ea typeface="Calibri" panose="020F0502020204030204" pitchFamily="34" charset="0"/>
              </a:rPr>
              <a:t>and proximity to major roads. </a:t>
            </a:r>
            <a:endParaRPr lang="it-IT" dirty="0"/>
          </a:p>
        </p:txBody>
      </p:sp>
      <p:pic>
        <p:nvPicPr>
          <p:cNvPr id="1028" name="Picture 4" descr="Is there a link between telomere length and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4" y="2751137"/>
            <a:ext cx="4591050" cy="317182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6391564" y="3761801"/>
            <a:ext cx="5098472" cy="2031325"/>
          </a:xfrm>
          <a:prstGeom prst="rect">
            <a:avLst/>
          </a:prstGeom>
          <a:solidFill>
            <a:srgbClr val="FFC000"/>
          </a:solidFill>
        </p:spPr>
        <p:txBody>
          <a:bodyPr wrap="square">
            <a:spAutoFit/>
          </a:bodyPr>
          <a:lstStyle/>
          <a:p>
            <a:r>
              <a:rPr lang="en-GB" dirty="0">
                <a:solidFill>
                  <a:srgbClr val="000000"/>
                </a:solidFill>
                <a:latin typeface="Arial" panose="020B0604020202020204" pitchFamily="34" charset="0"/>
                <a:ea typeface="Calibri" panose="020F0502020204030204" pitchFamily="34" charset="0"/>
              </a:rPr>
              <a:t>Lower exposures to </a:t>
            </a:r>
            <a:r>
              <a:rPr lang="en-GB" dirty="0">
                <a:solidFill>
                  <a:srgbClr val="000000"/>
                </a:solidFill>
                <a:latin typeface="Arial" panose="020B0604020202020204" pitchFamily="34" charset="0"/>
                <a:ea typeface="Times New Roman" panose="02020603050405020304" pitchFamily="18" charset="0"/>
              </a:rPr>
              <a:t>air p</a:t>
            </a:r>
            <a:r>
              <a:rPr lang="en-GB" dirty="0" smtClean="0">
                <a:solidFill>
                  <a:srgbClr val="000000"/>
                </a:solidFill>
                <a:latin typeface="Arial" panose="020B0604020202020204" pitchFamily="34" charset="0"/>
                <a:ea typeface="Times New Roman" panose="02020603050405020304" pitchFamily="18" charset="0"/>
              </a:rPr>
              <a:t>ollution</a:t>
            </a:r>
            <a:r>
              <a:rPr lang="en-GB" dirty="0">
                <a:solidFill>
                  <a:srgbClr val="000000"/>
                </a:solidFill>
                <a:latin typeface="Arial" panose="020B0604020202020204" pitchFamily="34" charset="0"/>
                <a:ea typeface="Calibri" panose="020F0502020204030204" pitchFamily="34" charset="0"/>
              </a:rPr>
              <a:t> during </a:t>
            </a:r>
            <a:r>
              <a:rPr lang="en-GB" dirty="0">
                <a:solidFill>
                  <a:srgbClr val="000000"/>
                </a:solidFill>
                <a:latin typeface="Arial" panose="020B0604020202020204" pitchFamily="34" charset="0"/>
                <a:ea typeface="Times New Roman" panose="02020603050405020304" pitchFamily="18" charset="0"/>
              </a:rPr>
              <a:t>pregnancy</a:t>
            </a:r>
            <a:r>
              <a:rPr lang="en-GB" dirty="0">
                <a:solidFill>
                  <a:srgbClr val="000000"/>
                </a:solidFill>
                <a:latin typeface="Arial" panose="020B0604020202020204" pitchFamily="34" charset="0"/>
                <a:ea typeface="Calibri" panose="020F0502020204030204" pitchFamily="34" charset="0"/>
              </a:rPr>
              <a:t> and childhood were associated with longer telomeres in European children at 8 y of age. These results suggest that reductions in traffic-related </a:t>
            </a:r>
            <a:r>
              <a:rPr lang="en-GB" dirty="0">
                <a:solidFill>
                  <a:srgbClr val="000000"/>
                </a:solidFill>
                <a:latin typeface="Arial" panose="020B0604020202020204" pitchFamily="34" charset="0"/>
                <a:ea typeface="Times New Roman" panose="02020603050405020304" pitchFamily="18" charset="0"/>
              </a:rPr>
              <a:t>air pollution</a:t>
            </a:r>
            <a:r>
              <a:rPr lang="en-GB" dirty="0">
                <a:solidFill>
                  <a:srgbClr val="000000"/>
                </a:solidFill>
                <a:latin typeface="Arial" panose="020B0604020202020204" pitchFamily="34" charset="0"/>
                <a:ea typeface="Calibri" panose="020F0502020204030204" pitchFamily="34" charset="0"/>
              </a:rPr>
              <a:t> may promote molecular longevity, as exemplified by telomere length, from early life onward</a:t>
            </a:r>
            <a:endParaRPr lang="it-IT" dirty="0"/>
          </a:p>
        </p:txBody>
      </p:sp>
    </p:spTree>
    <p:extLst>
      <p:ext uri="{BB962C8B-B14F-4D97-AF65-F5344CB8AC3E}">
        <p14:creationId xmlns:p14="http://schemas.microsoft.com/office/powerpoint/2010/main" val="35652667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lstStyle/>
          <a:p>
            <a:r>
              <a:rPr lang="it-IT" dirty="0" smtClean="0"/>
              <a:t>L’ESPOSOMA ??!!  </a:t>
            </a:r>
            <a:r>
              <a:rPr lang="it-IT" sz="3200" dirty="0" smtClean="0"/>
              <a:t>Non ne sappiamo ancora nulla !</a:t>
            </a:r>
            <a:endParaRPr lang="it-IT" sz="3200" dirty="0"/>
          </a:p>
        </p:txBody>
      </p:sp>
      <p:pic>
        <p:nvPicPr>
          <p:cNvPr id="6146" name="Picture 2" descr="image 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97536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21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lstStyle/>
          <a:p>
            <a:r>
              <a:rPr lang="it-IT" dirty="0" smtClean="0"/>
              <a:t>Dovevamo attendere una nostra paziente ??</a:t>
            </a:r>
            <a:endParaRPr lang="it-IT" dirty="0"/>
          </a:p>
        </p:txBody>
      </p:sp>
      <p:pic>
        <p:nvPicPr>
          <p:cNvPr id="5122" name="Picture 2" descr="Risultati immagini per greta thu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752" y="2381693"/>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6748272" y="2381693"/>
            <a:ext cx="3666744" cy="2400657"/>
          </a:xfrm>
          <a:prstGeom prst="rect">
            <a:avLst/>
          </a:prstGeom>
          <a:solidFill>
            <a:srgbClr val="FFFF00"/>
          </a:solidFill>
        </p:spPr>
        <p:txBody>
          <a:bodyPr wrap="square" rtlCol="0">
            <a:spAutoFit/>
          </a:bodyPr>
          <a:lstStyle/>
          <a:p>
            <a:r>
              <a:rPr lang="it-IT" dirty="0" smtClean="0"/>
              <a:t>Qualcosa possiamo farlo anche noi !</a:t>
            </a:r>
          </a:p>
          <a:p>
            <a:endParaRPr lang="it-IT" dirty="0"/>
          </a:p>
          <a:p>
            <a:r>
              <a:rPr lang="it-IT" sz="2000" dirty="0" smtClean="0"/>
              <a:t>La FALSA IGIENE, GIUSTIFICATA DA MEDICI, HA CAUSATO ENORMI DANNI ALL’AMBIENTE</a:t>
            </a:r>
          </a:p>
          <a:p>
            <a:endParaRPr lang="it-IT" dirty="0"/>
          </a:p>
          <a:p>
            <a:endParaRPr lang="it-IT" dirty="0" smtClean="0"/>
          </a:p>
          <a:p>
            <a:r>
              <a:rPr lang="it-IT" dirty="0" smtClean="0"/>
              <a:t>Es. Le bottigliette a scuola !</a:t>
            </a:r>
            <a:endParaRPr lang="it-IT" dirty="0"/>
          </a:p>
        </p:txBody>
      </p:sp>
    </p:spTree>
    <p:extLst>
      <p:ext uri="{BB962C8B-B14F-4D97-AF65-F5344CB8AC3E}">
        <p14:creationId xmlns:p14="http://schemas.microsoft.com/office/powerpoint/2010/main" val="2934643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dn.blogosfere.it/ecoalfabeta/images/grafici/Consumo%20acqua%20minerale.jpg"/>
          <p:cNvPicPr>
            <a:picLocks noChangeAspect="1" noChangeArrowheads="1"/>
          </p:cNvPicPr>
          <p:nvPr/>
        </p:nvPicPr>
        <p:blipFill>
          <a:blip r:embed="rId2" cstate="print"/>
          <a:srcRect/>
          <a:stretch>
            <a:fillRect/>
          </a:stretch>
        </p:blipFill>
        <p:spPr bwMode="auto">
          <a:xfrm>
            <a:off x="2279576" y="1124745"/>
            <a:ext cx="7296894" cy="4864597"/>
          </a:xfrm>
          <a:prstGeom prst="rect">
            <a:avLst/>
          </a:prstGeom>
          <a:noFill/>
        </p:spPr>
      </p:pic>
      <p:sp>
        <p:nvSpPr>
          <p:cNvPr id="3" name="Titolo 2"/>
          <p:cNvSpPr>
            <a:spLocks noGrp="1"/>
          </p:cNvSpPr>
          <p:nvPr>
            <p:ph type="title"/>
          </p:nvPr>
        </p:nvSpPr>
        <p:spPr>
          <a:xfrm>
            <a:off x="1981200" y="274638"/>
            <a:ext cx="8229600" cy="778098"/>
          </a:xfrm>
          <a:solidFill>
            <a:srgbClr val="FFFF00"/>
          </a:solidFill>
        </p:spPr>
        <p:txBody>
          <a:bodyPr/>
          <a:lstStyle/>
          <a:p>
            <a:r>
              <a:rPr lang="it-IT" dirty="0" err="1" smtClean="0"/>
              <a:t>A=</a:t>
            </a:r>
            <a:r>
              <a:rPr lang="it-IT" dirty="0" smtClean="0"/>
              <a:t> Acqua Minerale</a:t>
            </a:r>
            <a:endParaRPr lang="it-IT" dirty="0"/>
          </a:p>
        </p:txBody>
      </p:sp>
      <p:sp>
        <p:nvSpPr>
          <p:cNvPr id="4" name="CasellaDiTesto 3"/>
          <p:cNvSpPr txBox="1"/>
          <p:nvPr/>
        </p:nvSpPr>
        <p:spPr>
          <a:xfrm rot="20846046">
            <a:off x="2212585" y="1818263"/>
            <a:ext cx="7128792" cy="830997"/>
          </a:xfrm>
          <a:prstGeom prst="rect">
            <a:avLst/>
          </a:prstGeom>
          <a:solidFill>
            <a:srgbClr val="FFC000"/>
          </a:solidFill>
        </p:spPr>
        <p:txBody>
          <a:bodyPr wrap="square" rtlCol="0">
            <a:spAutoFit/>
          </a:bodyPr>
          <a:lstStyle/>
          <a:p>
            <a:pPr algn="ctr"/>
            <a:r>
              <a:rPr lang="it-IT" sz="2400" dirty="0"/>
              <a:t>ITALIANI ! </a:t>
            </a:r>
          </a:p>
          <a:p>
            <a:pPr algn="ctr"/>
            <a:r>
              <a:rPr lang="it-IT" sz="2400" dirty="0"/>
              <a:t>Unici al mondo a consumare tanta Acqua Minerale</a:t>
            </a:r>
          </a:p>
        </p:txBody>
      </p:sp>
    </p:spTree>
    <p:extLst>
      <p:ext uri="{BB962C8B-B14F-4D97-AF65-F5344CB8AC3E}">
        <p14:creationId xmlns:p14="http://schemas.microsoft.com/office/powerpoint/2010/main" val="229149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95472" y="357167"/>
            <a:ext cx="7992888" cy="584775"/>
          </a:xfrm>
          <a:prstGeom prst="rect">
            <a:avLst/>
          </a:prstGeom>
        </p:spPr>
        <p:txBody>
          <a:bodyPr wrap="square">
            <a:spAutoFit/>
          </a:bodyPr>
          <a:lstStyle/>
          <a:p>
            <a:pPr algn="ctr"/>
            <a:r>
              <a:rPr lang="it-IT" sz="3200" dirty="0"/>
              <a:t>ACQUE A CONFRONTO!</a:t>
            </a:r>
          </a:p>
        </p:txBody>
      </p:sp>
      <p:graphicFrame>
        <p:nvGraphicFramePr>
          <p:cNvPr id="7" name="Tabella 6"/>
          <p:cNvGraphicFramePr>
            <a:graphicFrameLocks noGrp="1"/>
          </p:cNvGraphicFramePr>
          <p:nvPr/>
        </p:nvGraphicFramePr>
        <p:xfrm>
          <a:off x="1740025" y="1196752"/>
          <a:ext cx="8604448" cy="3918456"/>
        </p:xfrm>
        <a:graphic>
          <a:graphicData uri="http://schemas.openxmlformats.org/drawingml/2006/table">
            <a:tbl>
              <a:tblPr firstRow="1" bandRow="1">
                <a:tableStyleId>{5C22544A-7EE6-4342-B048-85BDC9FD1C3A}</a:tableStyleId>
              </a:tblPr>
              <a:tblGrid>
                <a:gridCol w="1259631">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96145">
                  <a:extLst>
                    <a:ext uri="{9D8B030D-6E8A-4147-A177-3AD203B41FA5}">
                      <a16:colId xmlns:a16="http://schemas.microsoft.com/office/drawing/2014/main" val="20006"/>
                    </a:ext>
                  </a:extLst>
                </a:gridCol>
              </a:tblGrid>
              <a:tr h="514856">
                <a:tc>
                  <a:txBody>
                    <a:bodyPr/>
                    <a:lstStyle/>
                    <a:p>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AMOROSA</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FERRARELLE</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FIUGGI</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GAUDIANELLO</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PANNA</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0" dirty="0" smtClean="0">
                          <a:solidFill>
                            <a:schemeClr val="tx1"/>
                          </a:solidFill>
                        </a:rPr>
                        <a:t>SANGEMINI</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it-IT" dirty="0" smtClean="0"/>
                        <a:t>Residuo</a:t>
                      </a:r>
                      <a:r>
                        <a:rPr lang="it-IT" baseline="0" dirty="0" smtClean="0"/>
                        <a:t> fisso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20.2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1283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122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1125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142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988</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it-IT" dirty="0" err="1" smtClean="0"/>
                        <a:t>Na</a:t>
                      </a:r>
                      <a:r>
                        <a:rPr lang="it-IT" dirty="0" smtClean="0"/>
                        <a:t>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4.03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49</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6.4</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129</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6.4</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19.6</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it-IT" dirty="0" smtClean="0"/>
                        <a:t>Ca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1" i="1" dirty="0" smtClean="0">
                          <a:solidFill>
                            <a:srgbClr val="FF0000"/>
                          </a:solidFill>
                        </a:rPr>
                        <a:t>0.97</a:t>
                      </a:r>
                      <a:endParaRPr lang="it-IT"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365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15.9</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152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32.9</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1" i="1" dirty="0" smtClean="0">
                          <a:solidFill>
                            <a:srgbClr val="FF0000"/>
                          </a:solidFill>
                        </a:rPr>
                        <a:t>325.1</a:t>
                      </a:r>
                      <a:endParaRPr lang="it-IT"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it-IT" dirty="0" smtClean="0"/>
                        <a:t>Fe (µg/l)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2.24</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0.67</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11.70</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0.05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0.68</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it-IT" dirty="0" smtClean="0"/>
                        <a:t>Mg++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0.6</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18</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6.3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52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6.5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15.23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it-IT" dirty="0" smtClean="0"/>
                        <a:t>F-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0.02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1.1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err="1" smtClean="0"/>
                        <a:t>Nd</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err="1" smtClean="0"/>
                        <a:t>Nd</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err="1" smtClean="0"/>
                        <a:t>Nd</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it-IT" dirty="0" smtClean="0"/>
                        <a:t>Nitrati (mg/l)</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0.42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7</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4.3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smtClean="0"/>
                        <a:t>0.76</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6018" name="Picture 2" descr="Risultati immagini per bottiglie di acqua minerale"/>
          <p:cNvPicPr>
            <a:picLocks noChangeAspect="1" noChangeArrowheads="1"/>
          </p:cNvPicPr>
          <p:nvPr/>
        </p:nvPicPr>
        <p:blipFill>
          <a:blip r:embed="rId2" cstate="print"/>
          <a:srcRect/>
          <a:stretch>
            <a:fillRect/>
          </a:stretch>
        </p:blipFill>
        <p:spPr bwMode="auto">
          <a:xfrm>
            <a:off x="2495601" y="1124745"/>
            <a:ext cx="6905625" cy="4591051"/>
          </a:xfrm>
          <a:prstGeom prst="rect">
            <a:avLst/>
          </a:prstGeom>
          <a:noFill/>
        </p:spPr>
      </p:pic>
    </p:spTree>
    <p:extLst>
      <p:ext uri="{BB962C8B-B14F-4D97-AF65-F5344CB8AC3E}">
        <p14:creationId xmlns:p14="http://schemas.microsoft.com/office/powerpoint/2010/main" val="214167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749"/>
                                          </p:stCondLst>
                                        </p:cTn>
                                        <p:tgtEl>
                                          <p:spTgt spid="86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260648"/>
            <a:ext cx="8136904" cy="1477328"/>
          </a:xfrm>
          <a:prstGeom prst="rect">
            <a:avLst/>
          </a:prstGeom>
        </p:spPr>
        <p:txBody>
          <a:bodyPr wrap="square">
            <a:spAutoFit/>
          </a:bodyPr>
          <a:lstStyle/>
          <a:p>
            <a:r>
              <a:rPr lang="it-IT" i="1" dirty="0"/>
              <a:t>Le bottiglie sono prodotte con due plastiche diverse:</a:t>
            </a:r>
          </a:p>
          <a:p>
            <a:r>
              <a:rPr lang="it-IT" i="1" dirty="0"/>
              <a:t> una è il </a:t>
            </a:r>
            <a:r>
              <a:rPr lang="it-IT" b="1" i="1" dirty="0" err="1"/>
              <a:t>Pet</a:t>
            </a:r>
            <a:r>
              <a:rPr lang="it-IT" i="1" dirty="0"/>
              <a:t> </a:t>
            </a:r>
            <a:r>
              <a:rPr lang="it-IT" dirty="0"/>
              <a:t>(</a:t>
            </a:r>
            <a:r>
              <a:rPr lang="it-IT" dirty="0" err="1"/>
              <a:t>Polyethylene</a:t>
            </a:r>
            <a:r>
              <a:rPr lang="it-IT" dirty="0"/>
              <a:t> </a:t>
            </a:r>
            <a:r>
              <a:rPr lang="it-IT" dirty="0" err="1"/>
              <a:t>Terephthalato</a:t>
            </a:r>
            <a:r>
              <a:rPr lang="it-IT" dirty="0"/>
              <a:t>), </a:t>
            </a:r>
          </a:p>
          <a:p>
            <a:r>
              <a:rPr lang="it-IT" i="1" dirty="0"/>
              <a:t>il </a:t>
            </a:r>
            <a:r>
              <a:rPr lang="it-IT" b="1" i="1" dirty="0" err="1"/>
              <a:t>Lexan</a:t>
            </a:r>
            <a:r>
              <a:rPr lang="it-IT" dirty="0"/>
              <a:t> che altro non è che </a:t>
            </a:r>
            <a:r>
              <a:rPr lang="it-IT" dirty="0" err="1"/>
              <a:t>polibicarbonato</a:t>
            </a:r>
            <a:r>
              <a:rPr lang="it-IT" dirty="0"/>
              <a:t>. </a:t>
            </a:r>
          </a:p>
          <a:p>
            <a:r>
              <a:rPr lang="it-IT" dirty="0"/>
              <a:t>Si sospetta che questa sostanza disperda </a:t>
            </a:r>
            <a:r>
              <a:rPr lang="it-IT" dirty="0" err="1"/>
              <a:t>bisfenolo</a:t>
            </a:r>
            <a:r>
              <a:rPr lang="it-IT" dirty="0"/>
              <a:t> A nei cibi e nei liquidi e i suoi effetti aumentano con le alte o le basse temperature.</a:t>
            </a:r>
            <a:endParaRPr lang="en-US" dirty="0"/>
          </a:p>
        </p:txBody>
      </p:sp>
      <p:sp>
        <p:nvSpPr>
          <p:cNvPr id="4" name="Rettangolo 3"/>
          <p:cNvSpPr/>
          <p:nvPr/>
        </p:nvSpPr>
        <p:spPr>
          <a:xfrm>
            <a:off x="6672064" y="1844824"/>
            <a:ext cx="3131840" cy="2308324"/>
          </a:xfrm>
          <a:prstGeom prst="rect">
            <a:avLst/>
          </a:prstGeom>
        </p:spPr>
        <p:txBody>
          <a:bodyPr wrap="square">
            <a:spAutoFit/>
          </a:bodyPr>
          <a:lstStyle/>
          <a:p>
            <a:r>
              <a:rPr lang="it-IT" dirty="0"/>
              <a:t>Per produrre 1 chilo di </a:t>
            </a:r>
            <a:r>
              <a:rPr lang="it-IT" dirty="0" err="1"/>
              <a:t>Pet</a:t>
            </a:r>
            <a:r>
              <a:rPr lang="it-IT" dirty="0"/>
              <a:t> sono necessari 2 chili di petrolio. Ma non solo: per ogni chilo di </a:t>
            </a:r>
            <a:r>
              <a:rPr lang="it-IT" dirty="0" err="1"/>
              <a:t>Pet</a:t>
            </a:r>
            <a:r>
              <a:rPr lang="it-IT" dirty="0"/>
              <a:t> prodotto sono necessari 17,5 Kg di acqua. Dato che una bottiglia da 1,5 l pesa 35 gr, con 1 Kg di PET si fanno 30 bottiglie.</a:t>
            </a:r>
          </a:p>
        </p:txBody>
      </p:sp>
      <p:sp>
        <p:nvSpPr>
          <p:cNvPr id="5" name="Rettangolo 4"/>
          <p:cNvSpPr/>
          <p:nvPr/>
        </p:nvSpPr>
        <p:spPr>
          <a:xfrm>
            <a:off x="2063552" y="4653137"/>
            <a:ext cx="7380312" cy="1661993"/>
          </a:xfrm>
          <a:prstGeom prst="rect">
            <a:avLst/>
          </a:prstGeom>
          <a:solidFill>
            <a:srgbClr val="FFFF00"/>
          </a:solidFill>
        </p:spPr>
        <p:txBody>
          <a:bodyPr wrap="square">
            <a:spAutoFit/>
          </a:bodyPr>
          <a:lstStyle/>
          <a:p>
            <a:r>
              <a:rPr lang="it-IT" sz="2400" dirty="0"/>
              <a:t>L’Italia è il Paese che consuma più acqua in bottiglia al mondo, con una media di quasi 190 litri a testa; </a:t>
            </a:r>
            <a:r>
              <a:rPr lang="it-IT" dirty="0"/>
              <a:t>il 65% è in bottiglie di plastica: «circa 9 miliardi di bottiglie che ogni anno percorrono, soprattutto su camion, migliaia di chilometri contribuendo fortemente al riscaldamento globale del Pianeta</a:t>
            </a:r>
          </a:p>
        </p:txBody>
      </p:sp>
      <p:pic>
        <p:nvPicPr>
          <p:cNvPr id="31748" name="Picture 4" descr="http://sciencecomunication.files.wordpress.com/2010/11/isola-immondezza.jpg"/>
          <p:cNvPicPr>
            <a:picLocks noChangeAspect="1" noChangeArrowheads="1"/>
          </p:cNvPicPr>
          <p:nvPr/>
        </p:nvPicPr>
        <p:blipFill>
          <a:blip r:embed="rId2" cstate="print"/>
          <a:srcRect/>
          <a:stretch>
            <a:fillRect/>
          </a:stretch>
        </p:blipFill>
        <p:spPr bwMode="auto">
          <a:xfrm>
            <a:off x="1703513" y="1916833"/>
            <a:ext cx="4643473" cy="2674641"/>
          </a:xfrm>
          <a:prstGeom prst="rect">
            <a:avLst/>
          </a:prstGeom>
          <a:noFill/>
        </p:spPr>
      </p:pic>
    </p:spTree>
    <p:extLst>
      <p:ext uri="{BB962C8B-B14F-4D97-AF65-F5344CB8AC3E}">
        <p14:creationId xmlns:p14="http://schemas.microsoft.com/office/powerpoint/2010/main" val="76670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bottigliette a scu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073" y="355267"/>
            <a:ext cx="8655792" cy="576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80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uso di antibioti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37" y="856164"/>
            <a:ext cx="4514433" cy="33866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410" y="969264"/>
            <a:ext cx="6585669" cy="353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rs.els-cdn.com/content/image/1-s2.0-S016041201832381X-ga1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222" y="433137"/>
            <a:ext cx="8296442" cy="616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80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dilworthip.com/wp-content/uploads/2017/10/Microbiome-antibiotic-1024x4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65" y="1846763"/>
            <a:ext cx="9753600"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solidFill>
            <a:srgbClr val="FFFF00"/>
          </a:solidFill>
        </p:spPr>
        <p:txBody>
          <a:bodyPr>
            <a:normAutofit/>
          </a:bodyPr>
          <a:lstStyle/>
          <a:p>
            <a:pPr algn="ctr"/>
            <a:r>
              <a:rPr lang="it-IT" sz="3600" dirty="0" smtClean="0"/>
              <a:t>Gli antibiotici, specie nei bambini, distruggono il Microbioma protettivo</a:t>
            </a:r>
            <a:endParaRPr lang="it-IT" sz="3600" dirty="0"/>
          </a:p>
        </p:txBody>
      </p:sp>
    </p:spTree>
    <p:extLst>
      <p:ext uri="{BB962C8B-B14F-4D97-AF65-F5344CB8AC3E}">
        <p14:creationId xmlns:p14="http://schemas.microsoft.com/office/powerpoint/2010/main" val="4225952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excess sugar and children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44" y="1185194"/>
            <a:ext cx="7143750" cy="501967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745837" y="266032"/>
            <a:ext cx="10515600" cy="833096"/>
          </a:xfrm>
          <a:solidFill>
            <a:srgbClr val="FFFF00"/>
          </a:solidFill>
        </p:spPr>
        <p:txBody>
          <a:bodyPr/>
          <a:lstStyle/>
          <a:p>
            <a:r>
              <a:rPr lang="it-IT" dirty="0" smtClean="0"/>
              <a:t>Senza Criminalizzare : Zuccheri Semplici !</a:t>
            </a:r>
            <a:endParaRPr lang="it-IT" dirty="0"/>
          </a:p>
        </p:txBody>
      </p:sp>
    </p:spTree>
    <p:extLst>
      <p:ext uri="{BB962C8B-B14F-4D97-AF65-F5344CB8AC3E}">
        <p14:creationId xmlns:p14="http://schemas.microsoft.com/office/powerpoint/2010/main" val="1747168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Z </a:t>
            </a:r>
            <a:r>
              <a:rPr lang="it-IT" sz="2800" dirty="0" err="1"/>
              <a:t>=ZUCCHERO</a:t>
            </a:r>
            <a:r>
              <a:rPr lang="it-IT" sz="2800" dirty="0"/>
              <a:t> !</a:t>
            </a:r>
            <a:br>
              <a:rPr lang="it-IT" sz="2800" dirty="0"/>
            </a:br>
            <a:r>
              <a:rPr lang="it-IT" sz="2800" dirty="0"/>
              <a:t>Quanto Zucchero contengono le Bevande comuni ai bambini</a:t>
            </a:r>
          </a:p>
        </p:txBody>
      </p:sp>
      <p:pic>
        <p:nvPicPr>
          <p:cNvPr id="4" name="Immagine 3" descr="zucchero-4 (3).jpg"/>
          <p:cNvPicPr>
            <a:picLocks noChangeAspect="1"/>
          </p:cNvPicPr>
          <p:nvPr/>
        </p:nvPicPr>
        <p:blipFill>
          <a:blip r:embed="rId2" cstate="print"/>
          <a:stretch>
            <a:fillRect/>
          </a:stretch>
        </p:blipFill>
        <p:spPr>
          <a:xfrm>
            <a:off x="1919536" y="1484784"/>
            <a:ext cx="8424936" cy="5211198"/>
          </a:xfrm>
          <a:prstGeom prst="rect">
            <a:avLst/>
          </a:prstGeom>
        </p:spPr>
      </p:pic>
    </p:spTree>
    <p:extLst>
      <p:ext uri="{BB962C8B-B14F-4D97-AF65-F5344CB8AC3E}">
        <p14:creationId xmlns:p14="http://schemas.microsoft.com/office/powerpoint/2010/main" val="37937533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34002"/>
          </a:xfrm>
          <a:solidFill>
            <a:srgbClr val="FFC000"/>
          </a:solidFill>
        </p:spPr>
        <p:txBody>
          <a:bodyPr>
            <a:normAutofit fontScale="90000"/>
          </a:bodyPr>
          <a:lstStyle/>
          <a:p>
            <a:r>
              <a:rPr lang="it-IT" sz="3200" dirty="0" smtClean="0"/>
              <a:t>Prima e subito dopo la nascita si costruisce il profilo immunitario</a:t>
            </a:r>
            <a:endParaRPr lang="it-IT" sz="3200" dirty="0"/>
          </a:p>
        </p:txBody>
      </p:sp>
      <p:pic>
        <p:nvPicPr>
          <p:cNvPr id="1026" name="Picture 2" descr="Risultati immagini per nutritional program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878" y="1164792"/>
            <a:ext cx="7816067" cy="554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48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L’ Alimentazione è importante per l’Ambiente !</a:t>
            </a:r>
            <a:endParaRPr lang="it-IT" dirty="0"/>
          </a:p>
        </p:txBody>
      </p:sp>
      <p:pic>
        <p:nvPicPr>
          <p:cNvPr id="1036" name="Picture 12" descr="Risultati immagini per consumo di zuccheri semplici ed ambi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96545"/>
            <a:ext cx="10091424" cy="495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661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sultati immagini per nutritional programming"/>
          <p:cNvPicPr>
            <a:picLocks noChangeAspect="1" noChangeArrowheads="1"/>
          </p:cNvPicPr>
          <p:nvPr/>
        </p:nvPicPr>
        <p:blipFill>
          <a:blip r:embed="rId2" cstate="print"/>
          <a:srcRect/>
          <a:stretch>
            <a:fillRect/>
          </a:stretch>
        </p:blipFill>
        <p:spPr bwMode="auto">
          <a:xfrm>
            <a:off x="1919288" y="0"/>
            <a:ext cx="8475662" cy="6362700"/>
          </a:xfrm>
          <a:prstGeom prst="rect">
            <a:avLst/>
          </a:prstGeom>
          <a:noFill/>
          <a:ln w="9525">
            <a:noFill/>
            <a:miter lim="800000"/>
            <a:headEnd/>
            <a:tailEnd/>
          </a:ln>
        </p:spPr>
      </p:pic>
      <p:sp>
        <p:nvSpPr>
          <p:cNvPr id="3" name="CasellaDiTesto 2"/>
          <p:cNvSpPr txBox="1">
            <a:spLocks noChangeArrowheads="1"/>
          </p:cNvSpPr>
          <p:nvPr/>
        </p:nvSpPr>
        <p:spPr bwMode="auto">
          <a:xfrm>
            <a:off x="1703389" y="1341438"/>
            <a:ext cx="2376487" cy="1477328"/>
          </a:xfrm>
          <a:prstGeom prst="rect">
            <a:avLst/>
          </a:prstGeom>
          <a:solidFill>
            <a:srgbClr val="FFFF00"/>
          </a:solidFill>
          <a:ln w="9525">
            <a:noFill/>
            <a:miter lim="800000"/>
            <a:headEnd/>
            <a:tailEnd/>
          </a:ln>
        </p:spPr>
        <p:txBody>
          <a:bodyPr>
            <a:spAutoFit/>
          </a:bodyPr>
          <a:lstStyle/>
          <a:p>
            <a:r>
              <a:rPr lang="it-IT"/>
              <a:t>Se il feto soffre di limiti nutritivi, sceglie di proteggere il cervello, a spesa dell’equilibrio metabolico</a:t>
            </a:r>
          </a:p>
        </p:txBody>
      </p:sp>
      <p:sp>
        <p:nvSpPr>
          <p:cNvPr id="4" name="CasellaDiTesto 3"/>
          <p:cNvSpPr txBox="1">
            <a:spLocks noChangeArrowheads="1"/>
          </p:cNvSpPr>
          <p:nvPr/>
        </p:nvSpPr>
        <p:spPr bwMode="auto">
          <a:xfrm>
            <a:off x="8399463" y="1268414"/>
            <a:ext cx="2089150" cy="1754187"/>
          </a:xfrm>
          <a:prstGeom prst="rect">
            <a:avLst/>
          </a:prstGeom>
          <a:solidFill>
            <a:srgbClr val="FFFF00"/>
          </a:solidFill>
          <a:ln w="9525">
            <a:noFill/>
            <a:miter lim="800000"/>
            <a:headEnd/>
            <a:tailEnd/>
          </a:ln>
        </p:spPr>
        <p:txBody>
          <a:bodyPr>
            <a:spAutoFit/>
          </a:bodyPr>
          <a:lstStyle/>
          <a:p>
            <a:r>
              <a:rPr lang="it-IT"/>
              <a:t>Il feto sceglie il percorso RISPARMIATORE e continua ad accumulare fino ad 80 anni</a:t>
            </a:r>
          </a:p>
        </p:txBody>
      </p:sp>
      <p:sp>
        <p:nvSpPr>
          <p:cNvPr id="5" name="CasellaDiTesto 4"/>
          <p:cNvSpPr txBox="1"/>
          <p:nvPr/>
        </p:nvSpPr>
        <p:spPr>
          <a:xfrm>
            <a:off x="2148384" y="297594"/>
            <a:ext cx="7560840" cy="461665"/>
          </a:xfrm>
          <a:prstGeom prst="rect">
            <a:avLst/>
          </a:prstGeom>
          <a:solidFill>
            <a:srgbClr val="FFFF00"/>
          </a:solidFill>
        </p:spPr>
        <p:txBody>
          <a:bodyPr wrap="square" rtlCol="0">
            <a:spAutoFit/>
          </a:bodyPr>
          <a:lstStyle/>
          <a:p>
            <a:r>
              <a:rPr lang="it-IT" sz="2400" dirty="0"/>
              <a:t>EFFETTI DELLA ALTERATA NUTRIZIONE IN GRAVIDANZA </a:t>
            </a:r>
          </a:p>
        </p:txBody>
      </p:sp>
    </p:spTree>
    <p:extLst>
      <p:ext uri="{BB962C8B-B14F-4D97-AF65-F5344CB8AC3E}">
        <p14:creationId xmlns:p14="http://schemas.microsoft.com/office/powerpoint/2010/main" val="14692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0"/>
            <a:ext cx="8229600" cy="1714202"/>
          </a:xfrm>
          <a:solidFill>
            <a:srgbClr val="FFFF00"/>
          </a:solidFill>
        </p:spPr>
        <p:txBody>
          <a:bodyPr>
            <a:noAutofit/>
          </a:bodyPr>
          <a:lstStyle/>
          <a:p>
            <a:r>
              <a:rPr lang="en-US" sz="2000" dirty="0" err="1"/>
              <a:t>Breastmilk</a:t>
            </a:r>
            <a:r>
              <a:rPr lang="en-US" sz="2000" dirty="0"/>
              <a:t> </a:t>
            </a:r>
            <a:r>
              <a:rPr lang="en-US" sz="2000" dirty="0" err="1"/>
              <a:t>microRNAs</a:t>
            </a:r>
            <a:r>
              <a:rPr lang="en-US" sz="2000" dirty="0"/>
              <a:t> are delivered to the infant via uptake of </a:t>
            </a:r>
            <a:r>
              <a:rPr lang="en-US" sz="2000" dirty="0" err="1"/>
              <a:t>breastmilk</a:t>
            </a:r>
            <a:r>
              <a:rPr lang="en-US" sz="2000" dirty="0"/>
              <a:t> cells, </a:t>
            </a:r>
            <a:r>
              <a:rPr lang="en-US" sz="2000" dirty="0" err="1"/>
              <a:t>exosomes</a:t>
            </a:r>
            <a:r>
              <a:rPr lang="en-US" sz="2000" dirty="0"/>
              <a:t> and other milk </a:t>
            </a:r>
            <a:r>
              <a:rPr lang="en-US" sz="2000" dirty="0" err="1"/>
              <a:t>microvesicles</a:t>
            </a:r>
            <a:r>
              <a:rPr lang="en-US" sz="2000" dirty="0"/>
              <a:t> in the GI tract. There, absorption occur through intestinal epithelial cells, from which milk-derived </a:t>
            </a:r>
            <a:r>
              <a:rPr lang="en-US" sz="2000" dirty="0" err="1"/>
              <a:t>microRNA</a:t>
            </a:r>
            <a:r>
              <a:rPr lang="en-US" sz="2000" dirty="0"/>
              <a:t>  reach various organs and tissues via the bloodstream to potentially perform functions, such as </a:t>
            </a:r>
            <a:r>
              <a:rPr lang="en-US" sz="2000" dirty="0" err="1"/>
              <a:t>immunoprotection</a:t>
            </a:r>
            <a:r>
              <a:rPr lang="en-US" sz="2000" dirty="0"/>
              <a:t> and developmental programming. </a:t>
            </a:r>
            <a:endParaRPr lang="it-IT" sz="2000" dirty="0"/>
          </a:p>
        </p:txBody>
      </p:sp>
      <p:pic>
        <p:nvPicPr>
          <p:cNvPr id="123906" name="Picture 2" descr="An external file that holds a picture, illustration, etc.&#10;Object name is ijerph-12-13981-g004.jpg"/>
          <p:cNvPicPr>
            <a:picLocks noChangeAspect="1" noChangeArrowheads="1"/>
          </p:cNvPicPr>
          <p:nvPr/>
        </p:nvPicPr>
        <p:blipFill>
          <a:blip r:embed="rId2" cstate="print"/>
          <a:srcRect/>
          <a:stretch>
            <a:fillRect/>
          </a:stretch>
        </p:blipFill>
        <p:spPr bwMode="auto">
          <a:xfrm>
            <a:off x="2135560" y="1685926"/>
            <a:ext cx="7391400" cy="5172075"/>
          </a:xfrm>
          <a:prstGeom prst="rect">
            <a:avLst/>
          </a:prstGeom>
          <a:noFill/>
        </p:spPr>
      </p:pic>
    </p:spTree>
    <p:extLst>
      <p:ext uri="{BB962C8B-B14F-4D97-AF65-F5344CB8AC3E}">
        <p14:creationId xmlns:p14="http://schemas.microsoft.com/office/powerpoint/2010/main" val="415542080"/>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advClick="0" advTm="20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Risultati immagini per nutritional programming"/>
          <p:cNvPicPr>
            <a:picLocks noChangeAspect="1" noChangeArrowheads="1"/>
          </p:cNvPicPr>
          <p:nvPr/>
        </p:nvPicPr>
        <p:blipFill>
          <a:blip r:embed="rId2" cstate="print"/>
          <a:srcRect/>
          <a:stretch>
            <a:fillRect/>
          </a:stretch>
        </p:blipFill>
        <p:spPr bwMode="auto">
          <a:xfrm>
            <a:off x="1919537" y="206642"/>
            <a:ext cx="8542379" cy="6406786"/>
          </a:xfrm>
          <a:prstGeom prst="rect">
            <a:avLst/>
          </a:prstGeom>
          <a:noFill/>
        </p:spPr>
      </p:pic>
    </p:spTree>
    <p:extLst>
      <p:ext uri="{BB962C8B-B14F-4D97-AF65-F5344CB8AC3E}">
        <p14:creationId xmlns:p14="http://schemas.microsoft.com/office/powerpoint/2010/main" val="60792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a:bodyPr>
          <a:lstStyle/>
          <a:p>
            <a:r>
              <a:rPr lang="it-IT" sz="2400" dirty="0"/>
              <a:t>La dieta materna produce effetti epigenetici fondamentali nella progenie, modificando la espressione del DNA avvolto sugli istoni, mediante metilazione</a:t>
            </a:r>
          </a:p>
        </p:txBody>
      </p:sp>
      <p:pic>
        <p:nvPicPr>
          <p:cNvPr id="65538" name="Picture 2" descr="Risultati immagini per agouti mice and methylation"/>
          <p:cNvPicPr>
            <a:picLocks noChangeAspect="1" noChangeArrowheads="1"/>
          </p:cNvPicPr>
          <p:nvPr/>
        </p:nvPicPr>
        <p:blipFill>
          <a:blip r:embed="rId2" cstate="print"/>
          <a:srcRect/>
          <a:stretch>
            <a:fillRect/>
          </a:stretch>
        </p:blipFill>
        <p:spPr bwMode="auto">
          <a:xfrm>
            <a:off x="2423592" y="1468582"/>
            <a:ext cx="6934200" cy="5072838"/>
          </a:xfrm>
          <a:prstGeom prst="rect">
            <a:avLst/>
          </a:prstGeom>
          <a:noFill/>
        </p:spPr>
      </p:pic>
    </p:spTree>
    <p:extLst>
      <p:ext uri="{BB962C8B-B14F-4D97-AF65-F5344CB8AC3E}">
        <p14:creationId xmlns:p14="http://schemas.microsoft.com/office/powerpoint/2010/main" val="77750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2218258"/>
          </a:xfrm>
          <a:solidFill>
            <a:srgbClr val="FFFF00"/>
          </a:solidFill>
        </p:spPr>
        <p:txBody>
          <a:bodyPr>
            <a:normAutofit/>
          </a:bodyPr>
          <a:lstStyle/>
          <a:p>
            <a:r>
              <a:rPr lang="it-IT" sz="2400" dirty="0"/>
              <a:t>La espressione della </a:t>
            </a:r>
            <a:r>
              <a:rPr lang="it-IT" sz="2400" dirty="0" err="1"/>
              <a:t>Metil-Trasferasi</a:t>
            </a:r>
            <a:r>
              <a:rPr lang="it-IT" sz="2400" dirty="0"/>
              <a:t> che controlla la metilazione (e dunque la espressione) del DNA è depressa da diete carenti in proteine.</a:t>
            </a:r>
            <a:br>
              <a:rPr lang="it-IT" sz="2400" dirty="0"/>
            </a:br>
            <a:r>
              <a:rPr lang="it-IT" sz="2400" dirty="0"/>
              <a:t>Limitando le proteine nella dieta materna produce topi ADULTI che sopra-esprimono il </a:t>
            </a:r>
            <a:r>
              <a:rPr lang="it-IT" sz="2400" dirty="0" err="1"/>
              <a:t>Peroxisome</a:t>
            </a:r>
            <a:r>
              <a:rPr lang="it-IT" sz="2400" dirty="0"/>
              <a:t> </a:t>
            </a:r>
            <a:r>
              <a:rPr lang="it-IT" sz="2400" dirty="0" err="1"/>
              <a:t>Proliferator</a:t>
            </a:r>
            <a:r>
              <a:rPr lang="it-IT" sz="2400" dirty="0"/>
              <a:t> </a:t>
            </a:r>
            <a:r>
              <a:rPr lang="it-IT" sz="2400" dirty="0" err="1"/>
              <a:t>Activated</a:t>
            </a:r>
            <a:r>
              <a:rPr lang="it-IT" sz="2400" dirty="0"/>
              <a:t> </a:t>
            </a:r>
            <a:r>
              <a:rPr lang="it-IT" sz="2400" dirty="0" err="1"/>
              <a:t>Recepror</a:t>
            </a:r>
            <a:r>
              <a:rPr lang="it-IT" sz="2400" dirty="0"/>
              <a:t> che attiva il Recettore per i </a:t>
            </a:r>
            <a:r>
              <a:rPr lang="it-IT" sz="2400" dirty="0" err="1"/>
              <a:t>Glucorticoidi</a:t>
            </a:r>
            <a:r>
              <a:rPr lang="it-IT" sz="2400" dirty="0"/>
              <a:t> . </a:t>
            </a:r>
          </a:p>
        </p:txBody>
      </p:sp>
      <p:pic>
        <p:nvPicPr>
          <p:cNvPr id="66564" name="Picture 4" descr="Risultati immagini per rat pregnancy"/>
          <p:cNvPicPr>
            <a:picLocks noChangeAspect="1" noChangeArrowheads="1"/>
          </p:cNvPicPr>
          <p:nvPr/>
        </p:nvPicPr>
        <p:blipFill>
          <a:blip r:embed="rId2" cstate="print"/>
          <a:srcRect/>
          <a:stretch>
            <a:fillRect/>
          </a:stretch>
        </p:blipFill>
        <p:spPr bwMode="auto">
          <a:xfrm>
            <a:off x="1775520" y="2564904"/>
            <a:ext cx="5715000" cy="3810000"/>
          </a:xfrm>
          <a:prstGeom prst="rect">
            <a:avLst/>
          </a:prstGeom>
          <a:noFill/>
        </p:spPr>
      </p:pic>
      <p:sp>
        <p:nvSpPr>
          <p:cNvPr id="5" name="CasellaDiTesto 4"/>
          <p:cNvSpPr txBox="1"/>
          <p:nvPr/>
        </p:nvSpPr>
        <p:spPr>
          <a:xfrm>
            <a:off x="7824192" y="4869161"/>
            <a:ext cx="2304256" cy="1200329"/>
          </a:xfrm>
          <a:prstGeom prst="rect">
            <a:avLst/>
          </a:prstGeom>
          <a:solidFill>
            <a:srgbClr val="FFC000"/>
          </a:solidFill>
        </p:spPr>
        <p:txBody>
          <a:bodyPr wrap="square" rtlCol="0">
            <a:spAutoFit/>
          </a:bodyPr>
          <a:lstStyle/>
          <a:p>
            <a:r>
              <a:rPr lang="it-IT" dirty="0"/>
              <a:t>Fornendo </a:t>
            </a:r>
            <a:r>
              <a:rPr lang="it-IT" dirty="0" err="1"/>
              <a:t>Folati</a:t>
            </a:r>
            <a:r>
              <a:rPr lang="it-IT" dirty="0"/>
              <a:t> come donatori di metili in UTERO, si può invertire il danno.</a:t>
            </a:r>
          </a:p>
        </p:txBody>
      </p:sp>
      <p:sp>
        <p:nvSpPr>
          <p:cNvPr id="6" name="CasellaDiTesto 5"/>
          <p:cNvSpPr txBox="1"/>
          <p:nvPr/>
        </p:nvSpPr>
        <p:spPr>
          <a:xfrm>
            <a:off x="7680176" y="3068960"/>
            <a:ext cx="2520280" cy="1477328"/>
          </a:xfrm>
          <a:prstGeom prst="rect">
            <a:avLst/>
          </a:prstGeom>
          <a:solidFill>
            <a:srgbClr val="92D050"/>
          </a:solidFill>
        </p:spPr>
        <p:txBody>
          <a:bodyPr wrap="square" rtlCol="0">
            <a:spAutoFit/>
          </a:bodyPr>
          <a:lstStyle/>
          <a:p>
            <a:r>
              <a:rPr lang="it-IT" dirty="0"/>
              <a:t>Così vengono generati ratti  normali nell’infanzia, ma adulti obesi, </a:t>
            </a:r>
            <a:r>
              <a:rPr lang="it-IT" dirty="0" err="1"/>
              <a:t>insulino</a:t>
            </a:r>
            <a:r>
              <a:rPr lang="it-IT" dirty="0"/>
              <a:t> resistenti e con steatosi epatica</a:t>
            </a:r>
          </a:p>
        </p:txBody>
      </p:sp>
    </p:spTree>
    <p:extLst>
      <p:ext uri="{BB962C8B-B14F-4D97-AF65-F5344CB8AC3E}">
        <p14:creationId xmlns:p14="http://schemas.microsoft.com/office/powerpoint/2010/main" val="20880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867</Words>
  <Application>Microsoft Office PowerPoint</Application>
  <PresentationFormat>Widescreen</PresentationFormat>
  <Paragraphs>157</Paragraphs>
  <Slides>40</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40</vt:i4>
      </vt:variant>
    </vt:vector>
  </HeadingPairs>
  <TitlesOfParts>
    <vt:vector size="47" baseType="lpstr">
      <vt:lpstr>Arial</vt:lpstr>
      <vt:lpstr>Calibri</vt:lpstr>
      <vt:lpstr>Calibri Light</vt:lpstr>
      <vt:lpstr>Comic Sans MS</vt:lpstr>
      <vt:lpstr>Times New Roman</vt:lpstr>
      <vt:lpstr>Verdana</vt:lpstr>
      <vt:lpstr>Tema di Office</vt:lpstr>
      <vt:lpstr>Tre Consigli per il Pediatra in scienza e coscienza….</vt:lpstr>
      <vt:lpstr>1.Dedicarsi alle mamme ! Troppe malattie sono scritte prima che il Pediatra possa interferire – Prima della Nascita</vt:lpstr>
      <vt:lpstr>L’ESPOSOMA ??!!  Non ne sappiamo ancora nulla !</vt:lpstr>
      <vt:lpstr>Prima e subito dopo la nascita si costruisce il profilo immunitario</vt:lpstr>
      <vt:lpstr>Presentazione standard di PowerPoint</vt:lpstr>
      <vt:lpstr>Breastmilk microRNAs are delivered to the infant via uptake of breastmilk cells, exosomes and other milk microvesicles in the GI tract. There, absorption occur through intestinal epithelial cells, from which milk-derived microRNA  reach various organs and tissues via the bloodstream to potentially perform functions, such as immunoprotection and developmental programming. </vt:lpstr>
      <vt:lpstr>Presentazione standard di PowerPoint</vt:lpstr>
      <vt:lpstr>La dieta materna produce effetti epigenetici fondamentali nella progenie, modificando la espressione del DNA avvolto sugli istoni, mediante metilazione</vt:lpstr>
      <vt:lpstr>La espressione della Metil-Trasferasi che controlla la metilazione (e dunque la espressione) del DNA è depressa da diete carenti in proteine. Limitando le proteine nella dieta materna produce topi ADULTI che sopra-esprimono il Peroxisome Proliferator Activated Recepror che attiva il Recettore per i Glucorticoidi . </vt:lpstr>
      <vt:lpstr>Interferenti Endocrini ? Ovunque !</vt:lpstr>
      <vt:lpstr>Presentazione standard di PowerPoint</vt:lpstr>
      <vt:lpstr>Ambient air pollution and hypertensive disorder of pregnancy</vt:lpstr>
      <vt:lpstr>Inquinamento e basso peso alla nascita</vt:lpstr>
      <vt:lpstr>2. LA FALSA IGIENE ! I germi sono troooppoo pericolosi !!</vt:lpstr>
      <vt:lpstr>Tutto Sterile – Mai bere insieme – Posate !</vt:lpstr>
      <vt:lpstr>Scuola, divieto di torte in classe: assessore del Veneto scrive a un dirigente scolastico</vt:lpstr>
      <vt:lpstr>Presentazione standard di PowerPoint</vt:lpstr>
      <vt:lpstr>Presentazione standard di PowerPoint</vt:lpstr>
      <vt:lpstr>Evitare gli allergeni, ma anche evitare i ‘microbi’ non solo non previene allergia e malattia, ma ne aumenta il rischio !</vt:lpstr>
      <vt:lpstr>Asthma is 4 times as common among Hutterites vs. Amish farming communities</vt:lpstr>
      <vt:lpstr>Eat Dirt — The Hygiene Hypothesis and Allergic Diseases Scott T. Weiss, M.D. NEJM  2003 </vt:lpstr>
      <vt:lpstr>Presentazione standard di PowerPoint</vt:lpstr>
      <vt:lpstr>Presentazione standard di PowerPoint</vt:lpstr>
      <vt:lpstr>Presentazione standard di PowerPoint</vt:lpstr>
      <vt:lpstr>Presentazione standard di PowerPoint</vt:lpstr>
      <vt:lpstr>Presentazione standard di PowerPoint</vt:lpstr>
      <vt:lpstr>3. Ambiente: e noi che ci possiamo fare ?</vt:lpstr>
      <vt:lpstr>Figure 3. Pooled Concentration–Response Curves.Shown are the pooled concentration–response curves for the associations of 2-day moving average concentrations of PM10 (Panel A) and PM2.5 (Panel B) with daily all-cause mortality. The y axis represents the percentage difference from the pooled mean effect (as derived from the entire range of PM concentrations at each location) on mortality. Zero on the y axis represents the pooled mean effect, and the portion of the curve below zero denotes a smaller estimate than the mean effect. The dashed lines represent the air-quality guidelines or standards for 24-hour average concentrations of PM10 or PM2.5 according to the World Health Organization Air Quality Guidelines (WHO AQG), WHO Interim Target 1 (IT-1), WHO Interim Target 2 (IT-2), WHO Interim Target 3 (IT-3), European Union Air Quality Directive (EU AQD), U.S. National Ambient Air Quality Standard (NAAQS), and China Air Quality Standard (AQS </vt:lpstr>
      <vt:lpstr> Environ Health Perspect. 2019 Aug;127(8 Prenatal and Childhood Traffic-Related Air Pollution Exposure and Telomere Length in European Children: The HELIX Project. </vt:lpstr>
      <vt:lpstr>Dovevamo attendere una nostra paziente ??</vt:lpstr>
      <vt:lpstr>A= Acqua Minerale</vt:lpstr>
      <vt:lpstr>Presentazione standard di PowerPoint</vt:lpstr>
      <vt:lpstr>Presentazione standard di PowerPoint</vt:lpstr>
      <vt:lpstr>Presentazione standard di PowerPoint</vt:lpstr>
      <vt:lpstr>Presentazione standard di PowerPoint</vt:lpstr>
      <vt:lpstr>Presentazione standard di PowerPoint</vt:lpstr>
      <vt:lpstr>Gli antibiotici, specie nei bambini, distruggono il Microbioma protettivo</vt:lpstr>
      <vt:lpstr>Senza Criminalizzare : Zuccheri Semplici !</vt:lpstr>
      <vt:lpstr>Z =ZUCCHERO ! Quanto Zucchero contengono le Bevande comuni ai bambini</vt:lpstr>
      <vt:lpstr>L’ Alimentazione è importante per l’Ambiente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Greco</dc:creator>
  <cp:lastModifiedBy>Luigi</cp:lastModifiedBy>
  <cp:revision>44</cp:revision>
  <dcterms:created xsi:type="dcterms:W3CDTF">2019-08-19T15:03:23Z</dcterms:created>
  <dcterms:modified xsi:type="dcterms:W3CDTF">2019-09-17T17:30:59Z</dcterms:modified>
</cp:coreProperties>
</file>