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307" r:id="rId3"/>
    <p:sldId id="309" r:id="rId4"/>
    <p:sldId id="311" r:id="rId5"/>
    <p:sldId id="312" r:id="rId6"/>
    <p:sldId id="313" r:id="rId7"/>
    <p:sldId id="278" r:id="rId8"/>
    <p:sldId id="279" r:id="rId9"/>
    <p:sldId id="280" r:id="rId10"/>
    <p:sldId id="281" r:id="rId11"/>
    <p:sldId id="293" r:id="rId12"/>
    <p:sldId id="294" r:id="rId13"/>
    <p:sldId id="295" r:id="rId14"/>
    <p:sldId id="296" r:id="rId15"/>
    <p:sldId id="298" r:id="rId16"/>
    <p:sldId id="299" r:id="rId17"/>
    <p:sldId id="300" r:id="rId18"/>
    <p:sldId id="301" r:id="rId19"/>
    <p:sldId id="329" r:id="rId20"/>
    <p:sldId id="302" r:id="rId21"/>
    <p:sldId id="303" r:id="rId22"/>
    <p:sldId id="304" r:id="rId23"/>
    <p:sldId id="305" r:id="rId24"/>
    <p:sldId id="320" r:id="rId25"/>
    <p:sldId id="322" r:id="rId26"/>
    <p:sldId id="323" r:id="rId27"/>
    <p:sldId id="328" r:id="rId28"/>
    <p:sldId id="319" r:id="rId29"/>
    <p:sldId id="318" r:id="rId30"/>
    <p:sldId id="316" r:id="rId31"/>
    <p:sldId id="330" r:id="rId32"/>
    <p:sldId id="317" r:id="rId33"/>
    <p:sldId id="331" r:id="rId34"/>
    <p:sldId id="31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508" y="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27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D52EB4-2C85-45E5-8065-815D503B5E1E}" type="datetimeFigureOut">
              <a:rPr lang="en-US" smtClean="0"/>
              <a:pPr/>
              <a:t>9/27/2019</a:t>
            </a:fld>
            <a:endParaRPr lang="en-US"/>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A7F9C6-6C28-4973-8B28-61674DF2B88A}" type="slidenum">
              <a:rPr lang="en-US" smtClean="0"/>
              <a:pPr/>
              <a:t>‹N›</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smtClean="0"/>
              <a:t>il termine non percettore è stato utilizzato per la prima volta quando è stata accidentalmente scoperta la differente sensibilità individuale al PTC (Fox lab. 1934) e non individua l’ageusia specifica per le tiouree, infatti i non percettori si differenziano dai perc. per la soglia più elevata di sensibilità</a:t>
            </a:r>
          </a:p>
        </p:txBody>
      </p:sp>
    </p:spTree>
    <p:extLst>
      <p:ext uri="{BB962C8B-B14F-4D97-AF65-F5344CB8AC3E}">
        <p14:creationId xmlns:p14="http://schemas.microsoft.com/office/powerpoint/2010/main" val="1692921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52B036B-AB7A-49CE-B42F-424560D1C617}" type="slidenum">
              <a:rPr lang="it-IT" smtClean="0"/>
              <a:pPr/>
              <a:t>16</a:t>
            </a:fld>
            <a:endParaRPr lang="it-IT"/>
          </a:p>
        </p:txBody>
      </p:sp>
    </p:spTree>
    <p:extLst>
      <p:ext uri="{BB962C8B-B14F-4D97-AF65-F5344CB8AC3E}">
        <p14:creationId xmlns:p14="http://schemas.microsoft.com/office/powerpoint/2010/main" val="2742263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52B036B-AB7A-49CE-B42F-424560D1C617}" type="slidenum">
              <a:rPr lang="it-IT" smtClean="0"/>
              <a:pPr/>
              <a:t>18</a:t>
            </a:fld>
            <a:endParaRPr lang="it-IT"/>
          </a:p>
        </p:txBody>
      </p:sp>
    </p:spTree>
    <p:extLst>
      <p:ext uri="{BB962C8B-B14F-4D97-AF65-F5344CB8AC3E}">
        <p14:creationId xmlns:p14="http://schemas.microsoft.com/office/powerpoint/2010/main" val="356576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52B036B-AB7A-49CE-B42F-424560D1C617}" type="slidenum">
              <a:rPr lang="it-IT" smtClean="0"/>
              <a:pPr/>
              <a:t>21</a:t>
            </a:fld>
            <a:endParaRPr lang="it-IT"/>
          </a:p>
        </p:txBody>
      </p:sp>
    </p:spTree>
    <p:extLst>
      <p:ext uri="{BB962C8B-B14F-4D97-AF65-F5344CB8AC3E}">
        <p14:creationId xmlns:p14="http://schemas.microsoft.com/office/powerpoint/2010/main" val="203463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Il differenziamento dei </a:t>
            </a:r>
            <a:r>
              <a:rPr lang="it-IT" dirty="0" err="1" smtClean="0"/>
              <a:t>cheratinociti</a:t>
            </a:r>
            <a:r>
              <a:rPr lang="it-IT" dirty="0" smtClean="0"/>
              <a:t> è stimolato da alte concentrazioni di Ca,</a:t>
            </a:r>
            <a:r>
              <a:rPr lang="it-IT" baseline="0" dirty="0" smtClean="0"/>
              <a:t> perciò il test valuta se l’aumento dei livelli del Ca intracellulare dovuto all’attivazione dei recettori induce l’espressione di marcatori del differenziamento precoci come la </a:t>
            </a:r>
            <a:r>
              <a:rPr lang="it-IT" baseline="0" dirty="0" err="1" smtClean="0"/>
              <a:t>Keratina</a:t>
            </a:r>
            <a:r>
              <a:rPr lang="it-IT" baseline="0" dirty="0" smtClean="0"/>
              <a:t> 10  e tardivi come </a:t>
            </a:r>
            <a:r>
              <a:rPr lang="it-IT" baseline="0" dirty="0" err="1" smtClean="0"/>
              <a:t>involucrina</a:t>
            </a:r>
            <a:r>
              <a:rPr lang="it-IT" baseline="0" dirty="0" smtClean="0"/>
              <a:t> e </a:t>
            </a:r>
            <a:r>
              <a:rPr lang="it-IT" baseline="0" dirty="0" err="1" smtClean="0"/>
              <a:t>transglutaminasi</a:t>
            </a:r>
            <a:r>
              <a:rPr lang="it-IT" baseline="0" dirty="0" smtClean="0"/>
              <a:t> tutti espressi nello strato spinoso. B-actina è un gene </a:t>
            </a:r>
            <a:r>
              <a:rPr lang="it-IT" baseline="0" dirty="0" err="1" smtClean="0"/>
              <a:t>housekeeping</a:t>
            </a:r>
            <a:r>
              <a:rPr lang="it-IT" baseline="0" dirty="0" smtClean="0"/>
              <a:t> di controllo negativo </a:t>
            </a:r>
            <a:endParaRPr lang="it-IT" dirty="0"/>
          </a:p>
        </p:txBody>
      </p:sp>
      <p:sp>
        <p:nvSpPr>
          <p:cNvPr id="4" name="Segnaposto numero diapositiva 3"/>
          <p:cNvSpPr>
            <a:spLocks noGrp="1"/>
          </p:cNvSpPr>
          <p:nvPr>
            <p:ph type="sldNum" sz="quarter" idx="10"/>
          </p:nvPr>
        </p:nvSpPr>
        <p:spPr/>
        <p:txBody>
          <a:bodyPr/>
          <a:lstStyle/>
          <a:p>
            <a:fld id="{552B036B-AB7A-49CE-B42F-424560D1C617}" type="slidenum">
              <a:rPr lang="it-IT" smtClean="0"/>
              <a:pPr/>
              <a:t>22</a:t>
            </a:fld>
            <a:endParaRPr lang="it-IT"/>
          </a:p>
        </p:txBody>
      </p:sp>
    </p:spTree>
    <p:extLst>
      <p:ext uri="{BB962C8B-B14F-4D97-AF65-F5344CB8AC3E}">
        <p14:creationId xmlns:p14="http://schemas.microsoft.com/office/powerpoint/2010/main" val="708527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a:spLocks noGrp="1" noRot="1" noChangeAspect="1" noChangeArrowheads="1" noTextEdit="1"/>
          </p:cNvSpPr>
          <p:nvPr>
            <p:ph type="sldImg"/>
          </p:nvPr>
        </p:nvSpPr>
        <p:spPr bwMode="auto">
          <a:xfrm>
            <a:off x="1338263" y="914400"/>
            <a:ext cx="4179887" cy="3135313"/>
          </a:xfrm>
          <a:solidFill>
            <a:srgbClr val="FFFFFF"/>
          </a:solidFill>
          <a:ln>
            <a:solidFill>
              <a:srgbClr val="000000"/>
            </a:solidFill>
            <a:miter lim="800000"/>
            <a:headEnd/>
            <a:tailEnd/>
          </a:ln>
        </p:spPr>
      </p:sp>
      <p:sp>
        <p:nvSpPr>
          <p:cNvPr id="29699" name="Text Box 2"/>
          <p:cNvSpPr>
            <a:spLocks noGrp="1" noChangeArrowheads="1"/>
          </p:cNvSpPr>
          <p:nvPr>
            <p:ph type="body" idx="1"/>
          </p:nvPr>
        </p:nvSpPr>
        <p:spPr bwMode="auto">
          <a:xfrm>
            <a:off x="1046163" y="4352925"/>
            <a:ext cx="4770437" cy="1041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spAutoFit/>
          </a:bodyPr>
          <a:lstStyle/>
          <a:p>
            <a:pPr marL="76200" indent="-76200" eaLnBrk="1" hangingPunct="1">
              <a:lnSpc>
                <a:spcPct val="94000"/>
              </a:lnSpc>
              <a:spcBef>
                <a:spcPct val="0"/>
              </a:spcBef>
              <a:buSzPct val="45000"/>
              <a:tabLst>
                <a:tab pos="649288" algn="l"/>
                <a:tab pos="1298575" algn="l"/>
                <a:tab pos="1947863" algn="l"/>
                <a:tab pos="2597150" algn="l"/>
                <a:tab pos="3248025" algn="l"/>
                <a:tab pos="3897313" algn="l"/>
                <a:tab pos="4546600" algn="l"/>
              </a:tabLst>
            </a:pPr>
            <a:r>
              <a:rPr lang="en-GB" smtClean="0">
                <a:latin typeface="Arial" pitchFamily="34" charset="0"/>
              </a:rPr>
              <a:t>A working model for the sweet and umami taste receptor structure–function relationships. Filled arrows indicate direct activation, open arrows indicate enhancement, and bar heads indicate inhibition. Solid lines indicate proposed mechanisms based on experimental evidence; broken lines indicate mechanisms based on our speculations.</a:t>
            </a:r>
          </a:p>
        </p:txBody>
      </p:sp>
    </p:spTree>
    <p:extLst>
      <p:ext uri="{BB962C8B-B14F-4D97-AF65-F5344CB8AC3E}">
        <p14:creationId xmlns:p14="http://schemas.microsoft.com/office/powerpoint/2010/main" val="3629299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a:p>
        </p:txBody>
      </p:sp>
      <p:sp>
        <p:nvSpPr>
          <p:cNvPr id="4" name="Segnaposto data 3"/>
          <p:cNvSpPr>
            <a:spLocks noGrp="1"/>
          </p:cNvSpPr>
          <p:nvPr>
            <p:ph type="dt" sz="half" idx="10"/>
          </p:nvPr>
        </p:nvSpPr>
        <p:spPr/>
        <p:txBody>
          <a:bodyPr/>
          <a:lstStyle/>
          <a:p>
            <a:fld id="{FD67C511-C0D5-4237-9DB2-B53171FBF6EB}" type="datetimeFigureOut">
              <a:rPr lang="en-US" smtClean="0"/>
              <a:pPr/>
              <a:t>9/27/2019</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1795B600-8EA0-4E14-A344-1DFCAF3DAF74}"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FD67C511-C0D5-4237-9DB2-B53171FBF6EB}" type="datetimeFigureOut">
              <a:rPr lang="en-US" smtClean="0"/>
              <a:pPr/>
              <a:t>9/27/2019</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1795B600-8EA0-4E14-A344-1DFCAF3DAF74}"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FD67C511-C0D5-4237-9DB2-B53171FBF6EB}" type="datetimeFigureOut">
              <a:rPr lang="en-US" smtClean="0"/>
              <a:pPr/>
              <a:t>9/27/2019</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1795B600-8EA0-4E14-A344-1DFCAF3DAF74}"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FD67C511-C0D5-4237-9DB2-B53171FBF6EB}" type="datetimeFigureOut">
              <a:rPr lang="en-US" smtClean="0"/>
              <a:pPr/>
              <a:t>9/27/2019</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1795B600-8EA0-4E14-A344-1DFCAF3DAF74}"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D67C511-C0D5-4237-9DB2-B53171FBF6EB}" type="datetimeFigureOut">
              <a:rPr lang="en-US" smtClean="0"/>
              <a:pPr/>
              <a:t>9/27/2019</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1795B600-8EA0-4E14-A344-1DFCAF3DAF74}"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p>
            <a:fld id="{FD67C511-C0D5-4237-9DB2-B53171FBF6EB}" type="datetimeFigureOut">
              <a:rPr lang="en-US" smtClean="0"/>
              <a:pPr/>
              <a:t>9/27/2019</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1795B600-8EA0-4E14-A344-1DFCAF3DAF74}"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p>
            <a:fld id="{FD67C511-C0D5-4237-9DB2-B53171FBF6EB}" type="datetimeFigureOut">
              <a:rPr lang="en-US" smtClean="0"/>
              <a:pPr/>
              <a:t>9/27/2019</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1795B600-8EA0-4E14-A344-1DFCAF3DAF74}"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p>
            <a:fld id="{FD67C511-C0D5-4237-9DB2-B53171FBF6EB}" type="datetimeFigureOut">
              <a:rPr lang="en-US" smtClean="0"/>
              <a:pPr/>
              <a:t>9/27/2019</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1795B600-8EA0-4E14-A344-1DFCAF3DAF74}"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D67C511-C0D5-4237-9DB2-B53171FBF6EB}" type="datetimeFigureOut">
              <a:rPr lang="en-US" smtClean="0"/>
              <a:pPr/>
              <a:t>9/27/2019</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1795B600-8EA0-4E14-A344-1DFCAF3DAF74}"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D67C511-C0D5-4237-9DB2-B53171FBF6EB}" type="datetimeFigureOut">
              <a:rPr lang="en-US" smtClean="0"/>
              <a:pPr/>
              <a:t>9/27/2019</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1795B600-8EA0-4E14-A344-1DFCAF3DAF74}"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D67C511-C0D5-4237-9DB2-B53171FBF6EB}" type="datetimeFigureOut">
              <a:rPr lang="en-US" smtClean="0"/>
              <a:pPr/>
              <a:t>9/27/2019</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1795B600-8EA0-4E14-A344-1DFCAF3DAF74}"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en-US"/>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67C511-C0D5-4237-9DB2-B53171FBF6EB}" type="datetimeFigureOut">
              <a:rPr lang="en-US" smtClean="0"/>
              <a:pPr/>
              <a:t>9/27/2019</a:t>
            </a:fld>
            <a:endParaRPr lang="en-US"/>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5B600-8EA0-4E14-A344-1DFCAF3DAF74}"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emf"/><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4.bp.blogspot.com/-PgveyPKoZAM/UtmOoLdiGII/AAAAAAAACaE/9Ol14MzYJBY/s1600/4-+receptor.jp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19.xml.rels><?xml version="1.0" encoding="UTF-8" standalone="yes"?>
<Relationships xmlns="http://schemas.openxmlformats.org/package/2006/relationships"><Relationship Id="rId3" Type="http://schemas.openxmlformats.org/officeDocument/2006/relationships/hyperlink" Target="https://www.ncbi.nlm.nih.gov/pubmed/25573083" TargetMode="External"/><Relationship Id="rId2" Type="http://schemas.openxmlformats.org/officeDocument/2006/relationships/hyperlink" Target="https://www.ncbi.nlm.nih.gov/pubmed/30332676"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ncbi.nlm.nih.gov/pubmed/28807414" TargetMode="External"/><Relationship Id="rId2" Type="http://schemas.openxmlformats.org/officeDocument/2006/relationships/hyperlink" Target="https://www.ncbi.nlm.nih.gov/pubmed/29317264" TargetMode="External"/><Relationship Id="rId1" Type="http://schemas.openxmlformats.org/officeDocument/2006/relationships/slideLayout" Target="../slideLayouts/slideLayout2.xml"/><Relationship Id="rId4" Type="http://schemas.openxmlformats.org/officeDocument/2006/relationships/hyperlink" Target="https://www.ncbi.nlm.nih.gov/pubmed/28364279"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ingentaconnect.com/search;jsessionid=4triui4ue7kbf.x-ic-live-02?option2=author&amp;value2=B.%20Kaushik,%20Shivani" TargetMode="External"/><Relationship Id="rId2" Type="http://schemas.openxmlformats.org/officeDocument/2006/relationships/hyperlink" Target="http://www.ingentaconnect.com/search;jsessionid=4triui4ue7kbf.x-ic-live-02?option2=author&amp;value2=Valdes-Rodriguez,%20Rodrigo" TargetMode="External"/><Relationship Id="rId1" Type="http://schemas.openxmlformats.org/officeDocument/2006/relationships/slideLayout" Target="../slideLayouts/slideLayout2.xml"/><Relationship Id="rId5" Type="http://schemas.openxmlformats.org/officeDocument/2006/relationships/hyperlink" Target="http://www.ingentaconnect.com/content/ben/ctmc;jsessionid=4triui4ue7kbf.x-ic-live-02" TargetMode="External"/><Relationship Id="rId4" Type="http://schemas.openxmlformats.org/officeDocument/2006/relationships/hyperlink" Target="http://www.ingentaconnect.com/search;jsessionid=4triui4ue7kbf.x-ic-live-02?option2=author&amp;value2=Yosipovitch,%20Gil"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wmf"/><Relationship Id="rId4" Type="http://schemas.openxmlformats.org/officeDocument/2006/relationships/image" Target="../media/image10.wmf"/></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images.google.it/imgres?imgurl=http://www.alberghiera.it/img/news_immagini/4220093792705_timo.jpg&amp;imgrefurl=http://www.alberghiera.it/SchedaIngrediente.asp?id_ingrediente=325&amp;timo&amp;usg=__6K9sAwC0fpxlJm9Ka6r_FstyxAY=&amp;h=360&amp;w=480&amp;sz=74&amp;hl=it&amp;start=17&amp;itbs=1&amp;tbnid=VoJY6nCuCcd2AM:&amp;tbnh=97&amp;tbnw=129&amp;prev=/images?q=timo&amp;hl=it&amp;gbv=2&amp;tbs=isch:1" TargetMode="External"/><Relationship Id="rId2" Type="http://schemas.openxmlformats.org/officeDocument/2006/relationships/image" Target="../media/image15.jpeg"/><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hyperlink" Target="http://images.google.it/imgres?imgurl=http://blog.leiweb.it/marinaterragni/files/2008/11/basilico.jpg&amp;imgrefurl=http://blog.leiweb.it/marinaterragni/tag/basilico/&amp;usg=___16W3RSCSAIGMNQ1TnVrCW-sqJg=&amp;h=270&amp;w=360&amp;sz=29&amp;hl=it&amp;start=4&amp;itbs=1&amp;tbnid=PJGI2joUWOXXuM:&amp;tbnh=91&amp;tbnw=121&amp;prev=/images?q=basilico&amp;hl=it&amp;gbv=2&amp;tbs=isch:1" TargetMode="Externa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1268760"/>
            <a:ext cx="7772400" cy="1470025"/>
          </a:xfrm>
          <a:solidFill>
            <a:srgbClr val="FFFF00"/>
          </a:solidFill>
        </p:spPr>
        <p:txBody>
          <a:bodyPr/>
          <a:lstStyle/>
          <a:p>
            <a:r>
              <a:rPr lang="it-IT" dirty="0" smtClean="0"/>
              <a:t>Nutrienti e pelle : solo allergia ?</a:t>
            </a:r>
            <a:endParaRPr lang="en-US" dirty="0"/>
          </a:p>
        </p:txBody>
      </p:sp>
      <p:sp>
        <p:nvSpPr>
          <p:cNvPr id="3" name="Sottotitolo 2"/>
          <p:cNvSpPr>
            <a:spLocks noGrp="1"/>
          </p:cNvSpPr>
          <p:nvPr>
            <p:ph type="subTitle" idx="1"/>
          </p:nvPr>
        </p:nvSpPr>
        <p:spPr>
          <a:solidFill>
            <a:srgbClr val="FFC000"/>
          </a:solidFill>
        </p:spPr>
        <p:txBody>
          <a:bodyPr>
            <a:normAutofit/>
          </a:bodyPr>
          <a:lstStyle/>
          <a:p>
            <a:r>
              <a:rPr lang="it-IT" dirty="0" smtClean="0">
                <a:solidFill>
                  <a:schemeClr val="tx1"/>
                </a:solidFill>
              </a:rPr>
              <a:t>Luigi Greco  e Rossella Negri</a:t>
            </a:r>
          </a:p>
          <a:p>
            <a:r>
              <a:rPr lang="it-IT" sz="2400" i="1" dirty="0" smtClean="0">
                <a:solidFill>
                  <a:schemeClr val="tx1"/>
                </a:solidFill>
              </a:rPr>
              <a:t>Laboratorio Europeo per lo Studio delle Malattie Indotte da Alimenti Salerno – Scuola Psoriasi 2019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olo 1"/>
          <p:cNvSpPr>
            <a:spLocks noGrp="1"/>
          </p:cNvSpPr>
          <p:nvPr>
            <p:ph type="title"/>
          </p:nvPr>
        </p:nvSpPr>
        <p:spPr>
          <a:solidFill>
            <a:srgbClr val="FF0000"/>
          </a:solidFill>
        </p:spPr>
        <p:txBody>
          <a:bodyPr/>
          <a:lstStyle/>
          <a:p>
            <a:pPr eaLnBrk="1" hangingPunct="1"/>
            <a:r>
              <a:rPr lang="en-US" sz="2800" b="1" smtClean="0"/>
              <a:t>TRP channels: new targets for  chemosensation and visceral pain</a:t>
            </a:r>
            <a:endParaRPr lang="it-IT" sz="2800" smtClean="0"/>
          </a:p>
        </p:txBody>
      </p:sp>
      <p:pic>
        <p:nvPicPr>
          <p:cNvPr id="30723" name="Picture 2" descr="http://gut.bmj.com/content/59/01/126/F2.large.jpg"/>
          <p:cNvPicPr>
            <a:picLocks noChangeAspect="1" noChangeArrowheads="1"/>
          </p:cNvPicPr>
          <p:nvPr/>
        </p:nvPicPr>
        <p:blipFill>
          <a:blip r:embed="rId2" cstate="print"/>
          <a:srcRect/>
          <a:stretch>
            <a:fillRect/>
          </a:stretch>
        </p:blipFill>
        <p:spPr bwMode="auto">
          <a:xfrm>
            <a:off x="428625" y="2357438"/>
            <a:ext cx="8143875" cy="4162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a:t>
            </a:r>
            <a:endParaRPr lang="en-US" dirty="0"/>
          </a:p>
        </p:txBody>
      </p:sp>
      <p:pic>
        <p:nvPicPr>
          <p:cNvPr id="2050" name="Picture 2" descr="Transient receptor potential channels as therapeutic targets"/>
          <p:cNvPicPr>
            <a:picLocks noChangeAspect="1" noChangeArrowheads="1"/>
          </p:cNvPicPr>
          <p:nvPr/>
        </p:nvPicPr>
        <p:blipFill>
          <a:blip r:embed="rId2" cstate="print"/>
          <a:srcRect/>
          <a:stretch>
            <a:fillRect/>
          </a:stretch>
        </p:blipFill>
        <p:spPr bwMode="auto">
          <a:xfrm>
            <a:off x="675472" y="728474"/>
            <a:ext cx="5336688" cy="6099026"/>
          </a:xfrm>
          <a:prstGeom prst="rect">
            <a:avLst/>
          </a:prstGeom>
          <a:noFill/>
        </p:spPr>
      </p:pic>
      <p:sp>
        <p:nvSpPr>
          <p:cNvPr id="3" name="CasellaDiTesto 2"/>
          <p:cNvSpPr txBox="1"/>
          <p:nvPr/>
        </p:nvSpPr>
        <p:spPr>
          <a:xfrm>
            <a:off x="1738596" y="265934"/>
            <a:ext cx="3328155" cy="461665"/>
          </a:xfrm>
          <a:prstGeom prst="rect">
            <a:avLst/>
          </a:prstGeom>
          <a:solidFill>
            <a:schemeClr val="accent3">
              <a:lumMod val="60000"/>
              <a:lumOff val="40000"/>
            </a:schemeClr>
          </a:solidFill>
        </p:spPr>
        <p:txBody>
          <a:bodyPr wrap="none" rtlCol="0">
            <a:spAutoFit/>
          </a:bodyPr>
          <a:lstStyle/>
          <a:p>
            <a:r>
              <a:rPr lang="en-US" sz="2400" b="1" dirty="0" smtClean="0"/>
              <a:t>TRP </a:t>
            </a:r>
            <a:r>
              <a:rPr lang="en-US" sz="2400" b="1" dirty="0"/>
              <a:t>channels in </a:t>
            </a:r>
            <a:r>
              <a:rPr lang="en-US" sz="2400" b="1" dirty="0" smtClean="0"/>
              <a:t>the skin </a:t>
            </a:r>
            <a:endParaRPr lang="it-IT" sz="2400" dirty="0"/>
          </a:p>
        </p:txBody>
      </p:sp>
      <p:sp>
        <p:nvSpPr>
          <p:cNvPr id="4" name="CasellaDiTesto 3"/>
          <p:cNvSpPr txBox="1"/>
          <p:nvPr/>
        </p:nvSpPr>
        <p:spPr>
          <a:xfrm>
            <a:off x="5724128" y="1628800"/>
            <a:ext cx="184731" cy="369332"/>
          </a:xfrm>
          <a:prstGeom prst="rect">
            <a:avLst/>
          </a:prstGeom>
          <a:noFill/>
        </p:spPr>
        <p:txBody>
          <a:bodyPr wrap="none" rtlCol="0">
            <a:spAutoFit/>
          </a:bodyPr>
          <a:lstStyle/>
          <a:p>
            <a:endParaRPr lang="it-IT" dirty="0"/>
          </a:p>
        </p:txBody>
      </p:sp>
      <p:sp>
        <p:nvSpPr>
          <p:cNvPr id="6" name="CasellaDiTesto 5"/>
          <p:cNvSpPr txBox="1"/>
          <p:nvPr/>
        </p:nvSpPr>
        <p:spPr>
          <a:xfrm>
            <a:off x="6012160" y="2708920"/>
            <a:ext cx="3131840" cy="2554545"/>
          </a:xfrm>
          <a:prstGeom prst="rect">
            <a:avLst/>
          </a:prstGeom>
          <a:solidFill>
            <a:srgbClr val="FFFF00"/>
          </a:solidFill>
        </p:spPr>
        <p:txBody>
          <a:bodyPr wrap="square" rtlCol="0">
            <a:spAutoFit/>
          </a:bodyPr>
          <a:lstStyle/>
          <a:p>
            <a:r>
              <a:rPr lang="it-IT" sz="2000" dirty="0" smtClean="0"/>
              <a:t>Cellule della cute (</a:t>
            </a:r>
            <a:r>
              <a:rPr lang="it-IT" sz="2000" dirty="0" err="1" smtClean="0"/>
              <a:t>sebociti</a:t>
            </a:r>
            <a:r>
              <a:rPr lang="it-IT" sz="2000" dirty="0" smtClean="0"/>
              <a:t>, </a:t>
            </a:r>
            <a:r>
              <a:rPr lang="it-IT" sz="2000" dirty="0" err="1" smtClean="0"/>
              <a:t>cheratinociti</a:t>
            </a:r>
            <a:r>
              <a:rPr lang="it-IT" sz="2000" dirty="0" smtClean="0"/>
              <a:t>, follicoli piliferi) esprimono canali TRP che sono coinvolti in funzioni di proliferazione, differenziamento, cancerogenesi, infiammazione</a:t>
            </a:r>
            <a:r>
              <a:rPr lang="it-IT" dirty="0" smtClean="0"/>
              <a:t>. </a:t>
            </a:r>
            <a:endParaRPr lang="it-IT"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108582"/>
            <a:ext cx="8155473" cy="951766"/>
          </a:xfrm>
          <a:solidFill>
            <a:srgbClr val="FFFF00"/>
          </a:solidFill>
        </p:spPr>
        <p:txBody>
          <a:bodyPr>
            <a:noAutofit/>
          </a:bodyPr>
          <a:lstStyle/>
          <a:p>
            <a:r>
              <a:rPr lang="it-IT" sz="1800" dirty="0"/>
              <a:t>I</a:t>
            </a:r>
            <a:r>
              <a:rPr lang="it-IT" sz="1800" dirty="0" smtClean="0"/>
              <a:t>n risposta a vari meccanismi di attivazione (cationi, caldo, freddo, pressione, composti chimici) i canali TRP influenzano il differenziamento dell’epidermide ed il mantenimento della barriera epiteliale</a:t>
            </a:r>
            <a:endParaRPr lang="it-IT" sz="1800"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2958" y="1707681"/>
            <a:ext cx="6059758" cy="4746810"/>
          </a:xfrm>
          <a:prstGeom prst="rect">
            <a:avLst/>
          </a:prstGeom>
        </p:spPr>
      </p:pic>
      <p:sp>
        <p:nvSpPr>
          <p:cNvPr id="5" name="CasellaDiTesto 4"/>
          <p:cNvSpPr txBox="1"/>
          <p:nvPr/>
        </p:nvSpPr>
        <p:spPr>
          <a:xfrm>
            <a:off x="805273" y="1899078"/>
            <a:ext cx="1998440" cy="738664"/>
          </a:xfrm>
          <a:prstGeom prst="rect">
            <a:avLst/>
          </a:prstGeom>
          <a:noFill/>
          <a:ln>
            <a:solidFill>
              <a:srgbClr val="C00000"/>
            </a:solidFill>
          </a:ln>
        </p:spPr>
        <p:txBody>
          <a:bodyPr wrap="square" rtlCol="0">
            <a:spAutoFit/>
          </a:bodyPr>
          <a:lstStyle/>
          <a:p>
            <a:r>
              <a:rPr lang="it-IT" sz="1400" b="1" dirty="0" smtClean="0"/>
              <a:t>TRPC: ruolo chiave nel differenziamento indotto dal Ca++</a:t>
            </a:r>
            <a:endParaRPr lang="it-IT" sz="1400" b="1" dirty="0"/>
          </a:p>
        </p:txBody>
      </p:sp>
      <p:sp>
        <p:nvSpPr>
          <p:cNvPr id="10" name="CasellaDiTesto 9"/>
          <p:cNvSpPr txBox="1"/>
          <p:nvPr/>
        </p:nvSpPr>
        <p:spPr>
          <a:xfrm>
            <a:off x="3156402" y="1114557"/>
            <a:ext cx="2711741" cy="1384995"/>
          </a:xfrm>
          <a:prstGeom prst="rect">
            <a:avLst/>
          </a:prstGeom>
          <a:noFill/>
          <a:ln w="9525">
            <a:solidFill>
              <a:srgbClr val="C00000"/>
            </a:solidFill>
          </a:ln>
        </p:spPr>
        <p:txBody>
          <a:bodyPr wrap="square" rtlCol="0">
            <a:spAutoFit/>
          </a:bodyPr>
          <a:lstStyle/>
          <a:p>
            <a:r>
              <a:rPr lang="it-IT" sz="1400" dirty="0" smtClean="0"/>
              <a:t>TRPV3: ruolo centrale nell’ equilibrio tra proliferazione e differenziamento attraverso la regolazione del </a:t>
            </a:r>
            <a:r>
              <a:rPr lang="it-IT" sz="1400" dirty="0" err="1" smtClean="0"/>
              <a:t>signalling</a:t>
            </a:r>
            <a:r>
              <a:rPr lang="it-IT" sz="1400" dirty="0" smtClean="0"/>
              <a:t> dell’EGFR e l’attivazione delle </a:t>
            </a:r>
            <a:r>
              <a:rPr lang="it-IT" sz="1400" dirty="0" err="1" smtClean="0"/>
              <a:t>transglutaminasi</a:t>
            </a:r>
            <a:endParaRPr lang="it-IT" sz="1400" dirty="0"/>
          </a:p>
        </p:txBody>
      </p:sp>
      <p:cxnSp>
        <p:nvCxnSpPr>
          <p:cNvPr id="15" name="Connettore 2 14"/>
          <p:cNvCxnSpPr/>
          <p:nvPr/>
        </p:nvCxnSpPr>
        <p:spPr>
          <a:xfrm flipH="1" flipV="1">
            <a:off x="5365376" y="3724834"/>
            <a:ext cx="270000" cy="18000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9" name="Connettore 2 18"/>
          <p:cNvCxnSpPr/>
          <p:nvPr/>
        </p:nvCxnSpPr>
        <p:spPr>
          <a:xfrm>
            <a:off x="5788958" y="4067736"/>
            <a:ext cx="141195" cy="58494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Connettore 2 22"/>
          <p:cNvCxnSpPr/>
          <p:nvPr/>
        </p:nvCxnSpPr>
        <p:spPr>
          <a:xfrm>
            <a:off x="6091519" y="5190565"/>
            <a:ext cx="362195" cy="49112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5" name="CasellaDiTesto 24"/>
          <p:cNvSpPr txBox="1"/>
          <p:nvPr/>
        </p:nvSpPr>
        <p:spPr>
          <a:xfrm>
            <a:off x="5983942" y="1314302"/>
            <a:ext cx="2476489" cy="954107"/>
          </a:xfrm>
          <a:prstGeom prst="rect">
            <a:avLst/>
          </a:prstGeom>
          <a:solidFill>
            <a:schemeClr val="bg1"/>
          </a:solidFill>
          <a:ln>
            <a:solidFill>
              <a:srgbClr val="C00000"/>
            </a:solidFill>
          </a:ln>
        </p:spPr>
        <p:txBody>
          <a:bodyPr wrap="square" rtlCol="0">
            <a:spAutoFit/>
          </a:bodyPr>
          <a:lstStyle/>
          <a:p>
            <a:r>
              <a:rPr lang="it-IT" sz="1400" dirty="0" smtClean="0"/>
              <a:t>TRPV4:  garantisce la ‘’tenuta’’ delle giunzioni intercellulari </a:t>
            </a:r>
            <a:r>
              <a:rPr lang="it-IT" sz="1400" dirty="0"/>
              <a:t>a temperature superiori a quella fisiologica</a:t>
            </a:r>
            <a:r>
              <a:rPr lang="it-IT" sz="1400" dirty="0" smtClean="0"/>
              <a:t> </a:t>
            </a:r>
            <a:endParaRPr lang="it-IT" sz="1400" dirty="0"/>
          </a:p>
        </p:txBody>
      </p:sp>
      <p:sp>
        <p:nvSpPr>
          <p:cNvPr id="29" name="Rettangolo 28"/>
          <p:cNvSpPr/>
          <p:nvPr/>
        </p:nvSpPr>
        <p:spPr>
          <a:xfrm>
            <a:off x="5169048" y="6519351"/>
            <a:ext cx="2460802" cy="307777"/>
          </a:xfrm>
          <a:prstGeom prst="rect">
            <a:avLst/>
          </a:prstGeom>
          <a:ln w="28575">
            <a:solidFill>
              <a:srgbClr val="C00000"/>
            </a:solidFill>
          </a:ln>
        </p:spPr>
        <p:txBody>
          <a:bodyPr wrap="none">
            <a:spAutoFit/>
          </a:bodyPr>
          <a:lstStyle/>
          <a:p>
            <a:r>
              <a:rPr lang="it-IT" sz="1400" dirty="0" smtClean="0"/>
              <a:t>Formazione dello </a:t>
            </a:r>
            <a:r>
              <a:rPr lang="it-IT" sz="1400" dirty="0"/>
              <a:t>strato corneo</a:t>
            </a:r>
          </a:p>
        </p:txBody>
      </p:sp>
      <p:sp>
        <p:nvSpPr>
          <p:cNvPr id="30" name="Rettangolo 29"/>
          <p:cNvSpPr/>
          <p:nvPr/>
        </p:nvSpPr>
        <p:spPr>
          <a:xfrm>
            <a:off x="6984059" y="5252029"/>
            <a:ext cx="2046158" cy="523220"/>
          </a:xfrm>
          <a:prstGeom prst="rect">
            <a:avLst/>
          </a:prstGeom>
          <a:ln w="28575">
            <a:solidFill>
              <a:srgbClr val="C00000"/>
            </a:solidFill>
          </a:ln>
        </p:spPr>
        <p:txBody>
          <a:bodyPr wrap="square">
            <a:spAutoFit/>
          </a:bodyPr>
          <a:lstStyle/>
          <a:p>
            <a:r>
              <a:rPr lang="it-IT" sz="1400" dirty="0" smtClean="0"/>
              <a:t>Assemblaggio delle giunzioni aderenti</a:t>
            </a:r>
            <a:endParaRPr lang="it-IT" sz="1400" dirty="0"/>
          </a:p>
        </p:txBody>
      </p:sp>
      <p:sp>
        <p:nvSpPr>
          <p:cNvPr id="31" name="Freccia in giù 30"/>
          <p:cNvSpPr/>
          <p:nvPr/>
        </p:nvSpPr>
        <p:spPr>
          <a:xfrm>
            <a:off x="6626039" y="6322790"/>
            <a:ext cx="201706" cy="1965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Freccia a destra 33"/>
          <p:cNvSpPr/>
          <p:nvPr/>
        </p:nvSpPr>
        <p:spPr>
          <a:xfrm>
            <a:off x="6827745" y="5548441"/>
            <a:ext cx="125258" cy="3010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Ovale 38"/>
          <p:cNvSpPr/>
          <p:nvPr/>
        </p:nvSpPr>
        <p:spPr>
          <a:xfrm>
            <a:off x="2803712" y="2921473"/>
            <a:ext cx="403412" cy="803363"/>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Ovale 39"/>
          <p:cNvSpPr/>
          <p:nvPr/>
        </p:nvSpPr>
        <p:spPr>
          <a:xfrm>
            <a:off x="5580531" y="2925956"/>
            <a:ext cx="403412" cy="803363"/>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2" name="Connettore 2 41"/>
          <p:cNvCxnSpPr/>
          <p:nvPr/>
        </p:nvCxnSpPr>
        <p:spPr>
          <a:xfrm>
            <a:off x="3045760" y="4067736"/>
            <a:ext cx="1038785" cy="17678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3" name="Ovale 42"/>
          <p:cNvSpPr/>
          <p:nvPr/>
        </p:nvSpPr>
        <p:spPr>
          <a:xfrm>
            <a:off x="6310031" y="2930439"/>
            <a:ext cx="403412" cy="803363"/>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5" name="Connettore 2 44"/>
          <p:cNvCxnSpPr/>
          <p:nvPr/>
        </p:nvCxnSpPr>
        <p:spPr>
          <a:xfrm>
            <a:off x="6454589" y="4067737"/>
            <a:ext cx="171450" cy="3428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9" name="Connettore 2 48"/>
          <p:cNvCxnSpPr/>
          <p:nvPr/>
        </p:nvCxnSpPr>
        <p:spPr>
          <a:xfrm flipH="1">
            <a:off x="6706719" y="4951659"/>
            <a:ext cx="20173" cy="73003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87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circle(in)">
                                      <p:cBhvr>
                                        <p:cTn id="10" dur="2000"/>
                                        <p:tgtEl>
                                          <p:spTgt spid="39"/>
                                        </p:tgtEl>
                                      </p:cBhvr>
                                    </p:animEffect>
                                  </p:childTnLst>
                                </p:cTn>
                              </p:par>
                            </p:childTnLst>
                          </p:cTn>
                        </p:par>
                        <p:par>
                          <p:cTn id="11" fill="hold">
                            <p:stCondLst>
                              <p:cond delay="2000"/>
                            </p:stCondLst>
                            <p:childTnLst>
                              <p:par>
                                <p:cTn id="12" presetID="22" presetClass="entr" presetSubtype="1" fill="hold" nodeType="after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wipe(up)">
                                      <p:cBhvr>
                                        <p:cTn id="14" dur="500"/>
                                        <p:tgtEl>
                                          <p:spTgt spid="4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circle(in)">
                                      <p:cBhvr>
                                        <p:cTn id="22" dur="2000"/>
                                        <p:tgtEl>
                                          <p:spTgt spid="40"/>
                                        </p:tgtEl>
                                      </p:cBhvr>
                                    </p:animEffect>
                                  </p:childTnLst>
                                </p:cTn>
                              </p:par>
                            </p:childTnLst>
                          </p:cTn>
                        </p:par>
                        <p:par>
                          <p:cTn id="23" fill="hold">
                            <p:stCondLst>
                              <p:cond delay="2000"/>
                            </p:stCondLst>
                            <p:childTnLst>
                              <p:par>
                                <p:cTn id="24" presetID="22" presetClass="entr" presetSubtype="4"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childTnLst>
                          </p:cTn>
                        </p:par>
                        <p:par>
                          <p:cTn id="27" fill="hold">
                            <p:stCondLst>
                              <p:cond delay="2500"/>
                            </p:stCondLst>
                            <p:childTnLst>
                              <p:par>
                                <p:cTn id="28" presetID="22" presetClass="entr" presetSubtype="1"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up)">
                                      <p:cBhvr>
                                        <p:cTn id="30" dur="500"/>
                                        <p:tgtEl>
                                          <p:spTgt spid="19"/>
                                        </p:tgtEl>
                                      </p:cBhvr>
                                    </p:animEffect>
                                  </p:childTnLst>
                                </p:cTn>
                              </p:par>
                            </p:childTnLst>
                          </p:cTn>
                        </p:par>
                        <p:par>
                          <p:cTn id="31" fill="hold">
                            <p:stCondLst>
                              <p:cond delay="3000"/>
                            </p:stCondLst>
                            <p:childTnLst>
                              <p:par>
                                <p:cTn id="32" presetID="22" presetClass="entr" presetSubtype="1"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up)">
                                      <p:cBhvr>
                                        <p:cTn id="34" dur="500"/>
                                        <p:tgtEl>
                                          <p:spTgt spid="23"/>
                                        </p:tgtEl>
                                      </p:cBhvr>
                                    </p:animEffect>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up)">
                                      <p:cBhvr>
                                        <p:cTn id="38" dur="500"/>
                                        <p:tgtEl>
                                          <p:spTgt spid="31"/>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up)">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up)">
                                      <p:cBhvr>
                                        <p:cTn id="46" dur="500"/>
                                        <p:tgtEl>
                                          <p:spTgt spid="25"/>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circle(in)">
                                      <p:cBhvr>
                                        <p:cTn id="49" dur="2000"/>
                                        <p:tgtEl>
                                          <p:spTgt spid="43"/>
                                        </p:tgtEl>
                                      </p:cBhvr>
                                    </p:animEffect>
                                  </p:childTnLst>
                                </p:cTn>
                              </p:par>
                            </p:childTnLst>
                          </p:cTn>
                        </p:par>
                        <p:par>
                          <p:cTn id="50" fill="hold">
                            <p:stCondLst>
                              <p:cond delay="2000"/>
                            </p:stCondLst>
                            <p:childTnLst>
                              <p:par>
                                <p:cTn id="51" presetID="22" presetClass="entr" presetSubtype="1"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up)">
                                      <p:cBhvr>
                                        <p:cTn id="53" dur="500"/>
                                        <p:tgtEl>
                                          <p:spTgt spid="45"/>
                                        </p:tgtEl>
                                      </p:cBhvr>
                                    </p:animEffect>
                                  </p:childTnLst>
                                </p:cTn>
                              </p:par>
                            </p:childTnLst>
                          </p:cTn>
                        </p:par>
                        <p:par>
                          <p:cTn id="54" fill="hold">
                            <p:stCondLst>
                              <p:cond delay="2500"/>
                            </p:stCondLst>
                            <p:childTnLst>
                              <p:par>
                                <p:cTn id="55" presetID="22" presetClass="entr" presetSubtype="1"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up)">
                                      <p:cBhvr>
                                        <p:cTn id="57" dur="500"/>
                                        <p:tgtEl>
                                          <p:spTgt spid="49"/>
                                        </p:tgtEl>
                                      </p:cBhvr>
                                    </p:animEffect>
                                  </p:childTnLst>
                                </p:cTn>
                              </p:par>
                            </p:childTnLst>
                          </p:cTn>
                        </p:par>
                        <p:par>
                          <p:cTn id="58" fill="hold">
                            <p:stCondLst>
                              <p:cond delay="3000"/>
                            </p:stCondLst>
                            <p:childTnLst>
                              <p:par>
                                <p:cTn id="59" presetID="22" presetClass="entr" presetSubtype="8"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wipe(left)">
                                      <p:cBhvr>
                                        <p:cTn id="61" dur="500"/>
                                        <p:tgtEl>
                                          <p:spTgt spid="34"/>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left)">
                                      <p:cBhvr>
                                        <p:cTn id="6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25" grpId="0" animBg="1"/>
      <p:bldP spid="29" grpId="0" animBg="1"/>
      <p:bldP spid="30" grpId="0" animBg="1"/>
      <p:bldP spid="31" grpId="0" animBg="1"/>
      <p:bldP spid="34" grpId="0" animBg="1"/>
      <p:bldP spid="39" grpId="0" animBg="1"/>
      <p:bldP spid="40" grpId="0" animBg="1"/>
      <p:bldP spid="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86959" y="404664"/>
            <a:ext cx="6370394" cy="1280890"/>
          </a:xfrm>
          <a:solidFill>
            <a:srgbClr val="FFFF00"/>
          </a:solidFill>
        </p:spPr>
        <p:txBody>
          <a:bodyPr>
            <a:noAutofit/>
          </a:bodyPr>
          <a:lstStyle/>
          <a:p>
            <a:pPr algn="ctr"/>
            <a:r>
              <a:rPr lang="it-IT" sz="2000" b="1" dirty="0" smtClean="0">
                <a:solidFill>
                  <a:schemeClr val="tx1"/>
                </a:solidFill>
              </a:rPr>
              <a:t>Vari membri delle sottofamiglie dei canali TRPC e TRPV sono </a:t>
            </a:r>
            <a:r>
              <a:rPr lang="it-IT" sz="2000" b="1" dirty="0">
                <a:solidFill>
                  <a:schemeClr val="tx1"/>
                </a:solidFill>
              </a:rPr>
              <a:t>criticamente coinvolti n</a:t>
            </a:r>
            <a:r>
              <a:rPr lang="it-IT" sz="2000" b="1" dirty="0" smtClean="0">
                <a:solidFill>
                  <a:schemeClr val="tx1"/>
                </a:solidFill>
              </a:rPr>
              <a:t>ella fisiologia dell’epidermide</a:t>
            </a:r>
            <a:endParaRPr lang="it-IT" sz="2000" b="1" dirty="0">
              <a:solidFill>
                <a:schemeClr val="tx1"/>
              </a:solidFill>
            </a:endParaRP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535" y="1772816"/>
            <a:ext cx="8292388" cy="4968552"/>
          </a:xfrm>
          <a:prstGeom prst="rect">
            <a:avLst/>
          </a:prstGeom>
        </p:spPr>
      </p:pic>
      <p:sp>
        <p:nvSpPr>
          <p:cNvPr id="5" name="CasellaDiTesto 4"/>
          <p:cNvSpPr txBox="1"/>
          <p:nvPr/>
        </p:nvSpPr>
        <p:spPr>
          <a:xfrm>
            <a:off x="5518528" y="5942938"/>
            <a:ext cx="2365840" cy="276999"/>
          </a:xfrm>
          <a:prstGeom prst="rect">
            <a:avLst/>
          </a:prstGeom>
          <a:noFill/>
        </p:spPr>
        <p:txBody>
          <a:bodyPr wrap="none" rtlCol="0">
            <a:spAutoFit/>
          </a:bodyPr>
          <a:lstStyle/>
          <a:p>
            <a:pPr algn="just"/>
            <a:r>
              <a:rPr lang="it-IT" sz="1200" dirty="0" err="1" smtClean="0"/>
              <a:t>Elsholz</a:t>
            </a:r>
            <a:r>
              <a:rPr lang="it-IT" sz="1200" dirty="0" smtClean="0"/>
              <a:t> F et al. </a:t>
            </a:r>
            <a:r>
              <a:rPr lang="it-IT" sz="1200" dirty="0" err="1"/>
              <a:t>Eur</a:t>
            </a:r>
            <a:r>
              <a:rPr lang="it-IT" sz="1200" dirty="0"/>
              <a:t> J </a:t>
            </a:r>
            <a:r>
              <a:rPr lang="it-IT" sz="1200" dirty="0" err="1"/>
              <a:t>Dermatol</a:t>
            </a:r>
            <a:r>
              <a:rPr lang="it-IT" sz="1200" dirty="0"/>
              <a:t> </a:t>
            </a:r>
            <a:r>
              <a:rPr lang="it-IT" sz="1200" dirty="0" smtClean="0"/>
              <a:t>2014</a:t>
            </a:r>
            <a:endParaRPr lang="it-IT" sz="1200" dirty="0"/>
          </a:p>
        </p:txBody>
      </p:sp>
      <p:sp>
        <p:nvSpPr>
          <p:cNvPr id="3" name="Ovale 2"/>
          <p:cNvSpPr/>
          <p:nvPr/>
        </p:nvSpPr>
        <p:spPr>
          <a:xfrm>
            <a:off x="2699792" y="4365104"/>
            <a:ext cx="1152128" cy="638631"/>
          </a:xfrm>
          <a:prstGeom prst="ellipse">
            <a:avLst/>
          </a:prstGeom>
          <a:no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Ovale 5"/>
          <p:cNvSpPr/>
          <p:nvPr/>
        </p:nvSpPr>
        <p:spPr>
          <a:xfrm>
            <a:off x="4319367" y="4365104"/>
            <a:ext cx="1199161" cy="720080"/>
          </a:xfrm>
          <a:prstGeom prst="ellipse">
            <a:avLst/>
          </a:prstGeom>
          <a:no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p:cNvSpPr/>
          <p:nvPr/>
        </p:nvSpPr>
        <p:spPr>
          <a:xfrm>
            <a:off x="5868145" y="4395070"/>
            <a:ext cx="1253784" cy="608665"/>
          </a:xfrm>
          <a:prstGeom prst="ellipse">
            <a:avLst/>
          </a:prstGeom>
          <a:no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96920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par>
                          <p:cTn id="8" fill="hold">
                            <p:stCondLst>
                              <p:cond delay="1000"/>
                            </p:stCondLst>
                            <p:childTnLst>
                              <p:par>
                                <p:cTn id="9" presetID="6"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1000"/>
                                        <p:tgtEl>
                                          <p:spTgt spid="6"/>
                                        </p:tgtEl>
                                      </p:cBhvr>
                                    </p:animEffect>
                                  </p:childTnLst>
                                </p:cTn>
                              </p:par>
                            </p:childTnLst>
                          </p:cTn>
                        </p:par>
                        <p:par>
                          <p:cTn id="12" fill="hold">
                            <p:stCondLst>
                              <p:cond delay="2000"/>
                            </p:stCondLst>
                            <p:childTnLst>
                              <p:par>
                                <p:cTn id="13" presetID="6"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79704" y="836712"/>
            <a:ext cx="2664296" cy="3585146"/>
          </a:xfrm>
        </p:spPr>
        <p:txBody>
          <a:bodyPr>
            <a:normAutofit/>
          </a:bodyPr>
          <a:lstStyle/>
          <a:p>
            <a:pPr algn="ctr"/>
            <a:r>
              <a:rPr lang="en-US" sz="1800" b="1" dirty="0" err="1">
                <a:solidFill>
                  <a:srgbClr val="C00000"/>
                </a:solidFill>
              </a:rPr>
              <a:t>E</a:t>
            </a:r>
            <a:r>
              <a:rPr lang="en-US" sz="1800" b="1" dirty="0" err="1" smtClean="0">
                <a:solidFill>
                  <a:srgbClr val="C00000"/>
                </a:solidFill>
              </a:rPr>
              <a:t>spressione</a:t>
            </a:r>
            <a:r>
              <a:rPr lang="en-US" sz="1800" b="1" dirty="0" smtClean="0">
                <a:solidFill>
                  <a:srgbClr val="C00000"/>
                </a:solidFill>
              </a:rPr>
              <a:t> o </a:t>
            </a:r>
            <a:r>
              <a:rPr lang="en-US" sz="1800" b="1" dirty="0" err="1" smtClean="0">
                <a:solidFill>
                  <a:srgbClr val="C00000"/>
                </a:solidFill>
              </a:rPr>
              <a:t>funzione</a:t>
            </a:r>
            <a:r>
              <a:rPr lang="en-US" sz="1800" b="1" dirty="0" smtClean="0">
                <a:solidFill>
                  <a:srgbClr val="C00000"/>
                </a:solidFill>
              </a:rPr>
              <a:t> </a:t>
            </a:r>
            <a:r>
              <a:rPr lang="en-US" sz="1800" b="1" dirty="0" err="1" smtClean="0">
                <a:solidFill>
                  <a:srgbClr val="C00000"/>
                </a:solidFill>
              </a:rPr>
              <a:t>aberrante</a:t>
            </a:r>
            <a:r>
              <a:rPr lang="en-US" sz="1800" b="1" dirty="0" smtClean="0">
                <a:solidFill>
                  <a:srgbClr val="C00000"/>
                </a:solidFill>
              </a:rPr>
              <a:t> </a:t>
            </a:r>
            <a:r>
              <a:rPr lang="en-US" sz="1800" b="1" dirty="0" err="1" smtClean="0">
                <a:solidFill>
                  <a:srgbClr val="C00000"/>
                </a:solidFill>
              </a:rPr>
              <a:t>dei</a:t>
            </a:r>
            <a:r>
              <a:rPr lang="en-US" sz="1800" b="1" dirty="0" smtClean="0">
                <a:solidFill>
                  <a:srgbClr val="C00000"/>
                </a:solidFill>
              </a:rPr>
              <a:t> </a:t>
            </a:r>
            <a:r>
              <a:rPr lang="en-US" sz="1800" b="1" dirty="0" err="1" smtClean="0">
                <a:solidFill>
                  <a:srgbClr val="C00000"/>
                </a:solidFill>
              </a:rPr>
              <a:t>canali</a:t>
            </a:r>
            <a:r>
              <a:rPr lang="en-US" sz="1800" b="1" dirty="0" smtClean="0">
                <a:solidFill>
                  <a:srgbClr val="C00000"/>
                </a:solidFill>
              </a:rPr>
              <a:t> TRP </a:t>
            </a:r>
            <a:r>
              <a:rPr lang="en-US" sz="1800" b="1" dirty="0" err="1" smtClean="0">
                <a:solidFill>
                  <a:srgbClr val="C00000"/>
                </a:solidFill>
              </a:rPr>
              <a:t>possono</a:t>
            </a:r>
            <a:r>
              <a:rPr lang="en-US" sz="1800" b="1" dirty="0" smtClean="0">
                <a:solidFill>
                  <a:srgbClr val="C00000"/>
                </a:solidFill>
              </a:rPr>
              <a:t> </a:t>
            </a:r>
            <a:r>
              <a:rPr lang="en-US" sz="1800" b="1" dirty="0" err="1" smtClean="0">
                <a:solidFill>
                  <a:srgbClr val="C00000"/>
                </a:solidFill>
              </a:rPr>
              <a:t>contribuire</a:t>
            </a:r>
            <a:r>
              <a:rPr lang="en-US" sz="1800" b="1" dirty="0" smtClean="0">
                <a:solidFill>
                  <a:srgbClr val="C00000"/>
                </a:solidFill>
              </a:rPr>
              <a:t> a </a:t>
            </a:r>
            <a:r>
              <a:rPr lang="en-US" sz="1800" b="1" dirty="0" err="1" smtClean="0">
                <a:solidFill>
                  <a:srgbClr val="C00000"/>
                </a:solidFill>
              </a:rPr>
              <a:t>patologie</a:t>
            </a:r>
            <a:r>
              <a:rPr lang="en-US" sz="1800" b="1" dirty="0" smtClean="0">
                <a:solidFill>
                  <a:srgbClr val="C00000"/>
                </a:solidFill>
              </a:rPr>
              <a:t> </a:t>
            </a:r>
            <a:r>
              <a:rPr lang="en-US" sz="1800" b="1" dirty="0" err="1" smtClean="0">
                <a:solidFill>
                  <a:srgbClr val="C00000"/>
                </a:solidFill>
              </a:rPr>
              <a:t>della</a:t>
            </a:r>
            <a:r>
              <a:rPr lang="en-US" sz="1800" b="1" dirty="0" smtClean="0">
                <a:solidFill>
                  <a:srgbClr val="C00000"/>
                </a:solidFill>
              </a:rPr>
              <a:t> cute associate ad </a:t>
            </a:r>
            <a:r>
              <a:rPr lang="en-US" sz="1800" b="1" dirty="0" err="1" smtClean="0">
                <a:solidFill>
                  <a:srgbClr val="C00000"/>
                </a:solidFill>
              </a:rPr>
              <a:t>anomalie</a:t>
            </a:r>
            <a:r>
              <a:rPr lang="en-US" sz="1800" b="1" dirty="0" smtClean="0">
                <a:solidFill>
                  <a:srgbClr val="C00000"/>
                </a:solidFill>
              </a:rPr>
              <a:t> </a:t>
            </a:r>
            <a:r>
              <a:rPr lang="en-US" sz="1800" b="1" dirty="0">
                <a:solidFill>
                  <a:srgbClr val="C00000"/>
                </a:solidFill>
              </a:rPr>
              <a:t>d</a:t>
            </a:r>
            <a:r>
              <a:rPr lang="en-US" sz="1800" b="1" dirty="0" smtClean="0">
                <a:solidFill>
                  <a:srgbClr val="C00000"/>
                </a:solidFill>
              </a:rPr>
              <a:t>el </a:t>
            </a:r>
            <a:r>
              <a:rPr lang="en-US" sz="1800" b="1" dirty="0" err="1" smtClean="0">
                <a:solidFill>
                  <a:srgbClr val="C00000"/>
                </a:solidFill>
              </a:rPr>
              <a:t>differenziamento</a:t>
            </a:r>
            <a:r>
              <a:rPr lang="en-US" sz="1800" b="1" dirty="0" smtClean="0">
                <a:solidFill>
                  <a:srgbClr val="C00000"/>
                </a:solidFill>
              </a:rPr>
              <a:t> o </a:t>
            </a:r>
            <a:r>
              <a:rPr lang="en-US" sz="1800" b="1" dirty="0" err="1">
                <a:solidFill>
                  <a:srgbClr val="C00000"/>
                </a:solidFill>
              </a:rPr>
              <a:t>d</a:t>
            </a:r>
            <a:r>
              <a:rPr lang="en-US" sz="1800" b="1" dirty="0" err="1" smtClean="0">
                <a:solidFill>
                  <a:srgbClr val="C00000"/>
                </a:solidFill>
              </a:rPr>
              <a:t>ella</a:t>
            </a:r>
            <a:r>
              <a:rPr lang="en-US" sz="1800" b="1" dirty="0" smtClean="0">
                <a:solidFill>
                  <a:srgbClr val="C00000"/>
                </a:solidFill>
              </a:rPr>
              <a:t> </a:t>
            </a:r>
            <a:r>
              <a:rPr lang="en-US" sz="1800" b="1" dirty="0" err="1" smtClean="0">
                <a:solidFill>
                  <a:srgbClr val="C00000"/>
                </a:solidFill>
              </a:rPr>
              <a:t>proliferazione</a:t>
            </a:r>
            <a:r>
              <a:rPr lang="en-US" sz="1800" b="1" dirty="0" smtClean="0">
                <a:solidFill>
                  <a:srgbClr val="C00000"/>
                </a:solidFill>
              </a:rPr>
              <a:t> </a:t>
            </a:r>
            <a:r>
              <a:rPr lang="en-US" sz="1800" b="1" dirty="0" err="1" smtClean="0">
                <a:solidFill>
                  <a:srgbClr val="C00000"/>
                </a:solidFill>
              </a:rPr>
              <a:t>dei</a:t>
            </a:r>
            <a:r>
              <a:rPr lang="en-US" sz="1800" b="1" dirty="0" smtClean="0">
                <a:solidFill>
                  <a:srgbClr val="C00000"/>
                </a:solidFill>
              </a:rPr>
              <a:t> </a:t>
            </a:r>
            <a:r>
              <a:rPr lang="en-US" sz="1800" b="1" dirty="0" err="1" smtClean="0">
                <a:solidFill>
                  <a:srgbClr val="C00000"/>
                </a:solidFill>
              </a:rPr>
              <a:t>cheratinociti</a:t>
            </a:r>
            <a:r>
              <a:rPr lang="en-US" sz="1800" b="1" dirty="0" smtClean="0">
                <a:solidFill>
                  <a:srgbClr val="C00000"/>
                </a:solidFill>
              </a:rPr>
              <a:t> </a:t>
            </a:r>
            <a:endParaRPr lang="it-IT" sz="1800" b="1" dirty="0">
              <a:solidFill>
                <a:srgbClr val="C00000"/>
              </a:solidFill>
            </a:endParaRPr>
          </a:p>
        </p:txBody>
      </p:sp>
      <p:pic>
        <p:nvPicPr>
          <p:cNvPr id="5" name="Immagine 4"/>
          <p:cNvPicPr>
            <a:picLocks noChangeAspect="1"/>
          </p:cNvPicPr>
          <p:nvPr/>
        </p:nvPicPr>
        <p:blipFill>
          <a:blip r:embed="rId2" cstate="print"/>
          <a:stretch>
            <a:fillRect/>
          </a:stretch>
        </p:blipFill>
        <p:spPr>
          <a:xfrm>
            <a:off x="0" y="0"/>
            <a:ext cx="6300192" cy="7340721"/>
          </a:xfrm>
          <a:prstGeom prst="rect">
            <a:avLst/>
          </a:prstGeom>
        </p:spPr>
      </p:pic>
    </p:spTree>
    <p:extLst>
      <p:ext uri="{BB962C8B-B14F-4D97-AF65-F5344CB8AC3E}">
        <p14:creationId xmlns:p14="http://schemas.microsoft.com/office/powerpoint/2010/main" val="1618794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stretch>
            <a:fillRect/>
          </a:stretch>
        </p:blipFill>
        <p:spPr>
          <a:xfrm>
            <a:off x="179512" y="0"/>
            <a:ext cx="6499120" cy="6550508"/>
          </a:xfrm>
          <a:prstGeom prst="rect">
            <a:avLst/>
          </a:prstGeom>
        </p:spPr>
      </p:pic>
      <p:sp>
        <p:nvSpPr>
          <p:cNvPr id="2" name="CasellaDiTesto 1"/>
          <p:cNvSpPr txBox="1"/>
          <p:nvPr/>
        </p:nvSpPr>
        <p:spPr>
          <a:xfrm>
            <a:off x="6588224" y="4437112"/>
            <a:ext cx="2304256" cy="1477328"/>
          </a:xfrm>
          <a:prstGeom prst="rect">
            <a:avLst/>
          </a:prstGeom>
          <a:noFill/>
        </p:spPr>
        <p:txBody>
          <a:bodyPr wrap="square" rtlCol="0">
            <a:spAutoFit/>
          </a:bodyPr>
          <a:lstStyle/>
          <a:p>
            <a:r>
              <a:rPr lang="it-IT" dirty="0"/>
              <a:t>A</a:t>
            </a:r>
            <a:r>
              <a:rPr lang="it-IT" dirty="0" smtClean="0"/>
              <a:t>gonisti dei recettori TRP con potenziale effetto terapeutico                      sono già in corso di sperimentazione </a:t>
            </a:r>
            <a:endParaRPr lang="it-IT" dirty="0"/>
          </a:p>
        </p:txBody>
      </p:sp>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188640"/>
            <a:ext cx="1428750" cy="1905000"/>
          </a:xfrm>
          <a:prstGeom prst="rect">
            <a:avLst/>
          </a:prstGeom>
        </p:spPr>
      </p:pic>
      <p:pic>
        <p:nvPicPr>
          <p:cNvPr id="5" name="Immagin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2240" y="2492896"/>
            <a:ext cx="1371600" cy="1216152"/>
          </a:xfrm>
          <a:prstGeom prst="rect">
            <a:avLst/>
          </a:prstGeom>
        </p:spPr>
      </p:pic>
      <p:sp>
        <p:nvSpPr>
          <p:cNvPr id="6" name="CasellaDiTesto 5"/>
          <p:cNvSpPr txBox="1"/>
          <p:nvPr/>
        </p:nvSpPr>
        <p:spPr>
          <a:xfrm>
            <a:off x="6732240" y="1988840"/>
            <a:ext cx="1112741" cy="369332"/>
          </a:xfrm>
          <a:prstGeom prst="rect">
            <a:avLst/>
          </a:prstGeom>
          <a:noFill/>
        </p:spPr>
        <p:txBody>
          <a:bodyPr wrap="none" rtlCol="0">
            <a:spAutoFit/>
          </a:bodyPr>
          <a:lstStyle/>
          <a:p>
            <a:r>
              <a:rPr lang="it-IT" dirty="0" err="1" smtClean="0"/>
              <a:t>Iperforina</a:t>
            </a:r>
            <a:endParaRPr lang="it-IT" dirty="0"/>
          </a:p>
        </p:txBody>
      </p:sp>
      <p:sp>
        <p:nvSpPr>
          <p:cNvPr id="7" name="Rettangolo 6"/>
          <p:cNvSpPr/>
          <p:nvPr/>
        </p:nvSpPr>
        <p:spPr>
          <a:xfrm>
            <a:off x="6588224" y="3717032"/>
            <a:ext cx="1853117" cy="523220"/>
          </a:xfrm>
          <a:prstGeom prst="rect">
            <a:avLst/>
          </a:prstGeom>
        </p:spPr>
        <p:txBody>
          <a:bodyPr wrap="square">
            <a:spAutoFit/>
          </a:bodyPr>
          <a:lstStyle/>
          <a:p>
            <a:r>
              <a:rPr lang="it-IT" sz="1400" b="1" i="1" dirty="0" err="1" smtClean="0">
                <a:solidFill>
                  <a:srgbClr val="252525"/>
                </a:solidFill>
                <a:latin typeface="Arial" panose="020B0604020202020204" pitchFamily="34" charset="0"/>
              </a:rPr>
              <a:t>Hypericum</a:t>
            </a:r>
            <a:r>
              <a:rPr lang="it-IT" sz="1400" b="1" i="1" dirty="0" smtClean="0">
                <a:solidFill>
                  <a:srgbClr val="252525"/>
                </a:solidFill>
                <a:latin typeface="Arial" panose="020B0604020202020204" pitchFamily="34" charset="0"/>
              </a:rPr>
              <a:t> </a:t>
            </a:r>
            <a:r>
              <a:rPr lang="it-IT" sz="1400" b="1" i="1" dirty="0" err="1">
                <a:solidFill>
                  <a:srgbClr val="252525"/>
                </a:solidFill>
                <a:latin typeface="Arial" panose="020B0604020202020204" pitchFamily="34" charset="0"/>
              </a:rPr>
              <a:t>perforatum</a:t>
            </a:r>
            <a:endParaRPr lang="it-IT" sz="1400" dirty="0"/>
          </a:p>
        </p:txBody>
      </p:sp>
      <p:sp>
        <p:nvSpPr>
          <p:cNvPr id="9" name="CasellaDiTesto 8"/>
          <p:cNvSpPr txBox="1"/>
          <p:nvPr/>
        </p:nvSpPr>
        <p:spPr>
          <a:xfrm>
            <a:off x="5142062" y="6479967"/>
            <a:ext cx="2365840" cy="276999"/>
          </a:xfrm>
          <a:prstGeom prst="rect">
            <a:avLst/>
          </a:prstGeom>
          <a:noFill/>
        </p:spPr>
        <p:txBody>
          <a:bodyPr wrap="none" rtlCol="0">
            <a:spAutoFit/>
          </a:bodyPr>
          <a:lstStyle/>
          <a:p>
            <a:pPr algn="just"/>
            <a:r>
              <a:rPr lang="it-IT" sz="1200" dirty="0" err="1" smtClean="0"/>
              <a:t>Elsholz</a:t>
            </a:r>
            <a:r>
              <a:rPr lang="it-IT" sz="1200" dirty="0" smtClean="0"/>
              <a:t> F et al. </a:t>
            </a:r>
            <a:r>
              <a:rPr lang="it-IT" sz="1200" dirty="0" err="1"/>
              <a:t>Eur</a:t>
            </a:r>
            <a:r>
              <a:rPr lang="it-IT" sz="1200" dirty="0"/>
              <a:t> J </a:t>
            </a:r>
            <a:r>
              <a:rPr lang="it-IT" sz="1200" dirty="0" err="1"/>
              <a:t>Dermatol</a:t>
            </a:r>
            <a:r>
              <a:rPr lang="it-IT" sz="1200" dirty="0"/>
              <a:t> </a:t>
            </a:r>
            <a:r>
              <a:rPr lang="it-IT" sz="1200" dirty="0" smtClean="0"/>
              <a:t>2014</a:t>
            </a:r>
            <a:endParaRPr lang="it-IT" sz="1200" dirty="0"/>
          </a:p>
        </p:txBody>
      </p:sp>
    </p:spTree>
    <p:extLst>
      <p:ext uri="{BB962C8B-B14F-4D97-AF65-F5344CB8AC3E}">
        <p14:creationId xmlns:p14="http://schemas.microsoft.com/office/powerpoint/2010/main" val="19344321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cstate="print"/>
          <a:stretch>
            <a:fillRect/>
          </a:stretch>
        </p:blipFill>
        <p:spPr>
          <a:xfrm>
            <a:off x="1723962" y="1097586"/>
            <a:ext cx="5544616" cy="1710573"/>
          </a:xfrm>
          <a:prstGeom prst="rect">
            <a:avLst/>
          </a:prstGeom>
        </p:spPr>
      </p:pic>
      <p:sp>
        <p:nvSpPr>
          <p:cNvPr id="5" name="Sottotitolo 2"/>
          <p:cNvSpPr>
            <a:spLocks noGrp="1"/>
          </p:cNvSpPr>
          <p:nvPr>
            <p:ph type="title"/>
          </p:nvPr>
        </p:nvSpPr>
        <p:spPr>
          <a:xfrm>
            <a:off x="1187624" y="260648"/>
            <a:ext cx="6912768" cy="560757"/>
          </a:xfrm>
          <a:solidFill>
            <a:srgbClr val="FFFF00"/>
          </a:solidFill>
        </p:spPr>
        <p:txBody>
          <a:bodyPr>
            <a:noAutofit/>
          </a:bodyPr>
          <a:lstStyle/>
          <a:p>
            <a:r>
              <a:rPr lang="it-IT" sz="2400" dirty="0" smtClean="0">
                <a:solidFill>
                  <a:srgbClr val="C00000"/>
                </a:solidFill>
              </a:rPr>
              <a:t>Recettori del gusto nell’epidermide?!</a:t>
            </a:r>
          </a:p>
        </p:txBody>
      </p:sp>
      <p:pic>
        <p:nvPicPr>
          <p:cNvPr id="6" name="Immagine 5"/>
          <p:cNvPicPr>
            <a:picLocks noChangeAspect="1"/>
          </p:cNvPicPr>
          <p:nvPr/>
        </p:nvPicPr>
        <p:blipFill>
          <a:blip r:embed="rId4" cstate="print"/>
          <a:stretch>
            <a:fillRect/>
          </a:stretch>
        </p:blipFill>
        <p:spPr>
          <a:xfrm>
            <a:off x="1547664" y="3084340"/>
            <a:ext cx="5936938" cy="2699767"/>
          </a:xfrm>
          <a:prstGeom prst="rect">
            <a:avLst/>
          </a:prstGeom>
        </p:spPr>
      </p:pic>
      <p:sp>
        <p:nvSpPr>
          <p:cNvPr id="2" name="CasellaDiTesto 1"/>
          <p:cNvSpPr txBox="1"/>
          <p:nvPr/>
        </p:nvSpPr>
        <p:spPr>
          <a:xfrm>
            <a:off x="1105854" y="5875622"/>
            <a:ext cx="7150612" cy="923330"/>
          </a:xfrm>
          <a:prstGeom prst="rect">
            <a:avLst/>
          </a:prstGeom>
          <a:noFill/>
        </p:spPr>
        <p:txBody>
          <a:bodyPr wrap="none" rtlCol="0">
            <a:spAutoFit/>
          </a:bodyPr>
          <a:lstStyle/>
          <a:p>
            <a:r>
              <a:rPr lang="it-IT" dirty="0" smtClean="0"/>
              <a:t>Immunocitochimica su espianti di cute umana dimostra che i recettori</a:t>
            </a:r>
          </a:p>
          <a:p>
            <a:r>
              <a:rPr lang="it-IT" dirty="0"/>
              <a:t>s</a:t>
            </a:r>
            <a:r>
              <a:rPr lang="it-IT" dirty="0" smtClean="0"/>
              <a:t>ono espressi in tutti gli strati cellulari, fino allo strato corneo (colorazione </a:t>
            </a:r>
          </a:p>
          <a:p>
            <a:r>
              <a:rPr lang="it-IT" dirty="0"/>
              <a:t>m</a:t>
            </a:r>
            <a:r>
              <a:rPr lang="it-IT" dirty="0" smtClean="0"/>
              <a:t>arrone)</a:t>
            </a:r>
            <a:endParaRPr lang="it-IT" dirty="0"/>
          </a:p>
        </p:txBody>
      </p:sp>
    </p:spTree>
    <p:extLst>
      <p:ext uri="{BB962C8B-B14F-4D97-AF65-F5344CB8AC3E}">
        <p14:creationId xmlns:p14="http://schemas.microsoft.com/office/powerpoint/2010/main" val="315514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Recettori TASR??</a:t>
            </a:r>
            <a:endParaRPr lang="it-IT" dirty="0"/>
          </a:p>
        </p:txBody>
      </p:sp>
      <p:pic>
        <p:nvPicPr>
          <p:cNvPr id="9218" name="Picture 2" descr="http://4.bp.blogspot.com/-PgveyPKoZAM/UtmOoLdiGII/AAAAAAAACaE/9Ol14MzYJBY/s1600/4-+receptor.jpg">
            <a:hlinkClick r:id="rId2"/>
          </p:cNvPr>
          <p:cNvPicPr>
            <a:picLocks noChangeAspect="1" noChangeArrowheads="1"/>
          </p:cNvPicPr>
          <p:nvPr/>
        </p:nvPicPr>
        <p:blipFill>
          <a:blip r:embed="rId3" cstate="print"/>
          <a:srcRect/>
          <a:stretch>
            <a:fillRect/>
          </a:stretch>
        </p:blipFill>
        <p:spPr bwMode="auto">
          <a:xfrm>
            <a:off x="110029" y="1988840"/>
            <a:ext cx="8950147" cy="3960440"/>
          </a:xfrm>
          <a:prstGeom prst="rect">
            <a:avLst/>
          </a:prstGeom>
          <a:noFill/>
        </p:spPr>
      </p:pic>
    </p:spTree>
    <p:extLst>
      <p:ext uri="{BB962C8B-B14F-4D97-AF65-F5344CB8AC3E}">
        <p14:creationId xmlns:p14="http://schemas.microsoft.com/office/powerpoint/2010/main" val="3504657886"/>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85135" y="5385343"/>
            <a:ext cx="6683765" cy="1280890"/>
          </a:xfrm>
        </p:spPr>
        <p:txBody>
          <a:bodyPr>
            <a:noAutofit/>
          </a:bodyPr>
          <a:lstStyle/>
          <a:p>
            <a:r>
              <a:rPr lang="it-IT" sz="1800" dirty="0"/>
              <a:t>l</a:t>
            </a:r>
            <a:r>
              <a:rPr lang="it-IT" sz="1800" dirty="0" smtClean="0"/>
              <a:t>e cellule che esprimono i recettori TAS2R esprimono anche </a:t>
            </a:r>
            <a:r>
              <a:rPr lang="it-IT" sz="1800" b="1" dirty="0" err="1" smtClean="0"/>
              <a:t>Gustducina</a:t>
            </a:r>
            <a:r>
              <a:rPr lang="it-IT" sz="1800" dirty="0" smtClean="0"/>
              <a:t>, la proteina G associata ai recettori TASR, necessaria per la trasmissione del segnale innescato dall’attivazione del recettore</a:t>
            </a:r>
            <a:br>
              <a:rPr lang="it-IT" sz="1800" dirty="0" smtClean="0"/>
            </a:br>
            <a:r>
              <a:rPr lang="it-IT" sz="1800" dirty="0" smtClean="0"/>
              <a:t>                                 </a:t>
            </a:r>
            <a:endParaRPr lang="it-IT" sz="1800" dirty="0"/>
          </a:p>
        </p:txBody>
      </p:sp>
      <p:pic>
        <p:nvPicPr>
          <p:cNvPr id="4" name="Immagine 3"/>
          <p:cNvPicPr>
            <a:picLocks noChangeAspect="1"/>
          </p:cNvPicPr>
          <p:nvPr/>
        </p:nvPicPr>
        <p:blipFill>
          <a:blip r:embed="rId3" cstate="print"/>
          <a:stretch>
            <a:fillRect/>
          </a:stretch>
        </p:blipFill>
        <p:spPr>
          <a:xfrm>
            <a:off x="1421593" y="1511430"/>
            <a:ext cx="3105175" cy="3615108"/>
          </a:xfrm>
          <a:prstGeom prst="rect">
            <a:avLst/>
          </a:prstGeom>
        </p:spPr>
      </p:pic>
      <p:sp>
        <p:nvSpPr>
          <p:cNvPr id="5" name="CasellaDiTesto 4"/>
          <p:cNvSpPr txBox="1"/>
          <p:nvPr/>
        </p:nvSpPr>
        <p:spPr>
          <a:xfrm>
            <a:off x="971600" y="548680"/>
            <a:ext cx="3821624" cy="707886"/>
          </a:xfrm>
          <a:prstGeom prst="rect">
            <a:avLst/>
          </a:prstGeom>
          <a:noFill/>
        </p:spPr>
        <p:txBody>
          <a:bodyPr wrap="none" rtlCol="0">
            <a:spAutoFit/>
          </a:bodyPr>
          <a:lstStyle/>
          <a:p>
            <a:r>
              <a:rPr lang="it-IT" sz="2000" dirty="0"/>
              <a:t>S</a:t>
            </a:r>
            <a:r>
              <a:rPr lang="it-IT" sz="2000" dirty="0" smtClean="0"/>
              <a:t>ia </a:t>
            </a:r>
            <a:r>
              <a:rPr lang="it-IT" sz="2000" dirty="0"/>
              <a:t>in colture primarie ottenute da </a:t>
            </a:r>
            <a:endParaRPr lang="it-IT" sz="2000" dirty="0" smtClean="0"/>
          </a:p>
          <a:p>
            <a:r>
              <a:rPr lang="it-IT" sz="2000" dirty="0" smtClean="0"/>
              <a:t>espianti di cute</a:t>
            </a:r>
            <a:endParaRPr lang="it-IT" sz="2000" dirty="0"/>
          </a:p>
        </p:txBody>
      </p:sp>
      <p:pic>
        <p:nvPicPr>
          <p:cNvPr id="6" name="Immagine 5"/>
          <p:cNvPicPr>
            <a:picLocks noChangeAspect="1"/>
          </p:cNvPicPr>
          <p:nvPr/>
        </p:nvPicPr>
        <p:blipFill>
          <a:blip r:embed="rId4" cstate="print"/>
          <a:stretch>
            <a:fillRect/>
          </a:stretch>
        </p:blipFill>
        <p:spPr>
          <a:xfrm>
            <a:off x="4927017" y="1511431"/>
            <a:ext cx="3217045" cy="3595375"/>
          </a:xfrm>
          <a:prstGeom prst="rect">
            <a:avLst/>
          </a:prstGeom>
        </p:spPr>
      </p:pic>
      <p:sp>
        <p:nvSpPr>
          <p:cNvPr id="7" name="CasellaDiTesto 6"/>
          <p:cNvSpPr txBox="1"/>
          <p:nvPr/>
        </p:nvSpPr>
        <p:spPr>
          <a:xfrm>
            <a:off x="4927017" y="548680"/>
            <a:ext cx="3859133" cy="707886"/>
          </a:xfrm>
          <a:prstGeom prst="rect">
            <a:avLst/>
          </a:prstGeom>
          <a:noFill/>
        </p:spPr>
        <p:txBody>
          <a:bodyPr wrap="none" rtlCol="0">
            <a:spAutoFit/>
          </a:bodyPr>
          <a:lstStyle/>
          <a:p>
            <a:r>
              <a:rPr lang="it-IT" sz="2000" dirty="0"/>
              <a:t>S</a:t>
            </a:r>
            <a:r>
              <a:rPr lang="it-IT" sz="2000" dirty="0" smtClean="0"/>
              <a:t>ia </a:t>
            </a:r>
            <a:r>
              <a:rPr lang="it-IT" sz="2000" dirty="0"/>
              <a:t>in linee </a:t>
            </a:r>
            <a:r>
              <a:rPr lang="it-IT" sz="2000" dirty="0" smtClean="0"/>
              <a:t>cellulari di </a:t>
            </a:r>
            <a:r>
              <a:rPr lang="it-IT" sz="2000" dirty="0" err="1" smtClean="0"/>
              <a:t>cheratinociti</a:t>
            </a:r>
            <a:r>
              <a:rPr lang="it-IT" sz="2000" dirty="0" smtClean="0"/>
              <a:t> </a:t>
            </a:r>
          </a:p>
          <a:p>
            <a:r>
              <a:rPr lang="it-IT" sz="2000" dirty="0"/>
              <a:t>u</a:t>
            </a:r>
            <a:r>
              <a:rPr lang="it-IT" sz="2000" dirty="0" smtClean="0"/>
              <a:t>mani (</a:t>
            </a:r>
            <a:r>
              <a:rPr lang="it-IT" sz="2000" dirty="0" err="1" smtClean="0"/>
              <a:t>HaCaT</a:t>
            </a:r>
            <a:r>
              <a:rPr lang="it-IT" sz="2000" dirty="0" smtClean="0"/>
              <a:t>)</a:t>
            </a:r>
            <a:endParaRPr lang="it-IT" sz="2000" dirty="0"/>
          </a:p>
        </p:txBody>
      </p:sp>
      <p:sp>
        <p:nvSpPr>
          <p:cNvPr id="10" name="Freccia in giù 9"/>
          <p:cNvSpPr/>
          <p:nvPr/>
        </p:nvSpPr>
        <p:spPr>
          <a:xfrm>
            <a:off x="1691680" y="1916832"/>
            <a:ext cx="216024" cy="28803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reccia in giù 14"/>
          <p:cNvSpPr/>
          <p:nvPr/>
        </p:nvSpPr>
        <p:spPr>
          <a:xfrm>
            <a:off x="3275856" y="4077072"/>
            <a:ext cx="216024" cy="28803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reccia in giù 15"/>
          <p:cNvSpPr/>
          <p:nvPr/>
        </p:nvSpPr>
        <p:spPr>
          <a:xfrm>
            <a:off x="3275856" y="1916832"/>
            <a:ext cx="216024" cy="28803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reccia in giù 16"/>
          <p:cNvSpPr/>
          <p:nvPr/>
        </p:nvSpPr>
        <p:spPr>
          <a:xfrm>
            <a:off x="1691680" y="4077072"/>
            <a:ext cx="216024" cy="28803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209505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260648"/>
            <a:ext cx="8229600" cy="5865515"/>
          </a:xfrm>
        </p:spPr>
        <p:txBody>
          <a:bodyPr>
            <a:normAutofit/>
          </a:bodyPr>
          <a:lstStyle/>
          <a:p>
            <a:r>
              <a:rPr lang="en-GB" u="sng" dirty="0" err="1">
                <a:hlinkClick r:id="rId2" tooltip="PloS one."/>
              </a:rPr>
              <a:t>PLoS</a:t>
            </a:r>
            <a:r>
              <a:rPr lang="en-GB" u="sng" dirty="0">
                <a:hlinkClick r:id="rId2" tooltip="PloS one."/>
              </a:rPr>
              <a:t> One.</a:t>
            </a:r>
            <a:r>
              <a:rPr lang="en-GB" dirty="0"/>
              <a:t> 2018 Oct 17;13(10</a:t>
            </a:r>
            <a:r>
              <a:rPr lang="en-GB" dirty="0" smtClean="0"/>
              <a:t>):</a:t>
            </a:r>
          </a:p>
          <a:p>
            <a:r>
              <a:rPr lang="en-GB" b="1" dirty="0" smtClean="0"/>
              <a:t>Personalized </a:t>
            </a:r>
            <a:r>
              <a:rPr lang="en-GB" b="1" dirty="0"/>
              <a:t>expression of bitter 'taste' receptors in human skin.</a:t>
            </a:r>
            <a:endParaRPr lang="it-IT" dirty="0"/>
          </a:p>
          <a:p>
            <a:r>
              <a:rPr lang="en-GB" dirty="0"/>
              <a:t> </a:t>
            </a:r>
            <a:endParaRPr lang="it-IT" dirty="0"/>
          </a:p>
          <a:p>
            <a:r>
              <a:rPr lang="en-GB" u="sng" dirty="0">
                <a:hlinkClick r:id="rId3" tooltip="Skin pharmacology and physiology."/>
              </a:rPr>
              <a:t>Skin </a:t>
            </a:r>
            <a:r>
              <a:rPr lang="en-GB" u="sng" dirty="0" err="1">
                <a:hlinkClick r:id="rId3" tooltip="Skin pharmacology and physiology."/>
              </a:rPr>
              <a:t>Pharmacol</a:t>
            </a:r>
            <a:r>
              <a:rPr lang="en-GB" u="sng" dirty="0">
                <a:hlinkClick r:id="rId3" tooltip="Skin pharmacology and physiology."/>
              </a:rPr>
              <a:t> Physiol.</a:t>
            </a:r>
            <a:r>
              <a:rPr lang="en-GB" dirty="0"/>
              <a:t> 2015;28(3):137-46. </a:t>
            </a:r>
            <a:r>
              <a:rPr lang="en-GB" b="1" dirty="0" smtClean="0"/>
              <a:t>Expression </a:t>
            </a:r>
            <a:r>
              <a:rPr lang="en-GB" b="1" dirty="0"/>
              <a:t>and functional activity of the bitter taste receptors TAS2R1 and TAS2R38 in human keratinocytes.</a:t>
            </a:r>
            <a:endParaRPr lang="it-IT" dirty="0"/>
          </a:p>
          <a:p>
            <a:r>
              <a:rPr lang="en-GB" dirty="0"/>
              <a:t> </a:t>
            </a:r>
            <a:endParaRPr lang="it-IT" dirty="0"/>
          </a:p>
          <a:p>
            <a:endParaRPr lang="it-IT" dirty="0"/>
          </a:p>
        </p:txBody>
      </p:sp>
    </p:spTree>
    <p:extLst>
      <p:ext uri="{BB962C8B-B14F-4D97-AF65-F5344CB8AC3E}">
        <p14:creationId xmlns:p14="http://schemas.microsoft.com/office/powerpoint/2010/main" val="10552800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214313" y="285750"/>
            <a:ext cx="8229600" cy="2286000"/>
          </a:xfrm>
          <a:solidFill>
            <a:srgbClr val="FFFF00"/>
          </a:solidFill>
        </p:spPr>
        <p:txBody>
          <a:bodyPr rtlCol="0">
            <a:normAutofit fontScale="90000"/>
          </a:bodyPr>
          <a:lstStyle/>
          <a:p>
            <a:pPr eaLnBrk="1" fontAlgn="auto" hangingPunct="1">
              <a:spcAft>
                <a:spcPts val="0"/>
              </a:spcAft>
              <a:defRPr/>
            </a:pPr>
            <a:r>
              <a:rPr lang="it-IT" dirty="0" smtClean="0"/>
              <a:t/>
            </a:r>
            <a:br>
              <a:rPr lang="it-IT" dirty="0" smtClean="0"/>
            </a:br>
            <a:r>
              <a:rPr lang="it-IT" dirty="0" smtClean="0"/>
              <a:t>Perché piace ? Perché disgusta?</a:t>
            </a:r>
            <a:br>
              <a:rPr lang="it-IT" dirty="0" smtClean="0"/>
            </a:br>
            <a:r>
              <a:rPr lang="it-IT" dirty="0" smtClean="0"/>
              <a:t/>
            </a:r>
            <a:br>
              <a:rPr lang="it-IT" dirty="0" smtClean="0"/>
            </a:br>
            <a:r>
              <a:rPr lang="it-IT" dirty="0" smtClean="0"/>
              <a:t>Edonismo per ... Essere felici ???</a:t>
            </a:r>
            <a:br>
              <a:rPr lang="it-IT" dirty="0" smtClean="0"/>
            </a:br>
            <a:endParaRPr lang="it-IT" dirty="0"/>
          </a:p>
        </p:txBody>
      </p:sp>
      <p:pic>
        <p:nvPicPr>
          <p:cNvPr id="15362" name="Picture 2" descr="http://us.123rf.com/400wm/400/400/annunna1/annunna10702/annunna1070200032/7426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250" y="2786063"/>
            <a:ext cx="25527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6" name="Picture 2" descr="http://us.123rf.com/400wm/400/400/anyka/anyka0905/anyka090500099/48645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0563" y="3571875"/>
            <a:ext cx="38100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3286754"/>
      </p:ext>
    </p:extLst>
  </p:cSld>
  <p:clrMapOvr>
    <a:masterClrMapping/>
  </p:clrMapOvr>
  <mc:AlternateContent xmlns:mc="http://schemas.openxmlformats.org/markup-compatibility/2006" xmlns:p14="http://schemas.microsoft.com/office/powerpoint/2010/main">
    <mc:Choice Requires="p14">
      <p:transition p14:dur="100" advClick="0" advTm="20000">
        <p:cut/>
      </p:transition>
    </mc:Choice>
    <mc:Fallback xmlns="">
      <p:transition advClick="0" advTm="20000">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ppt_x"/>
                                          </p:val>
                                        </p:tav>
                                        <p:tav tm="100000">
                                          <p:val>
                                            <p:strVal val="#ppt_x"/>
                                          </p:val>
                                        </p:tav>
                                      </p:tavLst>
                                    </p:anim>
                                    <p:anim calcmode="lin" valueType="num">
                                      <p:cBhvr additive="base">
                                        <p:cTn id="8"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21506"/>
                                        </p:tgtEl>
                                        <p:attrNameLst>
                                          <p:attrName>style.visibility</p:attrName>
                                        </p:attrNameLst>
                                      </p:cBhvr>
                                      <p:to>
                                        <p:strVal val="visible"/>
                                      </p:to>
                                    </p:set>
                                    <p:animEffect transition="in" filter="checkerboard(across)">
                                      <p:cBhvr>
                                        <p:cTn id="13"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67987" y="116632"/>
            <a:ext cx="6683765" cy="1280890"/>
          </a:xfrm>
        </p:spPr>
        <p:txBody>
          <a:bodyPr>
            <a:normAutofit/>
          </a:bodyPr>
          <a:lstStyle/>
          <a:p>
            <a:pPr algn="ctr"/>
            <a:r>
              <a:rPr lang="it-IT" sz="2400" dirty="0" smtClean="0"/>
              <a:t> </a:t>
            </a:r>
            <a:r>
              <a:rPr lang="it-IT" sz="2000" dirty="0" smtClean="0"/>
              <a:t>L’attivazione dei </a:t>
            </a:r>
            <a:r>
              <a:rPr lang="it-IT" sz="2000" dirty="0"/>
              <a:t>recettori </a:t>
            </a:r>
            <a:r>
              <a:rPr lang="it-IT" sz="2000" dirty="0" smtClean="0"/>
              <a:t>TAS2R induce nelle cellule gustative un </a:t>
            </a:r>
            <a:r>
              <a:rPr lang="it-IT" sz="2000" dirty="0"/>
              <a:t>incremento dei livelli del Ca++ </a:t>
            </a:r>
            <a:r>
              <a:rPr lang="it-IT" sz="2000" dirty="0" smtClean="0"/>
              <a:t>intracellulare</a:t>
            </a:r>
            <a:endParaRPr lang="it-IT" sz="2000" dirty="0"/>
          </a:p>
        </p:txBody>
      </p:sp>
      <p:pic>
        <p:nvPicPr>
          <p:cNvPr id="4" name="Immagine 3"/>
          <p:cNvPicPr>
            <a:picLocks noChangeAspect="1"/>
          </p:cNvPicPr>
          <p:nvPr/>
        </p:nvPicPr>
        <p:blipFill>
          <a:blip r:embed="rId2" cstate="print"/>
          <a:stretch>
            <a:fillRect/>
          </a:stretch>
        </p:blipFill>
        <p:spPr>
          <a:xfrm>
            <a:off x="3332392" y="1247564"/>
            <a:ext cx="2676896" cy="5575481"/>
          </a:xfrm>
          <a:prstGeom prst="rect">
            <a:avLst/>
          </a:prstGeom>
        </p:spPr>
      </p:pic>
      <p:sp>
        <p:nvSpPr>
          <p:cNvPr id="6" name="Ovale 5"/>
          <p:cNvSpPr/>
          <p:nvPr/>
        </p:nvSpPr>
        <p:spPr>
          <a:xfrm>
            <a:off x="3962400" y="4499429"/>
            <a:ext cx="783772" cy="435428"/>
          </a:xfrm>
          <a:prstGeom prst="ellipse">
            <a:avLst/>
          </a:prstGeom>
          <a:noFill/>
          <a:ln w="38100">
            <a:solidFill>
              <a:srgbClr val="CF45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34252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35696" y="473323"/>
            <a:ext cx="5677805" cy="1280890"/>
          </a:xfrm>
        </p:spPr>
        <p:txBody>
          <a:bodyPr>
            <a:normAutofit/>
          </a:bodyPr>
          <a:lstStyle/>
          <a:p>
            <a:r>
              <a:rPr lang="it-IT" sz="2000" b="1" dirty="0" smtClean="0">
                <a:solidFill>
                  <a:srgbClr val="C00000"/>
                </a:solidFill>
              </a:rPr>
              <a:t>Anche nei </a:t>
            </a:r>
            <a:r>
              <a:rPr lang="it-IT" sz="2000" b="1" dirty="0" err="1" smtClean="0">
                <a:solidFill>
                  <a:srgbClr val="C00000"/>
                </a:solidFill>
              </a:rPr>
              <a:t>cheratinociti</a:t>
            </a:r>
            <a:r>
              <a:rPr lang="it-IT" sz="2000" b="1" dirty="0" smtClean="0">
                <a:solidFill>
                  <a:srgbClr val="C00000"/>
                </a:solidFill>
              </a:rPr>
              <a:t> la stimolazione con composti amari in grado di attivare più recettori TAS2R induce un aumento </a:t>
            </a:r>
            <a:r>
              <a:rPr lang="it-IT" sz="2000" b="1" dirty="0">
                <a:solidFill>
                  <a:srgbClr val="C00000"/>
                </a:solidFill>
              </a:rPr>
              <a:t>del Ca++ </a:t>
            </a:r>
            <a:r>
              <a:rPr lang="it-IT" sz="2000" b="1" dirty="0" smtClean="0">
                <a:solidFill>
                  <a:srgbClr val="C00000"/>
                </a:solidFill>
              </a:rPr>
              <a:t>intracellulare</a:t>
            </a:r>
            <a:endParaRPr lang="it-IT" sz="2000" b="1" dirty="0">
              <a:solidFill>
                <a:srgbClr val="C00000"/>
              </a:solidFill>
            </a:endParaRPr>
          </a:p>
        </p:txBody>
      </p:sp>
      <p:pic>
        <p:nvPicPr>
          <p:cNvPr id="4" name="Immagine 3"/>
          <p:cNvPicPr>
            <a:picLocks noChangeAspect="1"/>
          </p:cNvPicPr>
          <p:nvPr/>
        </p:nvPicPr>
        <p:blipFill>
          <a:blip r:embed="rId3" cstate="print"/>
          <a:stretch>
            <a:fillRect/>
          </a:stretch>
        </p:blipFill>
        <p:spPr>
          <a:xfrm>
            <a:off x="2586366" y="1916832"/>
            <a:ext cx="4176464" cy="3350509"/>
          </a:xfrm>
          <a:prstGeom prst="rect">
            <a:avLst/>
          </a:prstGeom>
        </p:spPr>
      </p:pic>
      <p:sp>
        <p:nvSpPr>
          <p:cNvPr id="3" name="CasellaDiTesto 2"/>
          <p:cNvSpPr txBox="1"/>
          <p:nvPr/>
        </p:nvSpPr>
        <p:spPr>
          <a:xfrm>
            <a:off x="1837460" y="5517232"/>
            <a:ext cx="5583323" cy="646331"/>
          </a:xfrm>
          <a:prstGeom prst="rect">
            <a:avLst/>
          </a:prstGeom>
          <a:noFill/>
        </p:spPr>
        <p:txBody>
          <a:bodyPr wrap="none" rtlCol="0">
            <a:spAutoFit/>
          </a:bodyPr>
          <a:lstStyle/>
          <a:p>
            <a:r>
              <a:rPr lang="it-IT" dirty="0"/>
              <a:t>S</a:t>
            </a:r>
            <a:r>
              <a:rPr lang="it-IT" dirty="0" smtClean="0"/>
              <a:t>ignificativo rispetto ai solventi utilizzati (</a:t>
            </a:r>
            <a:r>
              <a:rPr lang="it-IT" dirty="0" err="1" smtClean="0"/>
              <a:t>EtOH</a:t>
            </a:r>
            <a:r>
              <a:rPr lang="it-IT" dirty="0" smtClean="0"/>
              <a:t> e DMSO) e</a:t>
            </a:r>
          </a:p>
          <a:p>
            <a:r>
              <a:rPr lang="it-IT" dirty="0" smtClean="0"/>
              <a:t>indicativo della funzionalità dei recettori </a:t>
            </a:r>
            <a:endParaRPr lang="it-IT" dirty="0"/>
          </a:p>
        </p:txBody>
      </p:sp>
    </p:spTree>
    <p:extLst>
      <p:ext uri="{BB962C8B-B14F-4D97-AF65-F5344CB8AC3E}">
        <p14:creationId xmlns:p14="http://schemas.microsoft.com/office/powerpoint/2010/main" val="785787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19125" y="315018"/>
            <a:ext cx="6683765" cy="689535"/>
          </a:xfrm>
        </p:spPr>
        <p:txBody>
          <a:bodyPr>
            <a:normAutofit fontScale="90000"/>
          </a:bodyPr>
          <a:lstStyle/>
          <a:p>
            <a:r>
              <a:rPr lang="it-IT" sz="2800" dirty="0" smtClean="0">
                <a:solidFill>
                  <a:srgbClr val="C00000"/>
                </a:solidFill>
              </a:rPr>
              <a:t>Ai </a:t>
            </a:r>
            <a:r>
              <a:rPr lang="it-IT" sz="2800" dirty="0" err="1" smtClean="0">
                <a:solidFill>
                  <a:srgbClr val="C00000"/>
                </a:solidFill>
              </a:rPr>
              <a:t>cheratinociti</a:t>
            </a:r>
            <a:r>
              <a:rPr lang="it-IT" sz="2800" dirty="0" smtClean="0">
                <a:solidFill>
                  <a:srgbClr val="C00000"/>
                </a:solidFill>
              </a:rPr>
              <a:t> piace l’amaro</a:t>
            </a:r>
            <a:r>
              <a:rPr lang="it-IT" dirty="0" smtClean="0">
                <a:solidFill>
                  <a:srgbClr val="C00000"/>
                </a:solidFill>
              </a:rPr>
              <a:t>…</a:t>
            </a:r>
            <a:endParaRPr lang="it-IT" dirty="0">
              <a:solidFill>
                <a:srgbClr val="C00000"/>
              </a:solidFill>
            </a:endParaRPr>
          </a:p>
        </p:txBody>
      </p:sp>
      <p:pic>
        <p:nvPicPr>
          <p:cNvPr id="4" name="Segnaposto contenuto 3"/>
          <p:cNvPicPr>
            <a:picLocks noGrp="1" noChangeAspect="1"/>
          </p:cNvPicPr>
          <p:nvPr>
            <p:ph idx="1"/>
          </p:nvPr>
        </p:nvPicPr>
        <p:blipFill>
          <a:blip r:embed="rId3" cstate="print"/>
          <a:stretch>
            <a:fillRect/>
          </a:stretch>
        </p:blipFill>
        <p:spPr>
          <a:xfrm>
            <a:off x="1599202" y="2108870"/>
            <a:ext cx="2330201" cy="2945535"/>
          </a:xfrm>
          <a:prstGeom prst="rect">
            <a:avLst/>
          </a:prstGeom>
        </p:spPr>
      </p:pic>
      <p:sp>
        <p:nvSpPr>
          <p:cNvPr id="5" name="CasellaDiTesto 4"/>
          <p:cNvSpPr txBox="1"/>
          <p:nvPr/>
        </p:nvSpPr>
        <p:spPr>
          <a:xfrm>
            <a:off x="1599202" y="1189255"/>
            <a:ext cx="6903688" cy="646331"/>
          </a:xfrm>
          <a:prstGeom prst="rect">
            <a:avLst/>
          </a:prstGeom>
          <a:noFill/>
        </p:spPr>
        <p:txBody>
          <a:bodyPr wrap="square" rtlCol="0">
            <a:spAutoFit/>
          </a:bodyPr>
          <a:lstStyle/>
          <a:p>
            <a:pPr algn="ctr"/>
            <a:r>
              <a:rPr lang="it-IT" dirty="0" err="1" smtClean="0"/>
              <a:t>Difenidolo</a:t>
            </a:r>
            <a:r>
              <a:rPr lang="it-IT" dirty="0" smtClean="0"/>
              <a:t> e </a:t>
            </a:r>
            <a:r>
              <a:rPr lang="it-IT" dirty="0" err="1" smtClean="0"/>
              <a:t>Amarogentina</a:t>
            </a:r>
            <a:r>
              <a:rPr lang="it-IT" dirty="0" smtClean="0"/>
              <a:t>, inducono l’espressione di </a:t>
            </a:r>
            <a:r>
              <a:rPr lang="it-IT" dirty="0" err="1" smtClean="0"/>
              <a:t>markers</a:t>
            </a:r>
            <a:r>
              <a:rPr lang="it-IT" dirty="0" smtClean="0"/>
              <a:t> del differenziamento, sia nelle linee cellulari che nei </a:t>
            </a:r>
            <a:r>
              <a:rPr lang="it-IT" dirty="0" err="1" smtClean="0"/>
              <a:t>cheratinociti</a:t>
            </a:r>
            <a:r>
              <a:rPr lang="it-IT" dirty="0" smtClean="0"/>
              <a:t> primari</a:t>
            </a:r>
            <a:endParaRPr lang="it-IT" dirty="0"/>
          </a:p>
        </p:txBody>
      </p:sp>
      <p:pic>
        <p:nvPicPr>
          <p:cNvPr id="6" name="Immagine 5"/>
          <p:cNvPicPr>
            <a:picLocks noChangeAspect="1"/>
          </p:cNvPicPr>
          <p:nvPr/>
        </p:nvPicPr>
        <p:blipFill>
          <a:blip r:embed="rId4" cstate="print"/>
          <a:stretch>
            <a:fillRect/>
          </a:stretch>
        </p:blipFill>
        <p:spPr>
          <a:xfrm>
            <a:off x="4067945" y="2212413"/>
            <a:ext cx="3240360" cy="2844088"/>
          </a:xfrm>
          <a:prstGeom prst="rect">
            <a:avLst/>
          </a:prstGeom>
        </p:spPr>
      </p:pic>
      <p:sp>
        <p:nvSpPr>
          <p:cNvPr id="7" name="CasellaDiTesto 6"/>
          <p:cNvSpPr txBox="1"/>
          <p:nvPr/>
        </p:nvSpPr>
        <p:spPr>
          <a:xfrm>
            <a:off x="1115616" y="5456993"/>
            <a:ext cx="7704856" cy="923330"/>
          </a:xfrm>
          <a:prstGeom prst="rect">
            <a:avLst/>
          </a:prstGeom>
          <a:solidFill>
            <a:srgbClr val="FFFF00"/>
          </a:solidFill>
        </p:spPr>
        <p:txBody>
          <a:bodyPr wrap="square" rtlCol="0">
            <a:spAutoFit/>
          </a:bodyPr>
          <a:lstStyle/>
          <a:p>
            <a:r>
              <a:rPr lang="it-IT" dirty="0" smtClean="0"/>
              <a:t>L’incremento </a:t>
            </a:r>
            <a:r>
              <a:rPr lang="it-IT" dirty="0"/>
              <a:t>dei livelli </a:t>
            </a:r>
            <a:r>
              <a:rPr lang="it-IT" dirty="0" smtClean="0"/>
              <a:t>intracellulari del Ca</a:t>
            </a:r>
            <a:r>
              <a:rPr lang="it-IT" baseline="30000" dirty="0" smtClean="0"/>
              <a:t>++ </a:t>
            </a:r>
            <a:r>
              <a:rPr lang="it-IT" dirty="0" smtClean="0"/>
              <a:t>dovuto </a:t>
            </a:r>
            <a:r>
              <a:rPr lang="it-IT" dirty="0"/>
              <a:t>all’attivazione dei recettori induce l’espressione di marcatori del </a:t>
            </a:r>
            <a:r>
              <a:rPr lang="it-IT" dirty="0" smtClean="0"/>
              <a:t>differenziamento, </a:t>
            </a:r>
            <a:r>
              <a:rPr lang="it-IT" dirty="0"/>
              <a:t>precoci come la </a:t>
            </a:r>
            <a:r>
              <a:rPr lang="it-IT" dirty="0" err="1"/>
              <a:t>Keratina</a:t>
            </a:r>
            <a:r>
              <a:rPr lang="it-IT" dirty="0"/>
              <a:t> 10  e tardivi come </a:t>
            </a:r>
            <a:r>
              <a:rPr lang="it-IT" dirty="0" err="1"/>
              <a:t>involucrina</a:t>
            </a:r>
            <a:r>
              <a:rPr lang="it-IT" dirty="0"/>
              <a:t> e </a:t>
            </a:r>
            <a:r>
              <a:rPr lang="it-IT" dirty="0" err="1"/>
              <a:t>transglutaminasi</a:t>
            </a:r>
            <a:r>
              <a:rPr lang="it-IT" dirty="0"/>
              <a:t> </a:t>
            </a:r>
            <a:r>
              <a:rPr lang="it-IT" dirty="0" smtClean="0"/>
              <a:t>espressi </a:t>
            </a:r>
            <a:r>
              <a:rPr lang="it-IT" dirty="0"/>
              <a:t>nello strato </a:t>
            </a:r>
            <a:r>
              <a:rPr lang="it-IT" dirty="0" smtClean="0"/>
              <a:t>spinoso.</a:t>
            </a:r>
            <a:endParaRPr lang="it-IT" dirty="0"/>
          </a:p>
        </p:txBody>
      </p:sp>
    </p:spTree>
    <p:extLst>
      <p:ext uri="{BB962C8B-B14F-4D97-AF65-F5344CB8AC3E}">
        <p14:creationId xmlns:p14="http://schemas.microsoft.com/office/powerpoint/2010/main" val="30241525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TAS2R potenziali targets di molecole ‘’</a:t>
            </a:r>
            <a:r>
              <a:rPr lang="it-IT" sz="2800" dirty="0" err="1" smtClean="0"/>
              <a:t>farmacologicamente’’attive</a:t>
            </a:r>
            <a:r>
              <a:rPr lang="it-IT" sz="2800" dirty="0" smtClean="0"/>
              <a:t>?</a:t>
            </a:r>
            <a:endParaRPr lang="it-IT" sz="2800" dirty="0"/>
          </a:p>
        </p:txBody>
      </p:sp>
      <p:sp>
        <p:nvSpPr>
          <p:cNvPr id="5" name="CasellaDiTesto 4"/>
          <p:cNvSpPr txBox="1"/>
          <p:nvPr/>
        </p:nvSpPr>
        <p:spPr>
          <a:xfrm>
            <a:off x="971600" y="1868631"/>
            <a:ext cx="7632848" cy="1200329"/>
          </a:xfrm>
          <a:prstGeom prst="rect">
            <a:avLst/>
          </a:prstGeom>
          <a:solidFill>
            <a:srgbClr val="FFFF00"/>
          </a:solidFill>
        </p:spPr>
        <p:txBody>
          <a:bodyPr wrap="square" rtlCol="0">
            <a:spAutoFit/>
          </a:bodyPr>
          <a:lstStyle/>
          <a:p>
            <a:pPr algn="ctr"/>
            <a:r>
              <a:rPr lang="it-IT" dirty="0" smtClean="0"/>
              <a:t>E’ possibile immaginare una nuova generazione di farmaci, LIGANDI DEI RECETTORI TAS2R che </a:t>
            </a:r>
            <a:r>
              <a:rPr lang="it-IT" u="sng" dirty="0" smtClean="0"/>
              <a:t>applicati </a:t>
            </a:r>
            <a:r>
              <a:rPr lang="it-IT" u="sng" dirty="0" err="1" smtClean="0"/>
              <a:t>topicamente</a:t>
            </a:r>
            <a:r>
              <a:rPr lang="it-IT" u="sng" dirty="0"/>
              <a:t> </a:t>
            </a:r>
            <a:r>
              <a:rPr lang="it-IT" dirty="0" smtClean="0"/>
              <a:t>inducano l’espressione di molecole coinvolte nella formazione e nel mantenimento dell’integrità della barriera epiteliale nei disordini in cui la funzione della barriera cutanea è compromessa</a:t>
            </a:r>
            <a:endParaRPr lang="it-IT" dirty="0"/>
          </a:p>
        </p:txBody>
      </p:sp>
      <p:pic>
        <p:nvPicPr>
          <p:cNvPr id="6" name="Immagine 5"/>
          <p:cNvPicPr>
            <a:picLocks noChangeAspect="1"/>
          </p:cNvPicPr>
          <p:nvPr/>
        </p:nvPicPr>
        <p:blipFill>
          <a:blip r:embed="rId2" cstate="print"/>
          <a:stretch>
            <a:fillRect/>
          </a:stretch>
        </p:blipFill>
        <p:spPr>
          <a:xfrm>
            <a:off x="2861358" y="3605874"/>
            <a:ext cx="3898910" cy="2593325"/>
          </a:xfrm>
          <a:prstGeom prst="rect">
            <a:avLst/>
          </a:prstGeom>
        </p:spPr>
      </p:pic>
    </p:spTree>
    <p:extLst>
      <p:ext uri="{BB962C8B-B14F-4D97-AF65-F5344CB8AC3E}">
        <p14:creationId xmlns:p14="http://schemas.microsoft.com/office/powerpoint/2010/main" val="18897159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323850" y="620713"/>
            <a:ext cx="8280400" cy="2979737"/>
          </a:xfrm>
          <a:solidFill>
            <a:srgbClr val="FFFF00"/>
          </a:solidFill>
        </p:spPr>
        <p:txBody>
          <a:bodyPr>
            <a:normAutofit/>
          </a:bodyPr>
          <a:lstStyle/>
          <a:p>
            <a:r>
              <a:rPr lang="it-IT" sz="3600" dirty="0" smtClean="0"/>
              <a:t>GRANDE SCOPERTA !!!!</a:t>
            </a:r>
            <a:br>
              <a:rPr lang="it-IT" sz="3600" dirty="0" smtClean="0"/>
            </a:br>
            <a:r>
              <a:rPr lang="it-IT" sz="3600" dirty="0" smtClean="0"/>
              <a:t>I recettori del Gusto stanno anche nelle Vie Respiratorie !!!</a:t>
            </a:r>
            <a:r>
              <a:rPr lang="it-IT" sz="2400" dirty="0" smtClean="0"/>
              <a:t/>
            </a:r>
            <a:br>
              <a:rPr lang="it-IT" sz="2400" dirty="0" smtClean="0"/>
            </a:br>
            <a:r>
              <a:rPr lang="it-IT" sz="2400" dirty="0" smtClean="0"/>
              <a:t/>
            </a:r>
            <a:br>
              <a:rPr lang="it-IT" sz="2400" dirty="0" smtClean="0"/>
            </a:br>
            <a:r>
              <a:rPr lang="it-IT" sz="2400" dirty="0" smtClean="0"/>
              <a:t>T2R38 taste </a:t>
            </a:r>
            <a:r>
              <a:rPr lang="it-IT" sz="2400" dirty="0" err="1" smtClean="0"/>
              <a:t>receptor</a:t>
            </a:r>
            <a:r>
              <a:rPr lang="it-IT" sz="2400" dirty="0" smtClean="0"/>
              <a:t> </a:t>
            </a:r>
            <a:r>
              <a:rPr lang="it-IT" sz="2400" dirty="0" err="1" smtClean="0"/>
              <a:t>polymorphisms</a:t>
            </a:r>
            <a:r>
              <a:rPr lang="it-IT" sz="2400" dirty="0" smtClean="0"/>
              <a:t> </a:t>
            </a:r>
            <a:r>
              <a:rPr lang="it-IT" sz="2400" dirty="0" err="1" smtClean="0"/>
              <a:t>underlie</a:t>
            </a:r>
            <a:r>
              <a:rPr lang="it-IT" sz="2400" dirty="0" smtClean="0"/>
              <a:t> </a:t>
            </a:r>
            <a:r>
              <a:rPr lang="it-IT" sz="2400" dirty="0" err="1" smtClean="0"/>
              <a:t>susceptibility</a:t>
            </a:r>
            <a:r>
              <a:rPr lang="it-IT" sz="2400" dirty="0" smtClean="0"/>
              <a:t> </a:t>
            </a:r>
            <a:r>
              <a:rPr lang="it-IT" sz="2400" dirty="0" err="1" smtClean="0"/>
              <a:t>to</a:t>
            </a:r>
            <a:r>
              <a:rPr lang="it-IT" sz="2400" dirty="0" smtClean="0"/>
              <a:t> upper </a:t>
            </a:r>
            <a:r>
              <a:rPr lang="it-IT" sz="2400" dirty="0" err="1" smtClean="0"/>
              <a:t>respiratory</a:t>
            </a:r>
            <a:r>
              <a:rPr lang="it-IT" sz="2400" dirty="0" smtClean="0"/>
              <a:t> </a:t>
            </a:r>
            <a:r>
              <a:rPr lang="it-IT" sz="2400" dirty="0" err="1" smtClean="0"/>
              <a:t>infection</a:t>
            </a:r>
            <a:endParaRPr lang="it-IT" sz="2400" dirty="0" smtClean="0"/>
          </a:p>
        </p:txBody>
      </p:sp>
      <p:sp>
        <p:nvSpPr>
          <p:cNvPr id="16387" name="Rectangle 3"/>
          <p:cNvSpPr>
            <a:spLocks noGrp="1" noChangeArrowheads="1"/>
          </p:cNvSpPr>
          <p:nvPr>
            <p:ph type="subTitle" idx="1"/>
          </p:nvPr>
        </p:nvSpPr>
        <p:spPr>
          <a:xfrm>
            <a:off x="323850" y="3886200"/>
            <a:ext cx="7993063" cy="1752600"/>
          </a:xfrm>
        </p:spPr>
        <p:txBody>
          <a:bodyPr/>
          <a:lstStyle/>
          <a:p>
            <a:pPr>
              <a:lnSpc>
                <a:spcPct val="90000"/>
              </a:lnSpc>
            </a:pPr>
            <a:r>
              <a:rPr lang="it-IT" b="1" smtClean="0"/>
              <a:t>The Journal of Clinical Investigation Oct 2012 </a:t>
            </a:r>
            <a:r>
              <a:rPr lang="it-IT" smtClean="0"/>
              <a:t>http://www.jci.org</a:t>
            </a:r>
          </a:p>
          <a:p>
            <a:pPr>
              <a:lnSpc>
                <a:spcPct val="90000"/>
              </a:lnSpc>
            </a:pPr>
            <a:r>
              <a:rPr lang="it-IT" sz="1200" smtClean="0"/>
              <a:t>Robert J. Lee,1 Guoxiang Xiong,2 Jennifer M. Kofonow,1 Bei Chen,1 Anna Lysenko,3 Peihua Jiang,3 Valsamma Abraham,4 Laurel Doghramji,1 Nithin D. Adappa,1 James N. Palmer,1 David W. Kennedy,1Gary K. Beauchamp,3 Paschalis-Thomas Doulias,4,5 Harry Ischiropoulos,4,5 James L. Kreindler,4</a:t>
            </a:r>
          </a:p>
          <a:p>
            <a:pPr>
              <a:lnSpc>
                <a:spcPct val="90000"/>
              </a:lnSpc>
            </a:pPr>
            <a:r>
              <a:rPr lang="it-IT" sz="1200" smtClean="0"/>
              <a:t>Danielle R. Reed,3 and Noam A. Cohen1,6</a:t>
            </a:r>
          </a:p>
        </p:txBody>
      </p:sp>
    </p:spTree>
    <p:extLst>
      <p:ext uri="{BB962C8B-B14F-4D97-AF65-F5344CB8AC3E}">
        <p14:creationId xmlns:p14="http://schemas.microsoft.com/office/powerpoint/2010/main" val="2918831059"/>
      </p:ext>
    </p:extLst>
  </p:cSld>
  <p:clrMapOvr>
    <a:masterClrMapping/>
  </p:clrMapOvr>
  <mc:AlternateContent xmlns:mc="http://schemas.openxmlformats.org/markup-compatibility/2006" xmlns:p14="http://schemas.microsoft.com/office/powerpoint/2010/main">
    <mc:Choice Requires="p14">
      <p:transition p14:dur="100" advClick="0" advTm="20000">
        <p:cut/>
      </p:transition>
    </mc:Choice>
    <mc:Fallback xmlns="">
      <p:transition advClick="0" advTm="20000">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ppt_x"/>
                                          </p:val>
                                        </p:tav>
                                        <p:tav tm="100000">
                                          <p:val>
                                            <p:strVal val="#ppt_x"/>
                                          </p:val>
                                        </p:tav>
                                      </p:tavLst>
                                    </p:anim>
                                    <p:anim calcmode="lin" valueType="num">
                                      <p:cBhvr additive="base">
                                        <p:cTn id="8"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147050" cy="633412"/>
          </a:xfrm>
          <a:solidFill>
            <a:srgbClr val="FFFF00"/>
          </a:solidFill>
        </p:spPr>
        <p:txBody>
          <a:bodyPr/>
          <a:lstStyle/>
          <a:p>
            <a:r>
              <a:rPr lang="it-IT" sz="2400" dirty="0" err="1" smtClean="0"/>
              <a:t>Pseudomonas</a:t>
            </a:r>
            <a:r>
              <a:rPr lang="it-IT" sz="2400" dirty="0" smtClean="0"/>
              <a:t> </a:t>
            </a:r>
            <a:r>
              <a:rPr lang="it-IT" sz="2400" dirty="0" err="1" smtClean="0"/>
              <a:t>Aeruginosa</a:t>
            </a:r>
            <a:r>
              <a:rPr lang="it-IT" sz="2400" dirty="0" smtClean="0"/>
              <a:t> su Cellule Epiteliali</a:t>
            </a:r>
          </a:p>
        </p:txBody>
      </p:sp>
      <p:pic>
        <p:nvPicPr>
          <p:cNvPr id="18435" name="Picture 5" descr="F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981075"/>
            <a:ext cx="3705225"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3438" y="1412875"/>
            <a:ext cx="333375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a:spLocks noChangeArrowheads="1"/>
          </p:cNvSpPr>
          <p:nvPr/>
        </p:nvSpPr>
        <p:spPr bwMode="auto">
          <a:xfrm>
            <a:off x="4356100" y="3644900"/>
            <a:ext cx="460851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Un Sistema di </a:t>
            </a:r>
            <a:r>
              <a:rPr lang="en-US" dirty="0" err="1" smtClean="0"/>
              <a:t>segnalazione</a:t>
            </a:r>
            <a:r>
              <a:rPr lang="en-US" dirty="0" smtClean="0"/>
              <a:t> </a:t>
            </a:r>
            <a:r>
              <a:rPr lang="en-US" dirty="0" err="1" smtClean="0"/>
              <a:t>intercellulare</a:t>
            </a:r>
            <a:r>
              <a:rPr lang="en-US" dirty="0" smtClean="0"/>
              <a:t>, </a:t>
            </a:r>
            <a:r>
              <a:rPr lang="en-US" dirty="0" err="1" smtClean="0"/>
              <a:t>detto</a:t>
            </a:r>
            <a:r>
              <a:rPr lang="en-US" dirty="0" smtClean="0"/>
              <a:t> “quorum sensing” </a:t>
            </a:r>
            <a:r>
              <a:rPr lang="en-US" dirty="0" err="1" smtClean="0"/>
              <a:t>regola</a:t>
            </a:r>
            <a:r>
              <a:rPr lang="en-US" dirty="0" smtClean="0"/>
              <a:t> </a:t>
            </a:r>
            <a:r>
              <a:rPr lang="en-US" dirty="0" err="1" smtClean="0"/>
              <a:t>i</a:t>
            </a:r>
            <a:r>
              <a:rPr lang="en-US" dirty="0" smtClean="0"/>
              <a:t> </a:t>
            </a:r>
            <a:r>
              <a:rPr lang="en-US" dirty="0" err="1" smtClean="0"/>
              <a:t>processi</a:t>
            </a:r>
            <a:r>
              <a:rPr lang="en-US" dirty="0" smtClean="0"/>
              <a:t> </a:t>
            </a:r>
            <a:r>
              <a:rPr lang="en-US" dirty="0" err="1" smtClean="0"/>
              <a:t>associati</a:t>
            </a:r>
            <a:r>
              <a:rPr lang="en-US" dirty="0" smtClean="0"/>
              <a:t> </a:t>
            </a:r>
            <a:r>
              <a:rPr lang="en-US" dirty="0" err="1" smtClean="0"/>
              <a:t>alla</a:t>
            </a:r>
            <a:r>
              <a:rPr lang="en-US" dirty="0" smtClean="0"/>
              <a:t> </a:t>
            </a:r>
            <a:r>
              <a:rPr lang="en-US" dirty="0" err="1" smtClean="0"/>
              <a:t>virulenza</a:t>
            </a:r>
            <a:r>
              <a:rPr lang="en-US" dirty="0" smtClean="0"/>
              <a:t>. In </a:t>
            </a:r>
            <a:r>
              <a:rPr lang="en-US" dirty="0" err="1" smtClean="0"/>
              <a:t>molti</a:t>
            </a:r>
            <a:r>
              <a:rPr lang="en-US" dirty="0" smtClean="0"/>
              <a:t> </a:t>
            </a:r>
            <a:r>
              <a:rPr lang="en-US" dirty="0" err="1" smtClean="0"/>
              <a:t>batteri</a:t>
            </a:r>
            <a:r>
              <a:rPr lang="en-US" dirty="0" smtClean="0"/>
              <a:t> </a:t>
            </a:r>
            <a:r>
              <a:rPr lang="en-US" dirty="0" err="1" smtClean="0"/>
              <a:t>questo</a:t>
            </a:r>
            <a:r>
              <a:rPr lang="en-US" dirty="0" smtClean="0"/>
              <a:t> </a:t>
            </a:r>
            <a:r>
              <a:rPr lang="en-US" dirty="0" err="1" smtClean="0"/>
              <a:t>sistema</a:t>
            </a:r>
            <a:r>
              <a:rPr lang="en-US" dirty="0" smtClean="0"/>
              <a:t> di </a:t>
            </a:r>
            <a:r>
              <a:rPr lang="en-US" dirty="0" err="1" smtClean="0"/>
              <a:t>segnalazione</a:t>
            </a:r>
            <a:r>
              <a:rPr lang="en-US" dirty="0" smtClean="0"/>
              <a:t> è </a:t>
            </a:r>
            <a:r>
              <a:rPr lang="en-US" dirty="0" err="1" smtClean="0"/>
              <a:t>mediato</a:t>
            </a:r>
            <a:r>
              <a:rPr lang="en-US" dirty="0" smtClean="0"/>
              <a:t> da </a:t>
            </a:r>
            <a:r>
              <a:rPr lang="en-US" dirty="0" err="1" smtClean="0"/>
              <a:t>Acil</a:t>
            </a:r>
            <a:r>
              <a:rPr lang="en-US" dirty="0" smtClean="0"/>
              <a:t> </a:t>
            </a:r>
            <a:r>
              <a:rPr lang="en-US" dirty="0" err="1" smtClean="0"/>
              <a:t>omoserina</a:t>
            </a:r>
            <a:r>
              <a:rPr lang="en-US" dirty="0" smtClean="0"/>
              <a:t> </a:t>
            </a:r>
            <a:r>
              <a:rPr lang="en-US" dirty="0" err="1" smtClean="0"/>
              <a:t>lattoni</a:t>
            </a:r>
            <a:r>
              <a:rPr lang="en-US" dirty="0" smtClean="0"/>
              <a:t> (</a:t>
            </a:r>
            <a:r>
              <a:rPr lang="en-US" dirty="0"/>
              <a:t>AHLs). </a:t>
            </a:r>
          </a:p>
        </p:txBody>
      </p:sp>
    </p:spTree>
    <p:extLst>
      <p:ext uri="{BB962C8B-B14F-4D97-AF65-F5344CB8AC3E}">
        <p14:creationId xmlns:p14="http://schemas.microsoft.com/office/powerpoint/2010/main" val="2418840614"/>
      </p:ext>
    </p:extLst>
  </p:cSld>
  <p:clrMapOvr>
    <a:masterClrMapping/>
  </p:clrMapOvr>
  <mc:AlternateContent xmlns:mc="http://schemas.openxmlformats.org/markup-compatibility/2006" xmlns:p14="http://schemas.microsoft.com/office/powerpoint/2010/main">
    <mc:Choice Requires="p14">
      <p:transition p14:dur="100" advClick="0" advTm="20000">
        <p:cut/>
      </p:transition>
    </mc:Choice>
    <mc:Fallback xmlns="">
      <p:transition advClick="0" advTm="20000">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325438" y="381000"/>
            <a:ext cx="8494712"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defRPr>
            </a:lvl1pPr>
            <a:lvl2pPr marL="742950" indent="-28575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defRPr>
            </a:lvl2pPr>
            <a:lvl3pPr marL="1143000" indent="-22860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defRPr>
            </a:lvl3pPr>
            <a:lvl4pPr marL="1600200" indent="-22860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defRPr>
            </a:lvl4pPr>
            <a:lvl5pPr marL="2057400" indent="-22860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defRPr>
            </a:lvl5pPr>
            <a:lvl6pPr marL="25146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defRPr>
            </a:lvl6pPr>
            <a:lvl7pPr marL="29718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defRPr>
            </a:lvl7pPr>
            <a:lvl8pPr marL="34290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defRPr>
            </a:lvl8pPr>
            <a:lvl9pPr marL="38862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defRPr>
            </a:lvl9pPr>
          </a:lstStyle>
          <a:p>
            <a:pPr algn="ctr" eaLnBrk="1" hangingPunct="1">
              <a:lnSpc>
                <a:spcPct val="97000"/>
              </a:lnSpc>
              <a:buClr>
                <a:srgbClr val="000000"/>
              </a:buClr>
              <a:buSzPct val="45000"/>
            </a:pPr>
            <a:r>
              <a:rPr lang="en-GB" sz="1500" b="1" dirty="0">
                <a:solidFill>
                  <a:srgbClr val="000000"/>
                </a:solidFill>
              </a:rPr>
              <a:t>A working model for the sweet and umami taste receptor structure–function relationships</a:t>
            </a:r>
          </a:p>
        </p:txBody>
      </p:sp>
      <p:pic>
        <p:nvPicPr>
          <p:cNvPr id="2048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5" y="5943600"/>
            <a:ext cx="9107488"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188" y="1341438"/>
            <a:ext cx="7804150" cy="411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 Box 4"/>
          <p:cNvSpPr txBox="1">
            <a:spLocks noChangeArrowheads="1"/>
          </p:cNvSpPr>
          <p:nvPr/>
        </p:nvSpPr>
        <p:spPr bwMode="auto">
          <a:xfrm>
            <a:off x="366713" y="6453188"/>
            <a:ext cx="391795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655638" algn="l"/>
                <a:tab pos="1312863" algn="l"/>
                <a:tab pos="1968500" algn="l"/>
                <a:tab pos="2625725" algn="l"/>
                <a:tab pos="3282950" algn="l"/>
              </a:tabLst>
              <a:defRPr>
                <a:solidFill>
                  <a:schemeClr val="tx1"/>
                </a:solidFill>
                <a:latin typeface="Arial" pitchFamily="34" charset="0"/>
              </a:defRPr>
            </a:lvl1pPr>
            <a:lvl2pPr marL="742950" indent="-285750" eaLnBrk="0" hangingPunct="0">
              <a:tabLst>
                <a:tab pos="655638" algn="l"/>
                <a:tab pos="1312863" algn="l"/>
                <a:tab pos="1968500" algn="l"/>
                <a:tab pos="2625725" algn="l"/>
                <a:tab pos="3282950" algn="l"/>
              </a:tabLst>
              <a:defRPr>
                <a:solidFill>
                  <a:schemeClr val="tx1"/>
                </a:solidFill>
                <a:latin typeface="Arial" pitchFamily="34" charset="0"/>
              </a:defRPr>
            </a:lvl2pPr>
            <a:lvl3pPr marL="1143000" indent="-228600" eaLnBrk="0" hangingPunct="0">
              <a:tabLst>
                <a:tab pos="655638" algn="l"/>
                <a:tab pos="1312863" algn="l"/>
                <a:tab pos="1968500" algn="l"/>
                <a:tab pos="2625725" algn="l"/>
                <a:tab pos="3282950" algn="l"/>
              </a:tabLst>
              <a:defRPr>
                <a:solidFill>
                  <a:schemeClr val="tx1"/>
                </a:solidFill>
                <a:latin typeface="Arial" pitchFamily="34" charset="0"/>
              </a:defRPr>
            </a:lvl3pPr>
            <a:lvl4pPr marL="1600200" indent="-228600" eaLnBrk="0" hangingPunct="0">
              <a:tabLst>
                <a:tab pos="655638" algn="l"/>
                <a:tab pos="1312863" algn="l"/>
                <a:tab pos="1968500" algn="l"/>
                <a:tab pos="2625725" algn="l"/>
                <a:tab pos="3282950" algn="l"/>
              </a:tabLst>
              <a:defRPr>
                <a:solidFill>
                  <a:schemeClr val="tx1"/>
                </a:solidFill>
                <a:latin typeface="Arial" pitchFamily="34" charset="0"/>
              </a:defRPr>
            </a:lvl4pPr>
            <a:lvl5pPr marL="2057400" indent="-228600" eaLnBrk="0" hangingPunct="0">
              <a:tabLst>
                <a:tab pos="655638" algn="l"/>
                <a:tab pos="1312863" algn="l"/>
                <a:tab pos="1968500" algn="l"/>
                <a:tab pos="2625725" algn="l"/>
                <a:tab pos="3282950" algn="l"/>
              </a:tabLst>
              <a:defRPr>
                <a:solidFill>
                  <a:schemeClr val="tx1"/>
                </a:solidFill>
                <a:latin typeface="Arial" pitchFamily="34" charset="0"/>
              </a:defRPr>
            </a:lvl5pPr>
            <a:lvl6pPr marL="2514600" indent="-228600" eaLnBrk="0" fontAlgn="base" hangingPunct="0">
              <a:spcBef>
                <a:spcPct val="0"/>
              </a:spcBef>
              <a:spcAft>
                <a:spcPct val="0"/>
              </a:spcAft>
              <a:tabLst>
                <a:tab pos="655638" algn="l"/>
                <a:tab pos="1312863" algn="l"/>
                <a:tab pos="1968500" algn="l"/>
                <a:tab pos="2625725" algn="l"/>
                <a:tab pos="3282950" algn="l"/>
              </a:tabLst>
              <a:defRPr>
                <a:solidFill>
                  <a:schemeClr val="tx1"/>
                </a:solidFill>
                <a:latin typeface="Arial" pitchFamily="34" charset="0"/>
              </a:defRPr>
            </a:lvl6pPr>
            <a:lvl7pPr marL="2971800" indent="-228600" eaLnBrk="0" fontAlgn="base" hangingPunct="0">
              <a:spcBef>
                <a:spcPct val="0"/>
              </a:spcBef>
              <a:spcAft>
                <a:spcPct val="0"/>
              </a:spcAft>
              <a:tabLst>
                <a:tab pos="655638" algn="l"/>
                <a:tab pos="1312863" algn="l"/>
                <a:tab pos="1968500" algn="l"/>
                <a:tab pos="2625725" algn="l"/>
                <a:tab pos="3282950" algn="l"/>
              </a:tabLst>
              <a:defRPr>
                <a:solidFill>
                  <a:schemeClr val="tx1"/>
                </a:solidFill>
                <a:latin typeface="Arial" pitchFamily="34" charset="0"/>
              </a:defRPr>
            </a:lvl7pPr>
            <a:lvl8pPr marL="3429000" indent="-228600" eaLnBrk="0" fontAlgn="base" hangingPunct="0">
              <a:spcBef>
                <a:spcPct val="0"/>
              </a:spcBef>
              <a:spcAft>
                <a:spcPct val="0"/>
              </a:spcAft>
              <a:tabLst>
                <a:tab pos="655638" algn="l"/>
                <a:tab pos="1312863" algn="l"/>
                <a:tab pos="1968500" algn="l"/>
                <a:tab pos="2625725" algn="l"/>
                <a:tab pos="3282950" algn="l"/>
              </a:tabLst>
              <a:defRPr>
                <a:solidFill>
                  <a:schemeClr val="tx1"/>
                </a:solidFill>
                <a:latin typeface="Arial" pitchFamily="34" charset="0"/>
              </a:defRPr>
            </a:lvl8pPr>
            <a:lvl9pPr marL="3886200" indent="-228600" eaLnBrk="0" fontAlgn="base" hangingPunct="0">
              <a:spcBef>
                <a:spcPct val="0"/>
              </a:spcBef>
              <a:spcAft>
                <a:spcPct val="0"/>
              </a:spcAft>
              <a:tabLst>
                <a:tab pos="655638" algn="l"/>
                <a:tab pos="1312863" algn="l"/>
                <a:tab pos="1968500" algn="l"/>
                <a:tab pos="2625725" algn="l"/>
                <a:tab pos="3282950" algn="l"/>
              </a:tabLst>
              <a:defRPr>
                <a:solidFill>
                  <a:schemeClr val="tx1"/>
                </a:solidFill>
                <a:latin typeface="Arial" pitchFamily="34" charset="0"/>
              </a:defRPr>
            </a:lvl9pPr>
          </a:lstStyle>
          <a:p>
            <a:pPr eaLnBrk="1" hangingPunct="1">
              <a:lnSpc>
                <a:spcPct val="97000"/>
              </a:lnSpc>
              <a:buClr>
                <a:srgbClr val="000000"/>
              </a:buClr>
              <a:buSzPct val="45000"/>
            </a:pPr>
            <a:r>
              <a:rPr lang="en-GB" sz="1100" b="1">
                <a:solidFill>
                  <a:srgbClr val="000000"/>
                </a:solidFill>
              </a:rPr>
              <a:t>Xu H et al. PNAS 2004;101:14258-14263</a:t>
            </a:r>
          </a:p>
        </p:txBody>
      </p:sp>
      <p:sp>
        <p:nvSpPr>
          <p:cNvPr id="20486" name="Text Box 5"/>
          <p:cNvSpPr txBox="1">
            <a:spLocks noChangeArrowheads="1"/>
          </p:cNvSpPr>
          <p:nvPr/>
        </p:nvSpPr>
        <p:spPr bwMode="auto">
          <a:xfrm>
            <a:off x="98425" y="6613525"/>
            <a:ext cx="4930775"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76200" indent="-76200" eaLnBrk="0" hangingPunct="0">
              <a:tabLst>
                <a:tab pos="655638" algn="l"/>
                <a:tab pos="1312863" algn="l"/>
                <a:tab pos="1968500" algn="l"/>
                <a:tab pos="2625725" algn="l"/>
                <a:tab pos="3282950" algn="l"/>
                <a:tab pos="3938588" algn="l"/>
                <a:tab pos="4595813" algn="l"/>
              </a:tabLst>
              <a:defRPr>
                <a:solidFill>
                  <a:schemeClr val="tx1"/>
                </a:solidFill>
                <a:latin typeface="Arial" pitchFamily="34" charset="0"/>
              </a:defRPr>
            </a:lvl1pPr>
            <a:lvl2pPr marL="742950" indent="-285750" eaLnBrk="0" hangingPunct="0">
              <a:tabLst>
                <a:tab pos="655638" algn="l"/>
                <a:tab pos="1312863" algn="l"/>
                <a:tab pos="1968500" algn="l"/>
                <a:tab pos="2625725" algn="l"/>
                <a:tab pos="3282950" algn="l"/>
                <a:tab pos="3938588" algn="l"/>
                <a:tab pos="4595813" algn="l"/>
              </a:tabLst>
              <a:defRPr>
                <a:solidFill>
                  <a:schemeClr val="tx1"/>
                </a:solidFill>
                <a:latin typeface="Arial" pitchFamily="34" charset="0"/>
              </a:defRPr>
            </a:lvl2pPr>
            <a:lvl3pPr marL="1143000" indent="-228600" eaLnBrk="0" hangingPunct="0">
              <a:tabLst>
                <a:tab pos="655638" algn="l"/>
                <a:tab pos="1312863" algn="l"/>
                <a:tab pos="1968500" algn="l"/>
                <a:tab pos="2625725" algn="l"/>
                <a:tab pos="3282950" algn="l"/>
                <a:tab pos="3938588" algn="l"/>
                <a:tab pos="4595813" algn="l"/>
              </a:tabLst>
              <a:defRPr>
                <a:solidFill>
                  <a:schemeClr val="tx1"/>
                </a:solidFill>
                <a:latin typeface="Arial" pitchFamily="34" charset="0"/>
              </a:defRPr>
            </a:lvl3pPr>
            <a:lvl4pPr marL="1600200" indent="-228600" eaLnBrk="0" hangingPunct="0">
              <a:tabLst>
                <a:tab pos="655638" algn="l"/>
                <a:tab pos="1312863" algn="l"/>
                <a:tab pos="1968500" algn="l"/>
                <a:tab pos="2625725" algn="l"/>
                <a:tab pos="3282950" algn="l"/>
                <a:tab pos="3938588" algn="l"/>
                <a:tab pos="4595813" algn="l"/>
              </a:tabLst>
              <a:defRPr>
                <a:solidFill>
                  <a:schemeClr val="tx1"/>
                </a:solidFill>
                <a:latin typeface="Arial" pitchFamily="34" charset="0"/>
              </a:defRPr>
            </a:lvl4pPr>
            <a:lvl5pPr marL="2057400" indent="-228600" eaLnBrk="0" hangingPunct="0">
              <a:tabLst>
                <a:tab pos="655638" algn="l"/>
                <a:tab pos="1312863" algn="l"/>
                <a:tab pos="1968500" algn="l"/>
                <a:tab pos="2625725" algn="l"/>
                <a:tab pos="3282950" algn="l"/>
                <a:tab pos="3938588" algn="l"/>
                <a:tab pos="4595813" algn="l"/>
              </a:tabLst>
              <a:defRPr>
                <a:solidFill>
                  <a:schemeClr val="tx1"/>
                </a:solidFill>
                <a:latin typeface="Arial" pitchFamily="34" charset="0"/>
              </a:defRPr>
            </a:lvl5pPr>
            <a:lvl6pPr marL="2514600" indent="-228600" eaLnBrk="0" fontAlgn="base" hangingPunct="0">
              <a:spcBef>
                <a:spcPct val="0"/>
              </a:spcBef>
              <a:spcAft>
                <a:spcPct val="0"/>
              </a:spcAft>
              <a:tabLst>
                <a:tab pos="655638" algn="l"/>
                <a:tab pos="1312863" algn="l"/>
                <a:tab pos="1968500" algn="l"/>
                <a:tab pos="2625725" algn="l"/>
                <a:tab pos="3282950" algn="l"/>
                <a:tab pos="3938588" algn="l"/>
                <a:tab pos="4595813" algn="l"/>
              </a:tabLst>
              <a:defRPr>
                <a:solidFill>
                  <a:schemeClr val="tx1"/>
                </a:solidFill>
                <a:latin typeface="Arial" pitchFamily="34" charset="0"/>
              </a:defRPr>
            </a:lvl6pPr>
            <a:lvl7pPr marL="2971800" indent="-228600" eaLnBrk="0" fontAlgn="base" hangingPunct="0">
              <a:spcBef>
                <a:spcPct val="0"/>
              </a:spcBef>
              <a:spcAft>
                <a:spcPct val="0"/>
              </a:spcAft>
              <a:tabLst>
                <a:tab pos="655638" algn="l"/>
                <a:tab pos="1312863" algn="l"/>
                <a:tab pos="1968500" algn="l"/>
                <a:tab pos="2625725" algn="l"/>
                <a:tab pos="3282950" algn="l"/>
                <a:tab pos="3938588" algn="l"/>
                <a:tab pos="4595813" algn="l"/>
              </a:tabLst>
              <a:defRPr>
                <a:solidFill>
                  <a:schemeClr val="tx1"/>
                </a:solidFill>
                <a:latin typeface="Arial" pitchFamily="34" charset="0"/>
              </a:defRPr>
            </a:lvl7pPr>
            <a:lvl8pPr marL="3429000" indent="-228600" eaLnBrk="0" fontAlgn="base" hangingPunct="0">
              <a:spcBef>
                <a:spcPct val="0"/>
              </a:spcBef>
              <a:spcAft>
                <a:spcPct val="0"/>
              </a:spcAft>
              <a:tabLst>
                <a:tab pos="655638" algn="l"/>
                <a:tab pos="1312863" algn="l"/>
                <a:tab pos="1968500" algn="l"/>
                <a:tab pos="2625725" algn="l"/>
                <a:tab pos="3282950" algn="l"/>
                <a:tab pos="3938588" algn="l"/>
                <a:tab pos="4595813" algn="l"/>
              </a:tabLst>
              <a:defRPr>
                <a:solidFill>
                  <a:schemeClr val="tx1"/>
                </a:solidFill>
                <a:latin typeface="Arial" pitchFamily="34" charset="0"/>
              </a:defRPr>
            </a:lvl8pPr>
            <a:lvl9pPr marL="3886200" indent="-228600" eaLnBrk="0" fontAlgn="base" hangingPunct="0">
              <a:spcBef>
                <a:spcPct val="0"/>
              </a:spcBef>
              <a:spcAft>
                <a:spcPct val="0"/>
              </a:spcAft>
              <a:tabLst>
                <a:tab pos="655638" algn="l"/>
                <a:tab pos="1312863" algn="l"/>
                <a:tab pos="1968500" algn="l"/>
                <a:tab pos="2625725" algn="l"/>
                <a:tab pos="3282950" algn="l"/>
                <a:tab pos="3938588" algn="l"/>
                <a:tab pos="4595813" algn="l"/>
              </a:tabLst>
              <a:defRPr>
                <a:solidFill>
                  <a:schemeClr val="tx1"/>
                </a:solidFill>
                <a:latin typeface="Arial" pitchFamily="34" charset="0"/>
              </a:defRPr>
            </a:lvl9pPr>
          </a:lstStyle>
          <a:p>
            <a:pPr eaLnBrk="1" hangingPunct="1">
              <a:lnSpc>
                <a:spcPct val="94000"/>
              </a:lnSpc>
              <a:buClr>
                <a:srgbClr val="000000"/>
              </a:buClr>
              <a:buSzPct val="45000"/>
            </a:pPr>
            <a:r>
              <a:rPr lang="en-GB" sz="700">
                <a:solidFill>
                  <a:srgbClr val="000000"/>
                </a:solidFill>
              </a:rPr>
              <a:t>©2004 by National Academy of Sciences</a:t>
            </a:r>
          </a:p>
        </p:txBody>
      </p:sp>
      <p:sp>
        <p:nvSpPr>
          <p:cNvPr id="20487" name="Segnaposto piè di pagina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mtClean="0"/>
              <a:t>ELFID -UNINA Federico II</a:t>
            </a:r>
          </a:p>
        </p:txBody>
      </p:sp>
      <p:sp>
        <p:nvSpPr>
          <p:cNvPr id="37896" name="Rectangle 12"/>
          <p:cNvSpPr>
            <a:spLocks noChangeArrowheads="1"/>
          </p:cNvSpPr>
          <p:nvPr/>
        </p:nvSpPr>
        <p:spPr bwMode="auto">
          <a:xfrm>
            <a:off x="1258888" y="5300663"/>
            <a:ext cx="2089150" cy="914400"/>
          </a:xfrm>
          <a:prstGeom prst="rect">
            <a:avLst/>
          </a:prstGeom>
          <a:solidFill>
            <a:schemeClr val="accent1"/>
          </a:solidFill>
          <a:ln w="34925">
            <a:solidFill>
              <a:srgbClr val="FFFF00"/>
            </a:solidFill>
            <a:miter lim="800000"/>
            <a:headEnd/>
            <a:tailEnd/>
          </a:ln>
        </p:spPr>
        <p:txBody>
          <a:bodyPr wrap="none" anchor="ctr"/>
          <a:lstStyle/>
          <a:p>
            <a:pPr algn="ctr"/>
            <a:r>
              <a:rPr lang="it-IT" sz="2800">
                <a:latin typeface="Calibri" pitchFamily="34" charset="0"/>
              </a:rPr>
              <a:t>DOLCE</a:t>
            </a:r>
          </a:p>
        </p:txBody>
      </p:sp>
      <p:sp>
        <p:nvSpPr>
          <p:cNvPr id="37897" name="Rectangle 13"/>
          <p:cNvSpPr>
            <a:spLocks noChangeArrowheads="1"/>
          </p:cNvSpPr>
          <p:nvPr/>
        </p:nvSpPr>
        <p:spPr bwMode="auto">
          <a:xfrm>
            <a:off x="4787900" y="5300663"/>
            <a:ext cx="2089150" cy="914400"/>
          </a:xfrm>
          <a:prstGeom prst="rect">
            <a:avLst/>
          </a:prstGeom>
          <a:solidFill>
            <a:schemeClr val="accent1"/>
          </a:solidFill>
          <a:ln w="34925">
            <a:solidFill>
              <a:srgbClr val="FFFF00"/>
            </a:solidFill>
            <a:miter lim="800000"/>
            <a:headEnd/>
            <a:tailEnd/>
          </a:ln>
        </p:spPr>
        <p:txBody>
          <a:bodyPr wrap="none" anchor="ctr"/>
          <a:lstStyle/>
          <a:p>
            <a:pPr algn="ctr"/>
            <a:r>
              <a:rPr lang="it-IT" sz="2800">
                <a:latin typeface="Calibri" pitchFamily="34" charset="0"/>
              </a:rPr>
              <a:t>UMAMI</a:t>
            </a:r>
          </a:p>
        </p:txBody>
      </p:sp>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9475" y="1341388"/>
            <a:ext cx="18542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ccia in giù 10"/>
          <p:cNvSpPr/>
          <p:nvPr/>
        </p:nvSpPr>
        <p:spPr>
          <a:xfrm rot="1371932">
            <a:off x="3151188" y="2411413"/>
            <a:ext cx="425450" cy="1295400"/>
          </a:xfrm>
          <a:prstGeom prst="downArrow">
            <a:avLst>
              <a:gd name="adj1" fmla="val 16619"/>
              <a:gd name="adj2" fmla="val 4754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CasellaDiTesto 11"/>
          <p:cNvSpPr txBox="1">
            <a:spLocks noChangeArrowheads="1"/>
          </p:cNvSpPr>
          <p:nvPr/>
        </p:nvSpPr>
        <p:spPr bwMode="auto">
          <a:xfrm>
            <a:off x="2916238" y="764704"/>
            <a:ext cx="310356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b="1" i="1" dirty="0"/>
              <a:t>N</a:t>
            </a:r>
            <a:r>
              <a:rPr lang="en-US" sz="1400" b="1" dirty="0"/>
              <a:t>-</a:t>
            </a:r>
            <a:r>
              <a:rPr lang="en-US" sz="1400" b="1" dirty="0" err="1"/>
              <a:t>acylated</a:t>
            </a:r>
            <a:r>
              <a:rPr lang="en-US" sz="1400" b="1" dirty="0"/>
              <a:t>-L-</a:t>
            </a:r>
            <a:r>
              <a:rPr lang="en-US" sz="1400" b="1" dirty="0" err="1"/>
              <a:t>homoserine</a:t>
            </a:r>
            <a:r>
              <a:rPr lang="en-US" sz="1400" b="1" dirty="0"/>
              <a:t> lactones </a:t>
            </a:r>
            <a:r>
              <a:rPr lang="en-US" sz="1200" dirty="0"/>
              <a:t>(AHLs). </a:t>
            </a:r>
          </a:p>
        </p:txBody>
      </p:sp>
      <p:sp>
        <p:nvSpPr>
          <p:cNvPr id="2" name="CasellaDiTesto 1"/>
          <p:cNvSpPr txBox="1"/>
          <p:nvPr/>
        </p:nvSpPr>
        <p:spPr>
          <a:xfrm>
            <a:off x="366713" y="260648"/>
            <a:ext cx="8453437" cy="830997"/>
          </a:xfrm>
          <a:prstGeom prst="rect">
            <a:avLst/>
          </a:prstGeom>
          <a:solidFill>
            <a:srgbClr val="FFFF00"/>
          </a:solidFill>
        </p:spPr>
        <p:txBody>
          <a:bodyPr wrap="square" rtlCol="0">
            <a:spAutoFit/>
          </a:bodyPr>
          <a:lstStyle/>
          <a:p>
            <a:r>
              <a:rPr lang="it-IT" sz="2400" dirty="0" smtClean="0"/>
              <a:t>Gli </a:t>
            </a:r>
            <a:r>
              <a:rPr lang="it-IT" sz="2400" dirty="0" err="1" smtClean="0"/>
              <a:t>acil-omoserina</a:t>
            </a:r>
            <a:r>
              <a:rPr lang="it-IT" sz="2400" dirty="0" smtClean="0"/>
              <a:t> lattoni vengono riconosciuti dai recettori TASR38 : Assaporiamo il ‘dolce’ dello </a:t>
            </a:r>
            <a:r>
              <a:rPr lang="it-IT" sz="2400" dirty="0" err="1" smtClean="0"/>
              <a:t>Pseudomonas</a:t>
            </a:r>
            <a:r>
              <a:rPr lang="it-IT" sz="2400" dirty="0" smtClean="0"/>
              <a:t> !</a:t>
            </a:r>
            <a:endParaRPr lang="it-IT" sz="2400" dirty="0"/>
          </a:p>
        </p:txBody>
      </p:sp>
    </p:spTree>
    <p:extLst>
      <p:ext uri="{BB962C8B-B14F-4D97-AF65-F5344CB8AC3E}">
        <p14:creationId xmlns:p14="http://schemas.microsoft.com/office/powerpoint/2010/main" val="126032770"/>
      </p:ext>
    </p:extLst>
  </p:cSld>
  <p:clrMapOvr>
    <a:masterClrMapping/>
  </p:clrMapOvr>
  <mc:AlternateContent xmlns:mc="http://schemas.openxmlformats.org/markup-compatibility/2006" xmlns:p14="http://schemas.microsoft.com/office/powerpoint/2010/main">
    <mc:Choice Requires="p14">
      <p:transition p14:dur="100" advClick="0" advTm="20000">
        <p:cut/>
      </p:transition>
    </mc:Choice>
    <mc:Fallback xmlns="">
      <p:transition advClick="0" advTm="20000">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7896"/>
                                        </p:tgtEl>
                                        <p:attrNameLst>
                                          <p:attrName>style.visibility</p:attrName>
                                        </p:attrNameLst>
                                      </p:cBhvr>
                                      <p:to>
                                        <p:strVal val="visible"/>
                                      </p:to>
                                    </p:set>
                                    <p:animEffect transition="in" filter="box(in)">
                                      <p:cBhvr>
                                        <p:cTn id="7" dur="500"/>
                                        <p:tgtEl>
                                          <p:spTgt spid="378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7897"/>
                                        </p:tgtEl>
                                        <p:attrNameLst>
                                          <p:attrName>style.visibility</p:attrName>
                                        </p:attrNameLst>
                                      </p:cBhvr>
                                      <p:to>
                                        <p:strVal val="visible"/>
                                      </p:to>
                                    </p:set>
                                    <p:animEffect transition="in" filter="box(in)">
                                      <p:cBhvr>
                                        <p:cTn id="12" dur="500"/>
                                        <p:tgtEl>
                                          <p:spTgt spid="378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32"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ou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6" grpId="0" animBg="1"/>
      <p:bldP spid="37897" grpId="0" animBg="1"/>
      <p:bldP spid="11" grpId="0" animBg="1"/>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p:cNvSpPr>
            <a:spLocks noGrp="1"/>
          </p:cNvSpPr>
          <p:nvPr>
            <p:ph type="title"/>
          </p:nvPr>
        </p:nvSpPr>
        <p:spPr>
          <a:xfrm>
            <a:off x="457200" y="44624"/>
            <a:ext cx="8229600" cy="1143000"/>
          </a:xfrm>
          <a:solidFill>
            <a:srgbClr val="FFFF00"/>
          </a:solidFill>
        </p:spPr>
        <p:txBody>
          <a:bodyPr>
            <a:normAutofit/>
          </a:bodyPr>
          <a:lstStyle/>
          <a:p>
            <a:r>
              <a:rPr lang="en-US" sz="1800" dirty="0" err="1" smtClean="0"/>
              <a:t>Gli</a:t>
            </a:r>
            <a:r>
              <a:rPr lang="en-US" sz="1800" dirty="0" smtClean="0"/>
              <a:t> AHLs </a:t>
            </a:r>
            <a:r>
              <a:rPr lang="en-US" sz="1800" dirty="0" err="1" smtClean="0"/>
              <a:t>prodotti</a:t>
            </a:r>
            <a:r>
              <a:rPr lang="en-US" sz="1800" dirty="0" smtClean="0"/>
              <a:t> da </a:t>
            </a:r>
            <a:r>
              <a:rPr lang="en-US" sz="1800" i="1" dirty="0" smtClean="0"/>
              <a:t>P. aeruginosa </a:t>
            </a:r>
            <a:r>
              <a:rPr lang="en-US" sz="1800" i="1" dirty="0" err="1" smtClean="0"/>
              <a:t>sono</a:t>
            </a:r>
            <a:r>
              <a:rPr lang="en-US" sz="1800" i="1" dirty="0" smtClean="0"/>
              <a:t> </a:t>
            </a:r>
            <a:r>
              <a:rPr lang="en-US" sz="1800" i="1" dirty="0" err="1" smtClean="0"/>
              <a:t>rilevati</a:t>
            </a:r>
            <a:r>
              <a:rPr lang="en-US" sz="1800" i="1" dirty="0" smtClean="0"/>
              <a:t> dal </a:t>
            </a:r>
            <a:r>
              <a:rPr lang="en-US" sz="1800" i="1" dirty="0" err="1" smtClean="0"/>
              <a:t>recettore</a:t>
            </a:r>
            <a:r>
              <a:rPr lang="en-US" sz="1800" i="1" dirty="0" smtClean="0"/>
              <a:t> T2R38 </a:t>
            </a:r>
            <a:r>
              <a:rPr lang="en-US" sz="1800" i="1" dirty="0" err="1" smtClean="0"/>
              <a:t>che</a:t>
            </a:r>
            <a:r>
              <a:rPr lang="en-US" sz="1800" i="1" dirty="0" smtClean="0"/>
              <a:t>, </a:t>
            </a:r>
            <a:r>
              <a:rPr lang="en-US" sz="1800" i="1" dirty="0" err="1" smtClean="0"/>
              <a:t>attraverso</a:t>
            </a:r>
            <a:r>
              <a:rPr lang="en-US" sz="1800" i="1" dirty="0" smtClean="0"/>
              <a:t> </a:t>
            </a:r>
            <a:r>
              <a:rPr lang="en-US" sz="1800" i="1" dirty="0" err="1" smtClean="0"/>
              <a:t>l’attivazione</a:t>
            </a:r>
            <a:r>
              <a:rPr lang="en-US" sz="1800" i="1" dirty="0" smtClean="0"/>
              <a:t> del </a:t>
            </a:r>
            <a:r>
              <a:rPr lang="en-US" sz="1800" i="1" dirty="0" err="1"/>
              <a:t>s</a:t>
            </a:r>
            <a:r>
              <a:rPr lang="en-US" sz="1800" i="1" dirty="0" err="1" smtClean="0"/>
              <a:t>istema</a:t>
            </a:r>
            <a:r>
              <a:rPr lang="en-US" sz="1800" i="1" dirty="0" smtClean="0"/>
              <a:t> di </a:t>
            </a:r>
            <a:r>
              <a:rPr lang="en-US" sz="1800" i="1" dirty="0" err="1" smtClean="0"/>
              <a:t>segnalazione</a:t>
            </a:r>
            <a:r>
              <a:rPr lang="en-US" sz="1800" i="1" dirty="0" smtClean="0"/>
              <a:t>  </a:t>
            </a:r>
            <a:r>
              <a:rPr lang="en-US" sz="1800" i="1" dirty="0" err="1" smtClean="0"/>
              <a:t>intracellulare</a:t>
            </a:r>
            <a:r>
              <a:rPr lang="en-US" sz="1800" i="1" dirty="0" smtClean="0"/>
              <a:t> Ca2+-</a:t>
            </a:r>
            <a:r>
              <a:rPr lang="en-US" sz="1800" i="1" dirty="0" err="1" smtClean="0"/>
              <a:t>dipendente</a:t>
            </a:r>
            <a:r>
              <a:rPr lang="en-US" sz="1800" i="1" dirty="0" smtClean="0"/>
              <a:t>, induce un </a:t>
            </a:r>
            <a:r>
              <a:rPr lang="en-US" sz="1800" i="1" dirty="0" err="1" smtClean="0"/>
              <a:t>incremento</a:t>
            </a:r>
            <a:r>
              <a:rPr lang="en-US" sz="1800" i="1" dirty="0" smtClean="0"/>
              <a:t> </a:t>
            </a:r>
            <a:r>
              <a:rPr lang="en-US" sz="1800" i="1" dirty="0" err="1" smtClean="0"/>
              <a:t>della</a:t>
            </a:r>
            <a:r>
              <a:rPr lang="en-US" sz="1800" i="1" dirty="0" smtClean="0"/>
              <a:t> </a:t>
            </a:r>
            <a:r>
              <a:rPr lang="en-US" sz="1800" i="1" dirty="0" err="1" smtClean="0"/>
              <a:t>frequenza</a:t>
            </a:r>
            <a:r>
              <a:rPr lang="en-US" sz="1800" i="1" dirty="0" smtClean="0"/>
              <a:t> del </a:t>
            </a:r>
            <a:r>
              <a:rPr lang="en-US" sz="1800" i="1" dirty="0" err="1" smtClean="0"/>
              <a:t>battito</a:t>
            </a:r>
            <a:r>
              <a:rPr lang="en-US" sz="1800" i="1" dirty="0" smtClean="0"/>
              <a:t> </a:t>
            </a:r>
            <a:r>
              <a:rPr lang="en-US" sz="1800" i="1" dirty="0" err="1" smtClean="0"/>
              <a:t>ciliare</a:t>
            </a:r>
            <a:r>
              <a:rPr lang="en-US" sz="1800" i="1" dirty="0" smtClean="0"/>
              <a:t> e la </a:t>
            </a:r>
            <a:r>
              <a:rPr lang="en-US" sz="1800" i="1" dirty="0" err="1" smtClean="0"/>
              <a:t>produzione</a:t>
            </a:r>
            <a:r>
              <a:rPr lang="en-US" sz="1800" i="1" dirty="0" smtClean="0"/>
              <a:t> di </a:t>
            </a:r>
            <a:r>
              <a:rPr lang="en-US" sz="1800" dirty="0" smtClean="0"/>
              <a:t>NO. </a:t>
            </a:r>
          </a:p>
        </p:txBody>
      </p:sp>
      <p:pic>
        <p:nvPicPr>
          <p:cNvPr id="2355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1263" y="1541940"/>
            <a:ext cx="4970977" cy="3522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107504" y="5279947"/>
            <a:ext cx="9036496" cy="646331"/>
          </a:xfrm>
          <a:prstGeom prst="rect">
            <a:avLst/>
          </a:prstGeom>
          <a:solidFill>
            <a:srgbClr val="FFFF00"/>
          </a:solidFill>
        </p:spPr>
        <p:txBody>
          <a:bodyPr wrap="square" rtlCol="0">
            <a:spAutoFit/>
          </a:bodyPr>
          <a:lstStyle/>
          <a:p>
            <a:r>
              <a:rPr lang="en-US" dirty="0" err="1" smtClean="0"/>
              <a:t>L’azione</a:t>
            </a:r>
            <a:r>
              <a:rPr lang="en-US" dirty="0" smtClean="0"/>
              <a:t> </a:t>
            </a:r>
            <a:r>
              <a:rPr lang="en-US" dirty="0" err="1"/>
              <a:t>b</a:t>
            </a:r>
            <a:r>
              <a:rPr lang="en-US" dirty="0" err="1" smtClean="0"/>
              <a:t>attericida</a:t>
            </a:r>
            <a:r>
              <a:rPr lang="en-US" dirty="0" smtClean="0"/>
              <a:t> </a:t>
            </a:r>
            <a:r>
              <a:rPr lang="en-US" dirty="0"/>
              <a:t>del NO, </a:t>
            </a:r>
            <a:r>
              <a:rPr lang="en-US" dirty="0" err="1"/>
              <a:t>combinata</a:t>
            </a:r>
            <a:r>
              <a:rPr lang="en-US" dirty="0"/>
              <a:t> </a:t>
            </a:r>
            <a:r>
              <a:rPr lang="en-US" dirty="0" err="1"/>
              <a:t>alla</a:t>
            </a:r>
            <a:r>
              <a:rPr lang="en-US" dirty="0"/>
              <a:t> </a:t>
            </a:r>
            <a:r>
              <a:rPr lang="en-US" dirty="0" smtClean="0"/>
              <a:t>clearance </a:t>
            </a:r>
            <a:r>
              <a:rPr lang="en-US" dirty="0" err="1"/>
              <a:t>mucociliare</a:t>
            </a:r>
            <a:r>
              <a:rPr lang="en-US" dirty="0"/>
              <a:t> </a:t>
            </a:r>
            <a:r>
              <a:rPr lang="en-US" dirty="0" err="1"/>
              <a:t>previene</a:t>
            </a:r>
            <a:r>
              <a:rPr lang="en-US" dirty="0"/>
              <a:t> la </a:t>
            </a:r>
            <a:r>
              <a:rPr lang="en-US" dirty="0" err="1"/>
              <a:t>colonizzazione</a:t>
            </a:r>
            <a:r>
              <a:rPr lang="en-US" dirty="0"/>
              <a:t> </a:t>
            </a:r>
            <a:endParaRPr lang="en-US" dirty="0" smtClean="0"/>
          </a:p>
          <a:p>
            <a:r>
              <a:rPr lang="en-US" dirty="0" err="1" smtClean="0"/>
              <a:t>batterica</a:t>
            </a:r>
            <a:r>
              <a:rPr lang="en-US" dirty="0" smtClean="0"/>
              <a:t> </a:t>
            </a:r>
            <a:r>
              <a:rPr lang="en-US" dirty="0" err="1"/>
              <a:t>delle</a:t>
            </a:r>
            <a:r>
              <a:rPr lang="en-US" dirty="0"/>
              <a:t> vie </a:t>
            </a:r>
            <a:r>
              <a:rPr lang="en-US" dirty="0" err="1"/>
              <a:t>respiratorie</a:t>
            </a:r>
            <a:r>
              <a:rPr lang="en-US" dirty="0"/>
              <a:t>. </a:t>
            </a:r>
            <a:endParaRPr lang="it-IT" dirty="0"/>
          </a:p>
        </p:txBody>
      </p:sp>
      <p:sp>
        <p:nvSpPr>
          <p:cNvPr id="3" name="CasellaDiTesto 2"/>
          <p:cNvSpPr txBox="1"/>
          <p:nvPr/>
        </p:nvSpPr>
        <p:spPr>
          <a:xfrm>
            <a:off x="107504" y="6021288"/>
            <a:ext cx="9036496" cy="830997"/>
          </a:xfrm>
          <a:prstGeom prst="rect">
            <a:avLst/>
          </a:prstGeom>
          <a:noFill/>
          <a:ln w="28575">
            <a:solidFill>
              <a:srgbClr val="FF0000"/>
            </a:solidFill>
          </a:ln>
        </p:spPr>
        <p:txBody>
          <a:bodyPr wrap="square" rtlCol="0">
            <a:spAutoFit/>
          </a:bodyPr>
          <a:lstStyle/>
          <a:p>
            <a:r>
              <a:rPr lang="en-US" sz="2400" dirty="0" err="1"/>
              <a:t>Gli</a:t>
            </a:r>
            <a:r>
              <a:rPr lang="en-US" sz="2400" dirty="0"/>
              <a:t> </a:t>
            </a:r>
            <a:r>
              <a:rPr lang="en-US" sz="2400" dirty="0" err="1"/>
              <a:t>individui</a:t>
            </a:r>
            <a:r>
              <a:rPr lang="en-US" sz="2400" dirty="0"/>
              <a:t> </a:t>
            </a:r>
            <a:r>
              <a:rPr lang="en-US" sz="2400" dirty="0" err="1"/>
              <a:t>portatori</a:t>
            </a:r>
            <a:r>
              <a:rPr lang="en-US" sz="2400" dirty="0"/>
              <a:t> </a:t>
            </a:r>
            <a:r>
              <a:rPr lang="en-US" sz="2400" dirty="0" err="1"/>
              <a:t>dell’aplotipo</a:t>
            </a:r>
            <a:r>
              <a:rPr lang="en-US" sz="2400" dirty="0"/>
              <a:t> </a:t>
            </a:r>
            <a:r>
              <a:rPr lang="en-US" sz="2400" dirty="0" err="1"/>
              <a:t>inattivo</a:t>
            </a:r>
            <a:r>
              <a:rPr lang="en-US" sz="2400" dirty="0"/>
              <a:t> AVI </a:t>
            </a:r>
            <a:r>
              <a:rPr lang="en-US" sz="2400" dirty="0" err="1"/>
              <a:t>sono</a:t>
            </a:r>
            <a:r>
              <a:rPr lang="en-US" sz="2400" dirty="0"/>
              <a:t> </a:t>
            </a:r>
            <a:r>
              <a:rPr lang="en-US" sz="2400" dirty="0" err="1"/>
              <a:t>maggiormente</a:t>
            </a:r>
            <a:r>
              <a:rPr lang="en-US" sz="2400" dirty="0"/>
              <a:t> </a:t>
            </a:r>
            <a:r>
              <a:rPr lang="en-US" sz="2400" dirty="0" err="1"/>
              <a:t>esposti</a:t>
            </a:r>
            <a:r>
              <a:rPr lang="en-US" sz="2400" dirty="0"/>
              <a:t> al </a:t>
            </a:r>
            <a:r>
              <a:rPr lang="en-US" sz="2400" dirty="0" err="1"/>
              <a:t>rischio</a:t>
            </a:r>
            <a:r>
              <a:rPr lang="en-US" sz="2400" dirty="0"/>
              <a:t> di </a:t>
            </a:r>
            <a:r>
              <a:rPr lang="en-US" sz="2400" dirty="0" err="1" smtClean="0"/>
              <a:t>infezione</a:t>
            </a:r>
            <a:r>
              <a:rPr lang="en-US" sz="2400" dirty="0" smtClean="0"/>
              <a:t>.</a:t>
            </a:r>
            <a:endParaRPr lang="it-IT" sz="2400" dirty="0"/>
          </a:p>
        </p:txBody>
      </p:sp>
    </p:spTree>
    <p:extLst>
      <p:ext uri="{BB962C8B-B14F-4D97-AF65-F5344CB8AC3E}">
        <p14:creationId xmlns:p14="http://schemas.microsoft.com/office/powerpoint/2010/main" val="3002909620"/>
      </p:ext>
    </p:extLst>
  </p:cSld>
  <p:clrMapOvr>
    <a:masterClrMapping/>
  </p:clrMapOvr>
  <mc:AlternateContent xmlns:mc="http://schemas.openxmlformats.org/markup-compatibility/2006" xmlns:p14="http://schemas.microsoft.com/office/powerpoint/2010/main">
    <mc:Choice Requires="p14">
      <p:transition p14:dur="100" advClick="0" advTm="20000">
        <p:cut/>
      </p:transition>
    </mc:Choice>
    <mc:Fallback xmlns="">
      <p:transition advClick="0" advTm="20000">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a:t>
            </a:r>
            <a:r>
              <a:rPr lang="it-IT" dirty="0" err="1" smtClean="0"/>
              <a:t>Rinopoliposi</a:t>
            </a:r>
            <a:r>
              <a:rPr lang="it-IT" dirty="0" smtClean="0"/>
              <a:t> Nasale Cronica</a:t>
            </a:r>
            <a:endParaRPr lang="it-IT" dirty="0"/>
          </a:p>
        </p:txBody>
      </p:sp>
      <p:pic>
        <p:nvPicPr>
          <p:cNvPr id="1026" name="Picture 2" descr="Risultati immagini per poliposi nas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605525"/>
            <a:ext cx="4669978" cy="4069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9511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FF00"/>
          </a:solidFill>
        </p:spPr>
        <p:txBody>
          <a:bodyPr>
            <a:normAutofit fontScale="90000"/>
          </a:bodyPr>
          <a:lstStyle/>
          <a:p>
            <a:r>
              <a:rPr lang="it-IT" sz="2800" dirty="0" smtClean="0"/>
              <a:t>Sviluppo di </a:t>
            </a:r>
            <a:r>
              <a:rPr lang="it-IT" sz="2800" dirty="0" err="1" smtClean="0"/>
              <a:t>Biofilm</a:t>
            </a:r>
            <a:r>
              <a:rPr lang="it-IT" sz="2800" dirty="0" smtClean="0"/>
              <a:t> Batterico in pazienti con </a:t>
            </a:r>
            <a:r>
              <a:rPr lang="it-IT" sz="2800" dirty="0" err="1" smtClean="0"/>
              <a:t>RinoSinusite</a:t>
            </a:r>
            <a:r>
              <a:rPr lang="it-IT" sz="2800" dirty="0" smtClean="0"/>
              <a:t> Cronica e Polipi a seconda del genotipo del Taste </a:t>
            </a:r>
            <a:r>
              <a:rPr lang="it-IT" sz="2800" dirty="0" err="1" smtClean="0"/>
              <a:t>Receptor</a:t>
            </a:r>
            <a:r>
              <a:rPr lang="it-IT" sz="2800" dirty="0" smtClean="0"/>
              <a:t> Gene R 38</a:t>
            </a:r>
            <a:endParaRPr lang="it-IT" sz="2800" dirty="0"/>
          </a:p>
        </p:txBody>
      </p:sp>
      <p:graphicFrame>
        <p:nvGraphicFramePr>
          <p:cNvPr id="4" name="Tabella 3"/>
          <p:cNvGraphicFramePr>
            <a:graphicFrameLocks noGrp="1"/>
          </p:cNvGraphicFramePr>
          <p:nvPr/>
        </p:nvGraphicFramePr>
        <p:xfrm>
          <a:off x="611560" y="1700808"/>
          <a:ext cx="8208912" cy="4610244"/>
        </p:xfrm>
        <a:graphic>
          <a:graphicData uri="http://schemas.openxmlformats.org/drawingml/2006/table">
            <a:tbl>
              <a:tblPr/>
              <a:tblGrid>
                <a:gridCol w="2309988">
                  <a:extLst>
                    <a:ext uri="{9D8B030D-6E8A-4147-A177-3AD203B41FA5}">
                      <a16:colId xmlns:a16="http://schemas.microsoft.com/office/drawing/2014/main" val="20000"/>
                    </a:ext>
                  </a:extLst>
                </a:gridCol>
                <a:gridCol w="2308346">
                  <a:extLst>
                    <a:ext uri="{9D8B030D-6E8A-4147-A177-3AD203B41FA5}">
                      <a16:colId xmlns:a16="http://schemas.microsoft.com/office/drawing/2014/main" val="20001"/>
                    </a:ext>
                  </a:extLst>
                </a:gridCol>
                <a:gridCol w="1851765">
                  <a:extLst>
                    <a:ext uri="{9D8B030D-6E8A-4147-A177-3AD203B41FA5}">
                      <a16:colId xmlns:a16="http://schemas.microsoft.com/office/drawing/2014/main" val="20002"/>
                    </a:ext>
                  </a:extLst>
                </a:gridCol>
                <a:gridCol w="1738813">
                  <a:extLst>
                    <a:ext uri="{9D8B030D-6E8A-4147-A177-3AD203B41FA5}">
                      <a16:colId xmlns:a16="http://schemas.microsoft.com/office/drawing/2014/main" val="20003"/>
                    </a:ext>
                  </a:extLst>
                </a:gridCol>
              </a:tblGrid>
              <a:tr h="1116124">
                <a:tc>
                  <a:txBody>
                    <a:bodyPr/>
                    <a:lstStyle/>
                    <a:p>
                      <a:pPr>
                        <a:lnSpc>
                          <a:spcPct val="115000"/>
                        </a:lnSpc>
                        <a:spcAft>
                          <a:spcPts val="0"/>
                        </a:spcAft>
                      </a:pPr>
                      <a:r>
                        <a:rPr lang="it-IT" sz="2400" b="1" dirty="0">
                          <a:solidFill>
                            <a:srgbClr val="365F91"/>
                          </a:solidFill>
                          <a:latin typeface="Calibri"/>
                          <a:ea typeface="Times New Roman"/>
                          <a:cs typeface="Times New Roman"/>
                        </a:rPr>
                        <a:t>TAS2R38 </a:t>
                      </a:r>
                      <a:r>
                        <a:rPr lang="it-IT" sz="2400" b="1" dirty="0" err="1">
                          <a:solidFill>
                            <a:srgbClr val="365F91"/>
                          </a:solidFill>
                          <a:latin typeface="Calibri"/>
                          <a:ea typeface="Times New Roman"/>
                          <a:cs typeface="Times New Roman"/>
                        </a:rPr>
                        <a:t>phenotype</a:t>
                      </a:r>
                      <a:endParaRPr lang="it-IT" sz="2400" dirty="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2400" b="1">
                          <a:solidFill>
                            <a:srgbClr val="365F91"/>
                          </a:solidFill>
                          <a:latin typeface="Calibri"/>
                          <a:ea typeface="Times New Roman"/>
                          <a:cs typeface="Times New Roman"/>
                        </a:rPr>
                        <a:t>                            Biofilm</a:t>
                      </a:r>
                      <a:endParaRPr lang="it-IT" sz="2400">
                        <a:solidFill>
                          <a:srgbClr val="365F91"/>
                        </a:solidFill>
                        <a:latin typeface="Calibri"/>
                        <a:ea typeface="Times New Roman"/>
                        <a:cs typeface="Times New Roman"/>
                      </a:endParaRPr>
                    </a:p>
                    <a:p>
                      <a:pPr>
                        <a:lnSpc>
                          <a:spcPct val="115000"/>
                        </a:lnSpc>
                        <a:spcAft>
                          <a:spcPts val="0"/>
                        </a:spcAft>
                      </a:pPr>
                      <a:r>
                        <a:rPr lang="it-IT" sz="2400" b="1">
                          <a:solidFill>
                            <a:srgbClr val="365F91"/>
                          </a:solidFill>
                          <a:latin typeface="Calibri"/>
                          <a:ea typeface="Times New Roman"/>
                          <a:cs typeface="Times New Roman"/>
                        </a:rPr>
                        <a:t>        yes</a:t>
                      </a:r>
                      <a:endParaRPr lang="it-IT" sz="24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it-IT" sz="2400" dirty="0">
                        <a:solidFill>
                          <a:srgbClr val="365F91"/>
                        </a:solidFill>
                        <a:latin typeface="Calibri"/>
                        <a:ea typeface="Times New Roman"/>
                        <a:cs typeface="Times New Roman"/>
                      </a:endParaRPr>
                    </a:p>
                    <a:p>
                      <a:pPr>
                        <a:lnSpc>
                          <a:spcPct val="115000"/>
                        </a:lnSpc>
                        <a:spcAft>
                          <a:spcPts val="0"/>
                        </a:spcAft>
                      </a:pPr>
                      <a:r>
                        <a:rPr lang="it-IT" sz="2400" b="1" dirty="0">
                          <a:solidFill>
                            <a:srgbClr val="365F91"/>
                          </a:solidFill>
                          <a:latin typeface="Calibri"/>
                          <a:ea typeface="Times New Roman"/>
                          <a:cs typeface="Times New Roman"/>
                        </a:rPr>
                        <a:t>    </a:t>
                      </a:r>
                      <a:r>
                        <a:rPr lang="it-IT" sz="2400" b="1" dirty="0" err="1" smtClean="0">
                          <a:solidFill>
                            <a:srgbClr val="365F91"/>
                          </a:solidFill>
                          <a:latin typeface="Calibri"/>
                          <a:ea typeface="Times New Roman"/>
                          <a:cs typeface="Times New Roman"/>
                        </a:rPr>
                        <a:t>Biofilm</a:t>
                      </a:r>
                      <a:endParaRPr lang="it-IT" sz="2400" b="1" dirty="0" smtClean="0">
                        <a:solidFill>
                          <a:srgbClr val="365F91"/>
                        </a:solidFill>
                        <a:latin typeface="Calibri"/>
                        <a:ea typeface="Times New Roman"/>
                        <a:cs typeface="Times New Roman"/>
                      </a:endParaRPr>
                    </a:p>
                    <a:p>
                      <a:pPr>
                        <a:lnSpc>
                          <a:spcPct val="115000"/>
                        </a:lnSpc>
                        <a:spcAft>
                          <a:spcPts val="0"/>
                        </a:spcAft>
                      </a:pPr>
                      <a:r>
                        <a:rPr lang="it-IT" sz="2400" b="1" dirty="0" smtClean="0">
                          <a:solidFill>
                            <a:srgbClr val="365F91"/>
                          </a:solidFill>
                          <a:latin typeface="Calibri"/>
                          <a:ea typeface="Times New Roman"/>
                          <a:cs typeface="Times New Roman"/>
                        </a:rPr>
                        <a:t>no</a:t>
                      </a:r>
                      <a:endParaRPr lang="it-IT" sz="2400" dirty="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2400" b="1">
                          <a:solidFill>
                            <a:srgbClr val="365F91"/>
                          </a:solidFill>
                          <a:latin typeface="Calibri"/>
                          <a:ea typeface="Times New Roman"/>
                          <a:cs typeface="Times New Roman"/>
                        </a:rPr>
                        <a:t>  Total</a:t>
                      </a:r>
                      <a:endParaRPr lang="it-IT" sz="24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58062">
                <a:tc>
                  <a:txBody>
                    <a:bodyPr/>
                    <a:lstStyle/>
                    <a:p>
                      <a:pPr>
                        <a:lnSpc>
                          <a:spcPct val="115000"/>
                        </a:lnSpc>
                        <a:spcAft>
                          <a:spcPts val="0"/>
                        </a:spcAft>
                      </a:pPr>
                      <a:endParaRPr lang="it-IT" sz="2400" dirty="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it-IT" sz="2400" i="1">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it-IT" sz="24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it-IT" sz="24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58062">
                <a:tc>
                  <a:txBody>
                    <a:bodyPr/>
                    <a:lstStyle/>
                    <a:p>
                      <a:pPr>
                        <a:lnSpc>
                          <a:spcPct val="115000"/>
                        </a:lnSpc>
                        <a:spcAft>
                          <a:spcPts val="0"/>
                        </a:spcAft>
                      </a:pPr>
                      <a:r>
                        <a:rPr lang="it-IT" sz="2400" dirty="0" err="1">
                          <a:solidFill>
                            <a:srgbClr val="365F91"/>
                          </a:solidFill>
                          <a:latin typeface="Calibri"/>
                          <a:ea typeface="Times New Roman"/>
                          <a:cs typeface="Times New Roman"/>
                        </a:rPr>
                        <a:t>Non-tasters</a:t>
                      </a:r>
                      <a:endParaRPr lang="it-IT" sz="2400" dirty="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just">
                        <a:lnSpc>
                          <a:spcPct val="115000"/>
                        </a:lnSpc>
                        <a:spcAft>
                          <a:spcPts val="0"/>
                        </a:spcAft>
                      </a:pPr>
                      <a:r>
                        <a:rPr lang="it-IT" sz="2400">
                          <a:solidFill>
                            <a:srgbClr val="17365D"/>
                          </a:solidFill>
                          <a:latin typeface="Calibri"/>
                          <a:ea typeface="Calibri"/>
                          <a:cs typeface="Times New Roman"/>
                        </a:rPr>
                        <a:t>   10 (</a:t>
                      </a:r>
                      <a:r>
                        <a:rPr lang="it-IT" sz="2400">
                          <a:solidFill>
                            <a:srgbClr val="365F91"/>
                          </a:solidFill>
                          <a:latin typeface="Calibri"/>
                          <a:ea typeface="Times New Roman"/>
                          <a:cs typeface="Times New Roman"/>
                        </a:rPr>
                        <a:t>62,5)*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just">
                        <a:lnSpc>
                          <a:spcPct val="115000"/>
                        </a:lnSpc>
                        <a:spcAft>
                          <a:spcPts val="0"/>
                        </a:spcAft>
                      </a:pPr>
                      <a:r>
                        <a:rPr lang="it-IT" sz="2400">
                          <a:solidFill>
                            <a:srgbClr val="17365D"/>
                          </a:solidFill>
                          <a:latin typeface="Calibri"/>
                          <a:ea typeface="Calibri"/>
                          <a:cs typeface="Times New Roman"/>
                        </a:rPr>
                        <a:t>   6 (</a:t>
                      </a:r>
                      <a:r>
                        <a:rPr lang="it-IT" sz="2400">
                          <a:solidFill>
                            <a:srgbClr val="365F91"/>
                          </a:solidFill>
                          <a:latin typeface="Calibri"/>
                          <a:ea typeface="Times New Roman"/>
                          <a:cs typeface="Times New Roman"/>
                        </a:rPr>
                        <a:t>37,5)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just">
                        <a:lnSpc>
                          <a:spcPct val="115000"/>
                        </a:lnSpc>
                        <a:spcAft>
                          <a:spcPts val="0"/>
                        </a:spcAft>
                      </a:pPr>
                      <a:r>
                        <a:rPr lang="it-IT" sz="2400">
                          <a:solidFill>
                            <a:srgbClr val="17365D"/>
                          </a:solidFill>
                          <a:latin typeface="Calibri"/>
                          <a:ea typeface="Calibri"/>
                          <a:cs typeface="Times New Roman"/>
                        </a:rPr>
                        <a:t> 16 (</a:t>
                      </a:r>
                      <a:r>
                        <a:rPr lang="it-IT" sz="2400">
                          <a:solidFill>
                            <a:srgbClr val="365F91"/>
                          </a:solidFill>
                          <a:latin typeface="Calibri"/>
                          <a:ea typeface="Times New Roman"/>
                          <a:cs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74186">
                <a:tc>
                  <a:txBody>
                    <a:bodyPr/>
                    <a:lstStyle/>
                    <a:p>
                      <a:pPr>
                        <a:lnSpc>
                          <a:spcPct val="115000"/>
                        </a:lnSpc>
                        <a:spcAft>
                          <a:spcPts val="0"/>
                        </a:spcAft>
                      </a:pPr>
                      <a:endParaRPr lang="it-IT" sz="2400" dirty="0">
                        <a:solidFill>
                          <a:srgbClr val="365F91"/>
                        </a:solidFill>
                        <a:latin typeface="Calibri"/>
                        <a:ea typeface="Times New Roman"/>
                        <a:cs typeface="Times New Roman"/>
                      </a:endParaRPr>
                    </a:p>
                    <a:p>
                      <a:pPr>
                        <a:lnSpc>
                          <a:spcPct val="115000"/>
                        </a:lnSpc>
                        <a:spcAft>
                          <a:spcPts val="0"/>
                        </a:spcAft>
                      </a:pPr>
                      <a:r>
                        <a:rPr lang="it-IT" sz="2400" dirty="0" err="1" smtClean="0">
                          <a:solidFill>
                            <a:srgbClr val="365F91"/>
                          </a:solidFill>
                          <a:latin typeface="Calibri"/>
                          <a:ea typeface="Times New Roman"/>
                          <a:cs typeface="Times New Roman"/>
                        </a:rPr>
                        <a:t>Tasters</a:t>
                      </a:r>
                      <a:endParaRPr lang="it-IT" sz="2400" dirty="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28600" algn="dec"/>
                        </a:tabLst>
                      </a:pPr>
                      <a:endParaRPr lang="it-IT" sz="2400" dirty="0">
                        <a:solidFill>
                          <a:srgbClr val="365F91"/>
                        </a:solidFill>
                        <a:latin typeface="Calibri"/>
                        <a:ea typeface="Times New Roman"/>
                        <a:cs typeface="Times New Roman"/>
                      </a:endParaRPr>
                    </a:p>
                    <a:p>
                      <a:pPr>
                        <a:lnSpc>
                          <a:spcPct val="115000"/>
                        </a:lnSpc>
                        <a:spcAft>
                          <a:spcPts val="0"/>
                        </a:spcAft>
                        <a:tabLst>
                          <a:tab pos="228600" algn="dec"/>
                        </a:tabLst>
                      </a:pPr>
                      <a:r>
                        <a:rPr lang="it-IT" sz="2400" dirty="0">
                          <a:solidFill>
                            <a:srgbClr val="365F91"/>
                          </a:solidFill>
                          <a:latin typeface="Calibri"/>
                          <a:ea typeface="Times New Roman"/>
                          <a:cs typeface="Times New Roman"/>
                        </a:rPr>
                        <a:t>       9 (33,3)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28600" algn="dec"/>
                        </a:tabLst>
                      </a:pPr>
                      <a:endParaRPr lang="it-IT" sz="2400">
                        <a:solidFill>
                          <a:srgbClr val="365F91"/>
                        </a:solidFill>
                        <a:latin typeface="Calibri"/>
                        <a:ea typeface="Times New Roman"/>
                        <a:cs typeface="Times New Roman"/>
                      </a:endParaRPr>
                    </a:p>
                    <a:p>
                      <a:pPr>
                        <a:lnSpc>
                          <a:spcPct val="115000"/>
                        </a:lnSpc>
                        <a:spcAft>
                          <a:spcPts val="0"/>
                        </a:spcAft>
                        <a:tabLst>
                          <a:tab pos="228600" algn="dec"/>
                        </a:tabLst>
                      </a:pPr>
                      <a:r>
                        <a:rPr lang="it-IT" sz="2400">
                          <a:solidFill>
                            <a:srgbClr val="365F91"/>
                          </a:solidFill>
                          <a:latin typeface="Calibri"/>
                          <a:ea typeface="Times New Roman"/>
                          <a:cs typeface="Times New Roman"/>
                        </a:rPr>
                        <a:t>18 (66,7)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28600" algn="dec"/>
                        </a:tabLst>
                      </a:pPr>
                      <a:endParaRPr lang="it-IT" sz="2400">
                        <a:solidFill>
                          <a:srgbClr val="365F91"/>
                        </a:solidFill>
                        <a:latin typeface="Calibri"/>
                        <a:ea typeface="Times New Roman"/>
                        <a:cs typeface="Times New Roman"/>
                      </a:endParaRPr>
                    </a:p>
                    <a:p>
                      <a:pPr>
                        <a:lnSpc>
                          <a:spcPct val="115000"/>
                        </a:lnSpc>
                        <a:spcAft>
                          <a:spcPts val="0"/>
                        </a:spcAft>
                        <a:tabLst>
                          <a:tab pos="228600" algn="dec"/>
                        </a:tabLst>
                      </a:pPr>
                      <a:r>
                        <a:rPr lang="it-IT" sz="2400">
                          <a:solidFill>
                            <a:srgbClr val="365F91"/>
                          </a:solidFill>
                          <a:latin typeface="Calibri"/>
                          <a:ea typeface="Times New Roman"/>
                          <a:cs typeface="Times New Roman"/>
                        </a:rPr>
                        <a:t>27 (100)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58062">
                <a:tc>
                  <a:txBody>
                    <a:bodyPr/>
                    <a:lstStyle/>
                    <a:p>
                      <a:pPr>
                        <a:lnSpc>
                          <a:spcPct val="115000"/>
                        </a:lnSpc>
                        <a:spcAft>
                          <a:spcPts val="0"/>
                        </a:spcAft>
                      </a:pPr>
                      <a:r>
                        <a:rPr lang="it-IT" sz="2400" b="1">
                          <a:solidFill>
                            <a:srgbClr val="365F91"/>
                          </a:solidFill>
                          <a:latin typeface="Calibri"/>
                          <a:ea typeface="Times New Roman"/>
                          <a:cs typeface="Times New Roman"/>
                        </a:rPr>
                        <a:t>Total</a:t>
                      </a:r>
                      <a:endParaRPr lang="it-IT" sz="24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28600" algn="dec"/>
                        </a:tabLst>
                      </a:pPr>
                      <a:r>
                        <a:rPr lang="it-IT" sz="2400" b="1" dirty="0">
                          <a:solidFill>
                            <a:srgbClr val="365F91"/>
                          </a:solidFill>
                          <a:latin typeface="Calibri"/>
                          <a:ea typeface="Times New Roman"/>
                          <a:cs typeface="Times New Roman"/>
                        </a:rPr>
                        <a:t>     19 (44,2)               </a:t>
                      </a:r>
                      <a:endParaRPr lang="it-IT" sz="2400" dirty="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28600" algn="dec"/>
                        </a:tabLst>
                      </a:pPr>
                      <a:r>
                        <a:rPr lang="it-IT" sz="2400" b="1" dirty="0">
                          <a:solidFill>
                            <a:srgbClr val="365F91"/>
                          </a:solidFill>
                          <a:latin typeface="Calibri"/>
                          <a:ea typeface="Times New Roman"/>
                          <a:cs typeface="Times New Roman"/>
                        </a:rPr>
                        <a:t>24 (55,8)               </a:t>
                      </a:r>
                      <a:endParaRPr lang="it-IT" sz="2400" dirty="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28600" algn="dec"/>
                        </a:tabLst>
                      </a:pPr>
                      <a:r>
                        <a:rPr lang="it-IT" sz="2400" b="1" dirty="0">
                          <a:solidFill>
                            <a:srgbClr val="365F91"/>
                          </a:solidFill>
                          <a:latin typeface="Calibri"/>
                          <a:ea typeface="Times New Roman"/>
                          <a:cs typeface="Times New Roman"/>
                        </a:rPr>
                        <a:t>43 (100)               </a:t>
                      </a:r>
                      <a:endParaRPr lang="it-IT" sz="2400" dirty="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CasellaDiTesto 2"/>
          <p:cNvSpPr txBox="1"/>
          <p:nvPr/>
        </p:nvSpPr>
        <p:spPr>
          <a:xfrm>
            <a:off x="611560" y="5085184"/>
            <a:ext cx="8136904" cy="461665"/>
          </a:xfrm>
          <a:prstGeom prst="rect">
            <a:avLst/>
          </a:prstGeom>
          <a:solidFill>
            <a:srgbClr val="FFC000"/>
          </a:solidFill>
        </p:spPr>
        <p:txBody>
          <a:bodyPr wrap="square" rtlCol="0">
            <a:spAutoFit/>
          </a:bodyPr>
          <a:lstStyle/>
          <a:p>
            <a:r>
              <a:rPr lang="it-IT" sz="2400" dirty="0" smtClean="0"/>
              <a:t>I Non Percettori hanno il doppio di infezioni croniche con </a:t>
            </a:r>
            <a:r>
              <a:rPr lang="it-IT" sz="2400" dirty="0" err="1" smtClean="0"/>
              <a:t>Biofilm</a:t>
            </a:r>
            <a:endParaRPr lang="it-IT"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3"/>
          <p:cNvSpPr>
            <a:spLocks noGrp="1"/>
          </p:cNvSpPr>
          <p:nvPr>
            <p:ph type="title"/>
          </p:nvPr>
        </p:nvSpPr>
        <p:spPr>
          <a:xfrm>
            <a:off x="285750" y="274638"/>
            <a:ext cx="8401050" cy="1654175"/>
          </a:xfrm>
          <a:solidFill>
            <a:srgbClr val="FFFF00"/>
          </a:solidFill>
        </p:spPr>
        <p:txBody>
          <a:bodyPr/>
          <a:lstStyle/>
          <a:p>
            <a:pPr eaLnBrk="1" hangingPunct="1"/>
            <a:r>
              <a:rPr lang="it-IT" sz="2800" dirty="0" smtClean="0"/>
              <a:t>Molti gusti ? </a:t>
            </a:r>
            <a:br>
              <a:rPr lang="it-IT" sz="2800" dirty="0" smtClean="0"/>
            </a:br>
            <a:r>
              <a:rPr lang="it-IT" sz="2800" dirty="0" smtClean="0"/>
              <a:t>Ma no !! Solo  5  !</a:t>
            </a:r>
            <a:br>
              <a:rPr lang="it-IT" sz="2800" dirty="0" smtClean="0"/>
            </a:br>
            <a:r>
              <a:rPr lang="it-IT" sz="2800" dirty="0" smtClean="0"/>
              <a:t>SALATO –DOLCE– ACIDO  - AMARO – UMAMI (saporito)</a:t>
            </a:r>
          </a:p>
        </p:txBody>
      </p:sp>
      <p:pic>
        <p:nvPicPr>
          <p:cNvPr id="13314" name="Picture 2" descr="http://www.buttalapasta.it/wp-galleryo/spaghetti/bambino-spaghett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14563"/>
            <a:ext cx="343852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http://www.buttalapasta.it/wp-galleryo/verdure-e-bambini/bambino-verdu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5613" y="2571750"/>
            <a:ext cx="360838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0" name="Picture 2" descr="http://www.immagini-divertenti.com/m_pictures/thumbs/bimbo-mangia-gattin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00" y="2214563"/>
            <a:ext cx="2357438" cy="448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4327000"/>
      </p:ext>
    </p:extLst>
  </p:cSld>
  <p:clrMapOvr>
    <a:masterClrMapping/>
  </p:clrMapOvr>
  <mc:AlternateContent xmlns:mc="http://schemas.openxmlformats.org/markup-compatibility/2006" xmlns:p14="http://schemas.microsoft.com/office/powerpoint/2010/main">
    <mc:Choice Requires="p14">
      <p:transition p14:dur="100" advClick="0" advTm="20000">
        <p:cut/>
      </p:transition>
    </mc:Choice>
    <mc:Fallback xmlns="">
      <p:transition advClick="0" advTm="20000">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checkerboard(across)">
                                      <p:cBhvr>
                                        <p:cTn id="7" dur="500"/>
                                        <p:tgtEl>
                                          <p:spTgt spid="13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7410"/>
                                        </p:tgtEl>
                                        <p:attrNameLst>
                                          <p:attrName>style.visibility</p:attrName>
                                        </p:attrNameLst>
                                      </p:cBhvr>
                                      <p:to>
                                        <p:strVal val="visible"/>
                                      </p:to>
                                    </p:set>
                                    <p:animEffect transition="in" filter="box(in)">
                                      <p:cBhvr>
                                        <p:cTn id="12" dur="500"/>
                                        <p:tgtEl>
                                          <p:spTgt spid="174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3316"/>
                                        </p:tgtEl>
                                        <p:attrNameLst>
                                          <p:attrName>style.visibility</p:attrName>
                                        </p:attrNameLst>
                                      </p:cBhvr>
                                      <p:to>
                                        <p:strVal val="visible"/>
                                      </p:to>
                                    </p:set>
                                    <p:anim calcmode="lin" valueType="num">
                                      <p:cBhvr additive="base">
                                        <p:cTn id="17" dur="500" fill="hold"/>
                                        <p:tgtEl>
                                          <p:spTgt spid="13316"/>
                                        </p:tgtEl>
                                        <p:attrNameLst>
                                          <p:attrName>ppt_x</p:attrName>
                                        </p:attrNameLst>
                                      </p:cBhvr>
                                      <p:tavLst>
                                        <p:tav tm="0">
                                          <p:val>
                                            <p:strVal val="#ppt_x"/>
                                          </p:val>
                                        </p:tav>
                                        <p:tav tm="100000">
                                          <p:val>
                                            <p:strVal val="#ppt_x"/>
                                          </p:val>
                                        </p:tav>
                                      </p:tavLst>
                                    </p:anim>
                                    <p:anim calcmode="lin" valueType="num">
                                      <p:cBhvr additive="base">
                                        <p:cTn id="18" dur="500" fill="hold"/>
                                        <p:tgtEl>
                                          <p:spTgt spid="133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C000"/>
          </a:solidFill>
        </p:spPr>
        <p:txBody>
          <a:bodyPr>
            <a:normAutofit fontScale="90000"/>
          </a:bodyPr>
          <a:lstStyle/>
          <a:p>
            <a:r>
              <a:rPr lang="it-IT" dirty="0" smtClean="0"/>
              <a:t>Psoriasi: Fattori di Rischio Alimentari</a:t>
            </a:r>
            <a:endParaRPr lang="it-IT" dirty="0"/>
          </a:p>
        </p:txBody>
      </p:sp>
      <p:sp>
        <p:nvSpPr>
          <p:cNvPr id="3" name="Segnaposto contenuto 2"/>
          <p:cNvSpPr>
            <a:spLocks noGrp="1"/>
          </p:cNvSpPr>
          <p:nvPr>
            <p:ph idx="1"/>
          </p:nvPr>
        </p:nvSpPr>
        <p:spPr/>
        <p:txBody>
          <a:bodyPr>
            <a:normAutofit/>
          </a:bodyPr>
          <a:lstStyle/>
          <a:p>
            <a:r>
              <a:rPr lang="en-US" sz="2000" dirty="0" smtClean="0"/>
              <a:t>-body mass index (X</a:t>
            </a:r>
            <a:r>
              <a:rPr lang="en-US" sz="2000" baseline="30000" dirty="0" smtClean="0"/>
              <a:t>2</a:t>
            </a:r>
            <a:r>
              <a:rPr lang="en-US" sz="2000" baseline="-25000" dirty="0" smtClean="0"/>
              <a:t>1</a:t>
            </a:r>
            <a:r>
              <a:rPr lang="en-US" sz="2000" dirty="0" smtClean="0"/>
              <a:t> trend 4.3, P &lt; 0.05) +  </a:t>
            </a:r>
            <a:r>
              <a:rPr lang="en-US" sz="2000" b="1" dirty="0" smtClean="0"/>
              <a:t>inverse relations </a:t>
            </a:r>
          </a:p>
          <a:p>
            <a:r>
              <a:rPr lang="en-US" sz="2000" dirty="0" smtClean="0"/>
              <a:t>for the intake of carrots (X</a:t>
            </a:r>
            <a:r>
              <a:rPr lang="en-US" sz="2000" baseline="30000" dirty="0" smtClean="0"/>
              <a:t>2</a:t>
            </a:r>
            <a:r>
              <a:rPr lang="en-US" sz="2000" baseline="-25000" dirty="0" smtClean="0"/>
              <a:t>1</a:t>
            </a:r>
            <a:r>
              <a:rPr lang="en-US" sz="2000" dirty="0" smtClean="0"/>
              <a:t> trend 4.8, </a:t>
            </a:r>
            <a:r>
              <a:rPr lang="en-US" sz="2000" i="1" dirty="0" smtClean="0"/>
              <a:t>P</a:t>
            </a:r>
            <a:r>
              <a:rPr lang="en-US" sz="2000" dirty="0" smtClean="0"/>
              <a:t> &lt; 0.05), </a:t>
            </a:r>
          </a:p>
          <a:p>
            <a:r>
              <a:rPr lang="en-US" sz="2000" dirty="0" smtClean="0"/>
              <a:t>tomatoes (X</a:t>
            </a:r>
            <a:r>
              <a:rPr lang="en-US" sz="2000" baseline="30000" dirty="0" smtClean="0"/>
              <a:t>2</a:t>
            </a:r>
            <a:r>
              <a:rPr lang="en-US" sz="2000" baseline="-25000" dirty="0" smtClean="0"/>
              <a:t>1</a:t>
            </a:r>
            <a:r>
              <a:rPr lang="en-US" sz="2000" dirty="0" smtClean="0"/>
              <a:t> trend 26.3, P &lt; 0.01),  fresh fruit (X</a:t>
            </a:r>
            <a:r>
              <a:rPr lang="en-US" sz="2000" baseline="30000" dirty="0" smtClean="0"/>
              <a:t>2</a:t>
            </a:r>
            <a:r>
              <a:rPr lang="en-US" sz="2000" baseline="-25000" dirty="0" smtClean="0"/>
              <a:t>1</a:t>
            </a:r>
            <a:r>
              <a:rPr lang="en-US" sz="2000" dirty="0" smtClean="0"/>
              <a:t> trend 11.7, P &lt; 0.01) </a:t>
            </a:r>
          </a:p>
          <a:p>
            <a:r>
              <a:rPr lang="en-US" sz="2000" dirty="0" smtClean="0"/>
              <a:t>index of beta-carotene intake (X</a:t>
            </a:r>
            <a:r>
              <a:rPr lang="en-US" sz="2000" baseline="30000" dirty="0" smtClean="0"/>
              <a:t>2</a:t>
            </a:r>
            <a:r>
              <a:rPr lang="en-US" sz="2000" baseline="-25000" dirty="0" smtClean="0"/>
              <a:t>1</a:t>
            </a:r>
            <a:r>
              <a:rPr lang="en-US" sz="2000" dirty="0" smtClean="0"/>
              <a:t> trend 9.1, P &lt; 0.01). </a:t>
            </a:r>
          </a:p>
          <a:p>
            <a:endParaRPr lang="en-US" sz="2000" dirty="0" smtClean="0"/>
          </a:p>
          <a:p>
            <a:r>
              <a:rPr lang="en-US" sz="2000" dirty="0" smtClean="0"/>
              <a:t>42 </a:t>
            </a:r>
            <a:r>
              <a:rPr lang="en-US" sz="2000" dirty="0" err="1" smtClean="0"/>
              <a:t>Pazienti</a:t>
            </a:r>
            <a:r>
              <a:rPr lang="en-US" sz="2000" dirty="0" smtClean="0"/>
              <a:t> </a:t>
            </a:r>
            <a:r>
              <a:rPr lang="en-US" sz="2000" dirty="0" err="1" smtClean="0"/>
              <a:t>Psoriasici</a:t>
            </a:r>
            <a:r>
              <a:rPr lang="en-US" sz="2000" dirty="0" smtClean="0"/>
              <a:t> , </a:t>
            </a:r>
            <a:r>
              <a:rPr lang="en-US" sz="2000" dirty="0" err="1" smtClean="0"/>
              <a:t>oltre</a:t>
            </a:r>
            <a:r>
              <a:rPr lang="en-US" sz="2000" dirty="0" smtClean="0"/>
              <a:t> </a:t>
            </a:r>
            <a:r>
              <a:rPr lang="en-US" sz="2000" dirty="0" err="1" smtClean="0"/>
              <a:t>alla</a:t>
            </a:r>
            <a:r>
              <a:rPr lang="en-US" sz="2000" dirty="0" smtClean="0"/>
              <a:t> </a:t>
            </a:r>
            <a:r>
              <a:rPr lang="en-US" sz="2000" dirty="0" err="1" smtClean="0"/>
              <a:t>terapia</a:t>
            </a:r>
            <a:r>
              <a:rPr lang="en-US" sz="2000" dirty="0" smtClean="0"/>
              <a:t> </a:t>
            </a:r>
            <a:r>
              <a:rPr lang="en-US" sz="2000" dirty="0" err="1" smtClean="0"/>
              <a:t>abituale</a:t>
            </a:r>
            <a:r>
              <a:rPr lang="en-US" sz="2000" dirty="0" smtClean="0"/>
              <a:t>, </a:t>
            </a:r>
            <a:r>
              <a:rPr lang="en-US" sz="2000" dirty="0" err="1" smtClean="0"/>
              <a:t>sono</a:t>
            </a:r>
            <a:r>
              <a:rPr lang="en-US" sz="2000" dirty="0" smtClean="0"/>
              <a:t> </a:t>
            </a:r>
            <a:r>
              <a:rPr lang="en-US" sz="2000" dirty="0" err="1" smtClean="0"/>
              <a:t>stati</a:t>
            </a:r>
            <a:r>
              <a:rPr lang="en-US" sz="2000" dirty="0" smtClean="0"/>
              <a:t> </a:t>
            </a:r>
            <a:r>
              <a:rPr lang="en-US" sz="2000" dirty="0" err="1" smtClean="0"/>
              <a:t>messi</a:t>
            </a:r>
            <a:r>
              <a:rPr lang="en-US" sz="2000" dirty="0" smtClean="0"/>
              <a:t>  x 4 sett a </a:t>
            </a:r>
            <a:r>
              <a:rPr lang="en-US" sz="2000" dirty="0" err="1" smtClean="0"/>
              <a:t>dieta</a:t>
            </a:r>
            <a:r>
              <a:rPr lang="en-US" sz="2000" dirty="0" smtClean="0"/>
              <a:t> </a:t>
            </a:r>
            <a:r>
              <a:rPr lang="en-US" sz="2000" dirty="0" err="1" smtClean="0"/>
              <a:t>ipocalorica</a:t>
            </a:r>
            <a:r>
              <a:rPr lang="en-US" sz="2000" dirty="0" smtClean="0"/>
              <a:t>, verso 40 </a:t>
            </a:r>
            <a:r>
              <a:rPr lang="en-US" sz="2000" dirty="0" err="1" smtClean="0"/>
              <a:t>controlli</a:t>
            </a:r>
            <a:r>
              <a:rPr lang="en-US" sz="2000" dirty="0" smtClean="0"/>
              <a:t> </a:t>
            </a:r>
            <a:r>
              <a:rPr lang="en-US" sz="2000" dirty="0" err="1" smtClean="0"/>
              <a:t>rimasti</a:t>
            </a:r>
            <a:r>
              <a:rPr lang="en-US" sz="2000" dirty="0" smtClean="0"/>
              <a:t> con solo </a:t>
            </a:r>
            <a:r>
              <a:rPr lang="en-US" sz="2000" dirty="0" err="1" smtClean="0"/>
              <a:t>terapia</a:t>
            </a:r>
            <a:endParaRPr lang="en-US" sz="2000" dirty="0" smtClean="0"/>
          </a:p>
          <a:p>
            <a:r>
              <a:rPr lang="en-US" sz="2000" dirty="0" err="1" smtClean="0"/>
              <a:t>Nessuno</a:t>
            </a:r>
            <a:r>
              <a:rPr lang="en-US" sz="2000" dirty="0" smtClean="0"/>
              <a:t> ha </a:t>
            </a:r>
            <a:r>
              <a:rPr lang="en-US" sz="2000" dirty="0" err="1" smtClean="0"/>
              <a:t>perso</a:t>
            </a:r>
            <a:r>
              <a:rPr lang="en-US" sz="2000" dirty="0" smtClean="0"/>
              <a:t> peso in </a:t>
            </a:r>
            <a:r>
              <a:rPr lang="en-US" sz="2000" dirty="0" err="1" smtClean="0"/>
              <a:t>modo</a:t>
            </a:r>
            <a:r>
              <a:rPr lang="en-US" sz="2000" dirty="0" smtClean="0"/>
              <a:t> </a:t>
            </a:r>
            <a:r>
              <a:rPr lang="en-US" sz="2000" dirty="0" err="1" smtClean="0"/>
              <a:t>significativo</a:t>
            </a:r>
            <a:endParaRPr lang="en-US" sz="2000" dirty="0" smtClean="0"/>
          </a:p>
          <a:p>
            <a:r>
              <a:rPr lang="en-US" sz="2000" dirty="0" smtClean="0"/>
              <a:t>I </a:t>
            </a:r>
            <a:r>
              <a:rPr lang="en-US" sz="2000" dirty="0" err="1" smtClean="0"/>
              <a:t>pazienti</a:t>
            </a:r>
            <a:r>
              <a:rPr lang="en-US" sz="2000" dirty="0" smtClean="0"/>
              <a:t> a </a:t>
            </a:r>
            <a:r>
              <a:rPr lang="en-US" sz="2000" dirty="0" err="1" smtClean="0"/>
              <a:t>dieta</a:t>
            </a:r>
            <a:r>
              <a:rPr lang="en-US" sz="2000" dirty="0" smtClean="0"/>
              <a:t> </a:t>
            </a:r>
            <a:r>
              <a:rPr lang="en-US" sz="2000" dirty="0" err="1" smtClean="0"/>
              <a:t>hanno</a:t>
            </a:r>
            <a:r>
              <a:rPr lang="en-US" sz="2000" dirty="0" smtClean="0"/>
              <a:t> </a:t>
            </a:r>
            <a:r>
              <a:rPr lang="en-US" sz="2000" dirty="0" err="1" smtClean="0"/>
              <a:t>mostrato</a:t>
            </a:r>
            <a:r>
              <a:rPr lang="en-US" sz="2000" dirty="0" smtClean="0"/>
              <a:t> :</a:t>
            </a:r>
          </a:p>
          <a:p>
            <a:pPr lvl="1"/>
            <a:r>
              <a:rPr lang="en-US" sz="2000" dirty="0" err="1" smtClean="0"/>
              <a:t>Ridotta</a:t>
            </a:r>
            <a:r>
              <a:rPr lang="en-US" sz="2000" dirty="0" smtClean="0"/>
              <a:t> </a:t>
            </a:r>
            <a:r>
              <a:rPr lang="en-US" sz="2000" dirty="0" err="1" smtClean="0"/>
              <a:t>lipidemia</a:t>
            </a:r>
            <a:r>
              <a:rPr lang="en-US" sz="2000" dirty="0" smtClean="0"/>
              <a:t> </a:t>
            </a:r>
            <a:r>
              <a:rPr lang="en-US" sz="2000" dirty="0" err="1" smtClean="0"/>
              <a:t>serica</a:t>
            </a:r>
            <a:endParaRPr lang="en-US" sz="2000" dirty="0" smtClean="0"/>
          </a:p>
          <a:p>
            <a:pPr lvl="1"/>
            <a:r>
              <a:rPr lang="en-US" sz="2000" dirty="0" err="1" smtClean="0"/>
              <a:t>Notevole</a:t>
            </a:r>
            <a:r>
              <a:rPr lang="en-US" sz="2000" dirty="0" smtClean="0"/>
              <a:t>  e </a:t>
            </a:r>
            <a:r>
              <a:rPr lang="en-US" sz="2000" dirty="0" err="1" smtClean="0"/>
              <a:t>significativa</a:t>
            </a:r>
            <a:r>
              <a:rPr lang="en-US" sz="2000" dirty="0" smtClean="0"/>
              <a:t> </a:t>
            </a:r>
            <a:r>
              <a:rPr lang="en-US" sz="2000" dirty="0" err="1" smtClean="0"/>
              <a:t>riduzione</a:t>
            </a:r>
            <a:r>
              <a:rPr lang="en-US" sz="2000" dirty="0" smtClean="0"/>
              <a:t> </a:t>
            </a:r>
            <a:r>
              <a:rPr lang="en-US" sz="2000" dirty="0" err="1" smtClean="0"/>
              <a:t>dei</a:t>
            </a:r>
            <a:r>
              <a:rPr lang="en-US" sz="2000" dirty="0" smtClean="0"/>
              <a:t> </a:t>
            </a:r>
            <a:r>
              <a:rPr lang="en-US" sz="2000" dirty="0" err="1" smtClean="0"/>
              <a:t>sintomi</a:t>
            </a:r>
            <a:r>
              <a:rPr lang="en-US" sz="2000" dirty="0" smtClean="0"/>
              <a:t> </a:t>
            </a:r>
            <a:r>
              <a:rPr lang="en-US" sz="2000" dirty="0" err="1" smtClean="0"/>
              <a:t>cutanei</a:t>
            </a:r>
            <a:endParaRPr 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76672"/>
            <a:ext cx="8229600" cy="5649491"/>
          </a:xfrm>
        </p:spPr>
        <p:txBody>
          <a:bodyPr>
            <a:normAutofit fontScale="77500" lnSpcReduction="20000"/>
          </a:bodyPr>
          <a:lstStyle/>
          <a:p>
            <a:r>
              <a:rPr lang="en-GB" dirty="0"/>
              <a:t> </a:t>
            </a:r>
            <a:r>
              <a:rPr lang="en-GB" u="sng" dirty="0" smtClean="0">
                <a:hlinkClick r:id="rId2" tooltip="The Journal of investigative dermatology."/>
              </a:rPr>
              <a:t>J </a:t>
            </a:r>
            <a:r>
              <a:rPr lang="en-GB" u="sng" dirty="0">
                <a:hlinkClick r:id="rId2" tooltip="The Journal of investigative dermatology."/>
              </a:rPr>
              <a:t>Invest </a:t>
            </a:r>
            <a:r>
              <a:rPr lang="en-GB" u="sng" dirty="0" err="1">
                <a:hlinkClick r:id="rId2" tooltip="The Journal of investigative dermatology."/>
              </a:rPr>
              <a:t>Dermatol</a:t>
            </a:r>
            <a:r>
              <a:rPr lang="en-GB" u="sng" dirty="0">
                <a:hlinkClick r:id="rId2" tooltip="The Journal of investigative dermatology."/>
              </a:rPr>
              <a:t>.</a:t>
            </a:r>
            <a:r>
              <a:rPr lang="en-GB" dirty="0"/>
              <a:t> 2018 Jun;138(6):1311-1317. </a:t>
            </a:r>
            <a:endParaRPr lang="it-IT" dirty="0"/>
          </a:p>
          <a:p>
            <a:r>
              <a:rPr lang="en-GB" b="1" dirty="0"/>
              <a:t>The Genetics of Chronic Itch: Gene Expression in the Skin of Patients with Atopic Dermatitis and Psoriasis with Severe Itch.</a:t>
            </a:r>
            <a:endParaRPr lang="it-IT" dirty="0"/>
          </a:p>
          <a:p>
            <a:r>
              <a:rPr lang="en-GB" dirty="0"/>
              <a:t> </a:t>
            </a:r>
            <a:endParaRPr lang="it-IT" dirty="0"/>
          </a:p>
          <a:p>
            <a:r>
              <a:rPr lang="en-GB" u="sng" dirty="0">
                <a:hlinkClick r:id="rId3" tooltip="The Journal of allergy and clinical immunology."/>
              </a:rPr>
              <a:t>J Allergy </a:t>
            </a:r>
            <a:r>
              <a:rPr lang="en-GB" u="sng" dirty="0" err="1">
                <a:hlinkClick r:id="rId3" tooltip="The Journal of allergy and clinical immunology."/>
              </a:rPr>
              <a:t>Clin</a:t>
            </a:r>
            <a:r>
              <a:rPr lang="en-GB" u="sng" dirty="0">
                <a:hlinkClick r:id="rId3" tooltip="The Journal of allergy and clinical immunology."/>
              </a:rPr>
              <a:t> </a:t>
            </a:r>
            <a:r>
              <a:rPr lang="en-GB" u="sng" dirty="0" err="1">
                <a:hlinkClick r:id="rId3" tooltip="The Journal of allergy and clinical immunology."/>
              </a:rPr>
              <a:t>Immunol</a:t>
            </a:r>
            <a:r>
              <a:rPr lang="en-GB" u="sng" dirty="0">
                <a:hlinkClick r:id="rId3" tooltip="The Journal of allergy and clinical immunology."/>
              </a:rPr>
              <a:t>.</a:t>
            </a:r>
            <a:r>
              <a:rPr lang="en-GB" dirty="0"/>
              <a:t> 2018 Feb;141(2):</a:t>
            </a:r>
            <a:r>
              <a:rPr lang="en-GB" dirty="0" smtClean="0"/>
              <a:t>608-619</a:t>
            </a:r>
            <a:endParaRPr lang="it-IT" dirty="0"/>
          </a:p>
          <a:p>
            <a:r>
              <a:rPr lang="en-GB" b="1" dirty="0"/>
              <a:t>Transient receptor potential </a:t>
            </a:r>
            <a:r>
              <a:rPr lang="en-GB" b="1" dirty="0" err="1"/>
              <a:t>vanilloid</a:t>
            </a:r>
            <a:r>
              <a:rPr lang="en-GB" b="1" dirty="0"/>
              <a:t> 4-expressing macrophages and keratinocytes contribute differentially to allergic and </a:t>
            </a:r>
            <a:r>
              <a:rPr lang="en-GB" b="1" dirty="0" err="1"/>
              <a:t>nonallergic</a:t>
            </a:r>
            <a:r>
              <a:rPr lang="en-GB" b="1" dirty="0"/>
              <a:t> chronic itch.</a:t>
            </a:r>
            <a:endParaRPr lang="it-IT" b="1" dirty="0"/>
          </a:p>
          <a:p>
            <a:r>
              <a:rPr lang="en-GB" dirty="0"/>
              <a:t> </a:t>
            </a:r>
            <a:endParaRPr lang="it-IT" dirty="0"/>
          </a:p>
          <a:p>
            <a:r>
              <a:rPr lang="en-GB" u="sng" dirty="0">
                <a:hlinkClick r:id="rId4" tooltip="Protein &amp; cell."/>
              </a:rPr>
              <a:t>Protein Cell.</a:t>
            </a:r>
            <a:r>
              <a:rPr lang="en-GB" dirty="0"/>
              <a:t> 2017 Sep;8(9):644-661. </a:t>
            </a:r>
            <a:endParaRPr lang="en-GB" dirty="0" smtClean="0"/>
          </a:p>
          <a:p>
            <a:r>
              <a:rPr lang="en-GB" b="1" dirty="0" smtClean="0"/>
              <a:t>TRPV1 </a:t>
            </a:r>
            <a:r>
              <a:rPr lang="en-GB" b="1" dirty="0"/>
              <a:t>and TRPA1 in cutaneous neurogenic and chronic inflammation: pro-inflammatory response induced by their activation and their sensitization.</a:t>
            </a:r>
            <a:endParaRPr lang="it-IT" dirty="0"/>
          </a:p>
          <a:p>
            <a:r>
              <a:rPr lang="en-GB" dirty="0"/>
              <a:t> </a:t>
            </a:r>
            <a:endParaRPr lang="it-IT" dirty="0"/>
          </a:p>
          <a:p>
            <a:endParaRPr lang="it-IT" dirty="0"/>
          </a:p>
        </p:txBody>
      </p:sp>
    </p:spTree>
    <p:extLst>
      <p:ext uri="{BB962C8B-B14F-4D97-AF65-F5344CB8AC3E}">
        <p14:creationId xmlns:p14="http://schemas.microsoft.com/office/powerpoint/2010/main" val="11113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fontAlgn="t"/>
            <a:r>
              <a:rPr lang="it-IT" sz="2000" dirty="0" err="1" smtClean="0"/>
              <a:t>Transient</a:t>
            </a:r>
            <a:r>
              <a:rPr lang="it-IT" sz="2000" dirty="0" smtClean="0"/>
              <a:t> </a:t>
            </a:r>
            <a:r>
              <a:rPr lang="it-IT" sz="2000" dirty="0" err="1" smtClean="0"/>
              <a:t>Receptor</a:t>
            </a:r>
            <a:r>
              <a:rPr lang="it-IT" sz="2000" dirty="0" smtClean="0"/>
              <a:t> </a:t>
            </a:r>
            <a:r>
              <a:rPr lang="it-IT" sz="2000" dirty="0" err="1" smtClean="0"/>
              <a:t>Potential</a:t>
            </a:r>
            <a:r>
              <a:rPr lang="it-IT" sz="2000" dirty="0" smtClean="0"/>
              <a:t> </a:t>
            </a:r>
            <a:r>
              <a:rPr lang="it-IT" sz="2000" dirty="0" err="1" smtClean="0"/>
              <a:t>Channels</a:t>
            </a:r>
            <a:r>
              <a:rPr lang="it-IT" sz="2000" dirty="0" smtClean="0"/>
              <a:t> and </a:t>
            </a:r>
            <a:r>
              <a:rPr lang="it-IT" sz="2000" dirty="0" err="1" smtClean="0"/>
              <a:t>Dermatological</a:t>
            </a:r>
            <a:r>
              <a:rPr lang="it-IT" sz="2000" dirty="0" smtClean="0"/>
              <a:t> </a:t>
            </a:r>
            <a:r>
              <a:rPr lang="it-IT" sz="2000" dirty="0" err="1" smtClean="0"/>
              <a:t>Disorders</a:t>
            </a:r>
            <a:r>
              <a:rPr lang="it-IT" sz="2000" dirty="0" smtClean="0"/>
              <a:t/>
            </a:r>
            <a:br>
              <a:rPr lang="it-IT" sz="2000" dirty="0" smtClean="0"/>
            </a:br>
            <a:r>
              <a:rPr lang="it-IT" sz="2000" b="1" dirty="0" err="1" smtClean="0"/>
              <a:t>Authors</a:t>
            </a:r>
            <a:r>
              <a:rPr lang="it-IT" sz="2000" b="1" dirty="0" smtClean="0"/>
              <a:t>: </a:t>
            </a:r>
            <a:r>
              <a:rPr lang="it-IT" sz="2000" dirty="0" err="1" smtClean="0">
                <a:hlinkClick r:id="rId2" tooltip="Search for articles by this author"/>
              </a:rPr>
              <a:t>Valdes-Rodriguez</a:t>
            </a:r>
            <a:r>
              <a:rPr lang="it-IT" sz="2000" dirty="0" smtClean="0">
                <a:hlinkClick r:id="rId2" tooltip="Search for articles by this author"/>
              </a:rPr>
              <a:t>, Rodrigo</a:t>
            </a:r>
            <a:r>
              <a:rPr lang="it-IT" sz="2000" dirty="0" smtClean="0"/>
              <a:t>; </a:t>
            </a:r>
            <a:r>
              <a:rPr lang="it-IT" sz="2000" dirty="0" smtClean="0">
                <a:hlinkClick r:id="rId3" tooltip="Search for articles by this author"/>
              </a:rPr>
              <a:t>B. </a:t>
            </a:r>
            <a:r>
              <a:rPr lang="it-IT" sz="2000" dirty="0" err="1" smtClean="0">
                <a:hlinkClick r:id="rId3" tooltip="Search for articles by this author"/>
              </a:rPr>
              <a:t>Kaushik</a:t>
            </a:r>
            <a:r>
              <a:rPr lang="it-IT" sz="2000" dirty="0" smtClean="0">
                <a:hlinkClick r:id="rId3" tooltip="Search for articles by this author"/>
              </a:rPr>
              <a:t>, </a:t>
            </a:r>
            <a:r>
              <a:rPr lang="it-IT" sz="2000" dirty="0" err="1" smtClean="0">
                <a:hlinkClick r:id="rId3" tooltip="Search for articles by this author"/>
              </a:rPr>
              <a:t>Shivani</a:t>
            </a:r>
            <a:r>
              <a:rPr lang="it-IT" sz="2000" dirty="0" smtClean="0"/>
              <a:t>; </a:t>
            </a:r>
            <a:r>
              <a:rPr lang="it-IT" sz="2000" dirty="0" err="1" smtClean="0">
                <a:hlinkClick r:id="rId4" tooltip="Search for articles by this author"/>
              </a:rPr>
              <a:t>Yosipovitch</a:t>
            </a:r>
            <a:r>
              <a:rPr lang="it-IT" sz="2000" dirty="0" smtClean="0">
                <a:hlinkClick r:id="rId4" tooltip="Search for articles by this author"/>
              </a:rPr>
              <a:t>, </a:t>
            </a:r>
            <a:r>
              <a:rPr lang="it-IT" sz="2000" dirty="0" err="1" smtClean="0">
                <a:hlinkClick r:id="rId4" tooltip="Search for articles by this author"/>
              </a:rPr>
              <a:t>Gil</a:t>
            </a:r>
            <a:r>
              <a:rPr lang="it-IT" sz="2000" dirty="0" smtClean="0"/>
              <a:t/>
            </a:r>
            <a:br>
              <a:rPr lang="it-IT" sz="2000" dirty="0" smtClean="0"/>
            </a:br>
            <a:r>
              <a:rPr lang="it-IT" sz="2000" b="1" dirty="0" smtClean="0"/>
              <a:t>Source:</a:t>
            </a:r>
            <a:r>
              <a:rPr lang="it-IT" sz="2000" dirty="0" smtClean="0"/>
              <a:t> </a:t>
            </a:r>
            <a:r>
              <a:rPr lang="it-IT" sz="2000" dirty="0" err="1" smtClean="0">
                <a:hlinkClick r:id="rId5" tooltip="link to all issues of this title"/>
              </a:rPr>
              <a:t>Current</a:t>
            </a:r>
            <a:r>
              <a:rPr lang="it-IT" sz="2000" dirty="0" smtClean="0">
                <a:hlinkClick r:id="rId5" tooltip="link to all issues of this title"/>
              </a:rPr>
              <a:t> </a:t>
            </a:r>
            <a:r>
              <a:rPr lang="it-IT" sz="2000" dirty="0" err="1" smtClean="0">
                <a:hlinkClick r:id="rId5" tooltip="link to all issues of this title"/>
              </a:rPr>
              <a:t>Topics</a:t>
            </a:r>
            <a:r>
              <a:rPr lang="it-IT" sz="2000" dirty="0" smtClean="0">
                <a:hlinkClick r:id="rId5" tooltip="link to all issues of this title"/>
              </a:rPr>
              <a:t> in </a:t>
            </a:r>
            <a:r>
              <a:rPr lang="it-IT" sz="2000" dirty="0" err="1" smtClean="0">
                <a:hlinkClick r:id="rId5" tooltip="link to all issues of this title"/>
              </a:rPr>
              <a:t>Medicinal</a:t>
            </a:r>
            <a:r>
              <a:rPr lang="it-IT" sz="2000" dirty="0" smtClean="0">
                <a:hlinkClick r:id="rId5" tooltip="link to all issues of this title"/>
              </a:rPr>
              <a:t> </a:t>
            </a:r>
            <a:r>
              <a:rPr lang="it-IT" sz="2000" dirty="0" err="1" smtClean="0">
                <a:hlinkClick r:id="rId5" tooltip="link to all issues of this title"/>
              </a:rPr>
              <a:t>Chemistry</a:t>
            </a:r>
            <a:r>
              <a:rPr lang="it-IT" sz="2000" dirty="0" smtClean="0"/>
              <a:t>, Volume 13, </a:t>
            </a:r>
            <a:r>
              <a:rPr lang="it-IT" sz="2000" dirty="0" err="1" smtClean="0"/>
              <a:t>Number</a:t>
            </a:r>
            <a:r>
              <a:rPr lang="it-IT" sz="2000" dirty="0" smtClean="0"/>
              <a:t> 3, </a:t>
            </a:r>
            <a:br>
              <a:rPr lang="it-IT" sz="2000" dirty="0" smtClean="0"/>
            </a:br>
            <a:endParaRPr lang="it-IT" sz="2000" dirty="0"/>
          </a:p>
        </p:txBody>
      </p:sp>
      <p:sp>
        <p:nvSpPr>
          <p:cNvPr id="3" name="Segnaposto contenuto 2"/>
          <p:cNvSpPr>
            <a:spLocks noGrp="1"/>
          </p:cNvSpPr>
          <p:nvPr>
            <p:ph idx="1"/>
          </p:nvPr>
        </p:nvSpPr>
        <p:spPr/>
        <p:txBody>
          <a:bodyPr>
            <a:normAutofit fontScale="85000" lnSpcReduction="10000"/>
          </a:bodyPr>
          <a:lstStyle/>
          <a:p>
            <a:r>
              <a:rPr lang="en-US" dirty="0" smtClean="0"/>
              <a:t>Transient receptor potential (TRP) cation channels are an emerging field of research in dermatology. </a:t>
            </a:r>
          </a:p>
          <a:p>
            <a:r>
              <a:rPr lang="en-US" dirty="0" smtClean="0"/>
              <a:t>TRPs are involved in various cutaneous functions that include keratinocyte differentiation, apoptosis and melanocyte pigmentation. </a:t>
            </a:r>
          </a:p>
          <a:p>
            <a:r>
              <a:rPr lang="en-US" dirty="0" smtClean="0"/>
              <a:t>They have a role as pharmacological targets in many inflammatory skin diseases including psoriasis, chronic itch, hair disorders and skin cancers. </a:t>
            </a:r>
          </a:p>
          <a:p>
            <a:r>
              <a:rPr lang="en-US" dirty="0" smtClean="0"/>
              <a:t>Mutations in TRPs have recently been related to rare skin conditions such as Olmsted syndrome.</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66478" y="1484784"/>
            <a:ext cx="3970784" cy="1143000"/>
          </a:xfrm>
        </p:spPr>
        <p:txBody>
          <a:bodyPr>
            <a:normAutofit fontScale="90000"/>
          </a:bodyPr>
          <a:lstStyle/>
          <a:p>
            <a:r>
              <a:rPr lang="it-IT" sz="3600" dirty="0" smtClean="0"/>
              <a:t>Caffè con inibitore dell’amaro </a:t>
            </a:r>
            <a:r>
              <a:rPr lang="it-IT" dirty="0" smtClean="0"/>
              <a:t>!TAS2R38</a:t>
            </a:r>
            <a:endParaRPr lang="it-IT" dirty="0"/>
          </a:p>
        </p:txBody>
      </p:sp>
      <p:pic>
        <p:nvPicPr>
          <p:cNvPr id="1026" name="Picture 2" descr="Risultati immagini per caffè ill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268760"/>
            <a:ext cx="3685661" cy="19442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isultati immagini per pruri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0298" y="3501008"/>
            <a:ext cx="4331873" cy="2373239"/>
          </a:xfrm>
          <a:prstGeom prst="rect">
            <a:avLst/>
          </a:prstGeom>
          <a:noFill/>
          <a:extLst>
            <a:ext uri="{909E8E84-426E-40DD-AFC4-6F175D3DCCD1}">
              <a14:hiddenFill xmlns:a14="http://schemas.microsoft.com/office/drawing/2010/main">
                <a:solidFill>
                  <a:srgbClr val="FFFFFF"/>
                </a:solidFill>
              </a14:hiddenFill>
            </a:ext>
          </a:extLst>
        </p:spPr>
      </p:pic>
      <p:sp>
        <p:nvSpPr>
          <p:cNvPr id="6" name="Titolo 1"/>
          <p:cNvSpPr txBox="1">
            <a:spLocks/>
          </p:cNvSpPr>
          <p:nvPr/>
        </p:nvSpPr>
        <p:spPr>
          <a:xfrm>
            <a:off x="539552" y="4077072"/>
            <a:ext cx="2952328" cy="961467"/>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3600" b="1" dirty="0" smtClean="0"/>
              <a:t>Cute con inibitore del prurito !</a:t>
            </a:r>
          </a:p>
          <a:p>
            <a:r>
              <a:rPr lang="it-IT" sz="3600" b="1" dirty="0" smtClean="0"/>
              <a:t>TRVP1</a:t>
            </a:r>
            <a:endParaRPr lang="it-IT" sz="3600" b="1" dirty="0"/>
          </a:p>
        </p:txBody>
      </p:sp>
    </p:spTree>
    <p:extLst>
      <p:ext uri="{BB962C8B-B14F-4D97-AF65-F5344CB8AC3E}">
        <p14:creationId xmlns:p14="http://schemas.microsoft.com/office/powerpoint/2010/main" val="6245449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0000"/>
          </a:solidFill>
        </p:spPr>
        <p:txBody>
          <a:bodyPr/>
          <a:lstStyle/>
          <a:p>
            <a:r>
              <a:rPr lang="it-IT" dirty="0" err="1" smtClean="0"/>
              <a:t>MANGIARE…</a:t>
            </a:r>
            <a:r>
              <a:rPr lang="it-IT" dirty="0" smtClean="0"/>
              <a:t> A PELLE !!!!</a:t>
            </a:r>
            <a:endParaRPr lang="en-US" dirty="0"/>
          </a:p>
        </p:txBody>
      </p:sp>
      <p:pic>
        <p:nvPicPr>
          <p:cNvPr id="1026" name="Picture 2" descr="Risultati immagini per PELLE E CIBO"/>
          <p:cNvPicPr>
            <a:picLocks noChangeAspect="1" noChangeArrowheads="1"/>
          </p:cNvPicPr>
          <p:nvPr/>
        </p:nvPicPr>
        <p:blipFill>
          <a:blip r:embed="rId2" cstate="print"/>
          <a:srcRect/>
          <a:stretch>
            <a:fillRect/>
          </a:stretch>
        </p:blipFill>
        <p:spPr bwMode="auto">
          <a:xfrm>
            <a:off x="395536" y="2564904"/>
            <a:ext cx="3672408" cy="2750763"/>
          </a:xfrm>
          <a:prstGeom prst="rect">
            <a:avLst/>
          </a:prstGeom>
          <a:noFill/>
        </p:spPr>
      </p:pic>
      <p:sp>
        <p:nvSpPr>
          <p:cNvPr id="1028" name="AutoShape 4" descr="Risultati immagini per PELLE E CIB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Risultati immagini per PELLE E CIB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Risultati immagini per PELLE E CIB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4" name="Picture 10" descr="pelle invecchiamento "/>
          <p:cNvPicPr>
            <a:picLocks noChangeAspect="1" noChangeArrowheads="1"/>
          </p:cNvPicPr>
          <p:nvPr/>
        </p:nvPicPr>
        <p:blipFill>
          <a:blip r:embed="rId3" cstate="print"/>
          <a:srcRect/>
          <a:stretch>
            <a:fillRect/>
          </a:stretch>
        </p:blipFill>
        <p:spPr bwMode="auto">
          <a:xfrm>
            <a:off x="4787407" y="2348880"/>
            <a:ext cx="2736921" cy="295232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ScreenShot0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3013" y="1916113"/>
            <a:ext cx="3335337" cy="4608512"/>
          </a:xfrm>
          <a:prstGeom prst="rect">
            <a:avLst/>
          </a:prstGeom>
          <a:noFill/>
          <a:extLst>
            <a:ext uri="{909E8E84-426E-40DD-AFC4-6F175D3DCCD1}">
              <a14:hiddenFill xmlns:a14="http://schemas.microsoft.com/office/drawing/2010/main">
                <a:solidFill>
                  <a:srgbClr val="FFFFFF"/>
                </a:solidFill>
              </a14:hiddenFill>
            </a:ext>
          </a:extLst>
        </p:spPr>
      </p:pic>
      <p:pic>
        <p:nvPicPr>
          <p:cNvPr id="6758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2275" y="4338638"/>
            <a:ext cx="2757488" cy="1970087"/>
          </a:xfrm>
          <a:prstGeom prst="rect">
            <a:avLst/>
          </a:prstGeom>
          <a:noFill/>
          <a:extLst>
            <a:ext uri="{909E8E84-426E-40DD-AFC4-6F175D3DCCD1}">
              <a14:hiddenFill xmlns:a14="http://schemas.microsoft.com/office/drawing/2010/main">
                <a:solidFill>
                  <a:srgbClr val="FFFFFF"/>
                </a:solidFill>
              </a14:hiddenFill>
            </a:ext>
          </a:extLst>
        </p:spPr>
      </p:pic>
      <p:sp>
        <p:nvSpPr>
          <p:cNvPr id="67588" name="Text Box 4"/>
          <p:cNvSpPr txBox="1">
            <a:spLocks noChangeArrowheads="1"/>
          </p:cNvSpPr>
          <p:nvPr/>
        </p:nvSpPr>
        <p:spPr bwMode="auto">
          <a:xfrm>
            <a:off x="2051720" y="3429000"/>
            <a:ext cx="2398043" cy="757130"/>
          </a:xfrm>
          <a:prstGeom prst="rect">
            <a:avLst/>
          </a:prstGeom>
          <a:solidFill>
            <a:srgbClr val="FFFF00"/>
          </a:solidFill>
          <a:ln>
            <a:noFill/>
          </a:ln>
          <a:effectLst/>
        </p:spPr>
        <p:txBody>
          <a:bodyPr wrap="square">
            <a:spAutoFit/>
          </a:bodyPr>
          <a:lstStyle/>
          <a:p>
            <a:pPr algn="ctr">
              <a:lnSpc>
                <a:spcPct val="120000"/>
              </a:lnSpc>
            </a:pPr>
            <a:r>
              <a:rPr lang="it-IT" dirty="0" smtClean="0">
                <a:latin typeface="Comic Sans MS" pitchFamily="66" charset="0"/>
              </a:rPr>
              <a:t>Canali Ionici per il salato e l’acido</a:t>
            </a:r>
            <a:endParaRPr lang="it-IT" dirty="0">
              <a:latin typeface="Comic Sans MS" pitchFamily="66" charset="0"/>
            </a:endParaRPr>
          </a:p>
        </p:txBody>
      </p:sp>
      <p:sp>
        <p:nvSpPr>
          <p:cNvPr id="67589" name="Text Box 5"/>
          <p:cNvSpPr txBox="1">
            <a:spLocks noChangeArrowheads="1"/>
          </p:cNvSpPr>
          <p:nvPr/>
        </p:nvSpPr>
        <p:spPr bwMode="auto">
          <a:xfrm>
            <a:off x="3995936" y="620689"/>
            <a:ext cx="4896544" cy="1006429"/>
          </a:xfrm>
          <a:prstGeom prst="rect">
            <a:avLst/>
          </a:prstGeom>
          <a:solidFill>
            <a:srgbClr val="FFFF00"/>
          </a:solidFill>
          <a:ln>
            <a:noFill/>
          </a:ln>
          <a:effectLst/>
        </p:spPr>
        <p:txBody>
          <a:bodyPr wrap="square">
            <a:spAutoFit/>
          </a:bodyPr>
          <a:lstStyle/>
          <a:p>
            <a:pPr algn="ctr">
              <a:lnSpc>
                <a:spcPct val="110000"/>
              </a:lnSpc>
            </a:pPr>
            <a:r>
              <a:rPr lang="it-IT" dirty="0" smtClean="0">
                <a:latin typeface="Comic Sans MS" pitchFamily="66" charset="0"/>
              </a:rPr>
              <a:t>RECETTORI ACCOPPIATI A PROTEINE G PER IL</a:t>
            </a:r>
            <a:endParaRPr lang="it-IT" dirty="0">
              <a:latin typeface="Comic Sans MS" pitchFamily="66" charset="0"/>
            </a:endParaRPr>
          </a:p>
          <a:p>
            <a:pPr algn="ctr">
              <a:lnSpc>
                <a:spcPct val="110000"/>
              </a:lnSpc>
            </a:pPr>
            <a:r>
              <a:rPr lang="it-IT" dirty="0" smtClean="0">
                <a:latin typeface="Comic Sans MS" pitchFamily="66" charset="0"/>
              </a:rPr>
              <a:t>DOLCE, L’AMARO E UMAMI</a:t>
            </a:r>
            <a:endParaRPr lang="it-IT" dirty="0">
              <a:latin typeface="Comic Sans MS" pitchFamily="66" charset="0"/>
            </a:endParaRPr>
          </a:p>
        </p:txBody>
      </p:sp>
      <p:sp>
        <p:nvSpPr>
          <p:cNvPr id="67590" name="Text Box 6"/>
          <p:cNvSpPr txBox="1">
            <a:spLocks noChangeArrowheads="1"/>
          </p:cNvSpPr>
          <p:nvPr/>
        </p:nvSpPr>
        <p:spPr bwMode="auto">
          <a:xfrm>
            <a:off x="107950" y="115888"/>
            <a:ext cx="5819775" cy="4572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chemeClr val="bg1"/>
                </a:solidFill>
                <a:latin typeface="Comic Sans MS" pitchFamily="66" charset="0"/>
              </a:rPr>
              <a:t>AD OGNI GUSTO I SUOI RECETTORI</a:t>
            </a:r>
          </a:p>
        </p:txBody>
      </p:sp>
      <p:pic>
        <p:nvPicPr>
          <p:cNvPr id="6759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25" y="765175"/>
            <a:ext cx="1881188" cy="352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20515"/>
      </p:ext>
    </p:extLst>
  </p:cSld>
  <p:clrMapOvr>
    <a:masterClrMapping/>
  </p:clrMapOvr>
  <mc:AlternateContent xmlns:mc="http://schemas.openxmlformats.org/markup-compatibility/2006" xmlns:p14="http://schemas.microsoft.com/office/powerpoint/2010/main">
    <mc:Choice Requires="p14">
      <p:transition p14:dur="100" advClick="0" advTm="20000">
        <p:cut/>
      </p:transition>
    </mc:Choice>
    <mc:Fallback xmlns="">
      <p:transition advClick="0" advTm="20000">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7591"/>
                                        </p:tgtEl>
                                        <p:attrNameLst>
                                          <p:attrName>style.visibility</p:attrName>
                                        </p:attrNameLst>
                                      </p:cBhvr>
                                      <p:to>
                                        <p:strVal val="visible"/>
                                      </p:to>
                                    </p:set>
                                    <p:anim calcmode="lin" valueType="num">
                                      <p:cBhvr additive="base">
                                        <p:cTn id="7" dur="500" fill="hold"/>
                                        <p:tgtEl>
                                          <p:spTgt spid="67591"/>
                                        </p:tgtEl>
                                        <p:attrNameLst>
                                          <p:attrName>ppt_x</p:attrName>
                                        </p:attrNameLst>
                                      </p:cBhvr>
                                      <p:tavLst>
                                        <p:tav tm="0">
                                          <p:val>
                                            <p:strVal val="#ppt_x"/>
                                          </p:val>
                                        </p:tav>
                                        <p:tav tm="100000">
                                          <p:val>
                                            <p:strVal val="#ppt_x"/>
                                          </p:val>
                                        </p:tav>
                                      </p:tavLst>
                                    </p:anim>
                                    <p:anim calcmode="lin" valueType="num">
                                      <p:cBhvr additive="base">
                                        <p:cTn id="8" dur="500" fill="hold"/>
                                        <p:tgtEl>
                                          <p:spTgt spid="6759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7588"/>
                                        </p:tgtEl>
                                        <p:attrNameLst>
                                          <p:attrName>style.visibility</p:attrName>
                                        </p:attrNameLst>
                                      </p:cBhvr>
                                      <p:to>
                                        <p:strVal val="visible"/>
                                      </p:to>
                                    </p:set>
                                    <p:anim calcmode="lin" valueType="num">
                                      <p:cBhvr additive="base">
                                        <p:cTn id="13" dur="500" fill="hold"/>
                                        <p:tgtEl>
                                          <p:spTgt spid="67588"/>
                                        </p:tgtEl>
                                        <p:attrNameLst>
                                          <p:attrName>ppt_x</p:attrName>
                                        </p:attrNameLst>
                                      </p:cBhvr>
                                      <p:tavLst>
                                        <p:tav tm="0">
                                          <p:val>
                                            <p:strVal val="#ppt_x"/>
                                          </p:val>
                                        </p:tav>
                                        <p:tav tm="100000">
                                          <p:val>
                                            <p:strVal val="#ppt_x"/>
                                          </p:val>
                                        </p:tav>
                                      </p:tavLst>
                                    </p:anim>
                                    <p:anim calcmode="lin" valueType="num">
                                      <p:cBhvr additive="base">
                                        <p:cTn id="14" dur="500" fill="hold"/>
                                        <p:tgtEl>
                                          <p:spTgt spid="6758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7587"/>
                                        </p:tgtEl>
                                        <p:attrNameLst>
                                          <p:attrName>style.visibility</p:attrName>
                                        </p:attrNameLst>
                                      </p:cBhvr>
                                      <p:to>
                                        <p:strVal val="visible"/>
                                      </p:to>
                                    </p:set>
                                    <p:anim calcmode="lin" valueType="num">
                                      <p:cBhvr additive="base">
                                        <p:cTn id="19" dur="500" fill="hold"/>
                                        <p:tgtEl>
                                          <p:spTgt spid="67587"/>
                                        </p:tgtEl>
                                        <p:attrNameLst>
                                          <p:attrName>ppt_x</p:attrName>
                                        </p:attrNameLst>
                                      </p:cBhvr>
                                      <p:tavLst>
                                        <p:tav tm="0">
                                          <p:val>
                                            <p:strVal val="#ppt_x"/>
                                          </p:val>
                                        </p:tav>
                                        <p:tav tm="100000">
                                          <p:val>
                                            <p:strVal val="#ppt_x"/>
                                          </p:val>
                                        </p:tav>
                                      </p:tavLst>
                                    </p:anim>
                                    <p:anim calcmode="lin" valueType="num">
                                      <p:cBhvr additive="base">
                                        <p:cTn id="20" dur="500" fill="hold"/>
                                        <p:tgtEl>
                                          <p:spTgt spid="6758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7589"/>
                                        </p:tgtEl>
                                        <p:attrNameLst>
                                          <p:attrName>style.visibility</p:attrName>
                                        </p:attrNameLst>
                                      </p:cBhvr>
                                      <p:to>
                                        <p:strVal val="visible"/>
                                      </p:to>
                                    </p:set>
                                    <p:anim calcmode="lin" valueType="num">
                                      <p:cBhvr additive="base">
                                        <p:cTn id="25" dur="500" fill="hold"/>
                                        <p:tgtEl>
                                          <p:spTgt spid="67589"/>
                                        </p:tgtEl>
                                        <p:attrNameLst>
                                          <p:attrName>ppt_x</p:attrName>
                                        </p:attrNameLst>
                                      </p:cBhvr>
                                      <p:tavLst>
                                        <p:tav tm="0">
                                          <p:val>
                                            <p:strVal val="#ppt_x"/>
                                          </p:val>
                                        </p:tav>
                                        <p:tav tm="100000">
                                          <p:val>
                                            <p:strVal val="#ppt_x"/>
                                          </p:val>
                                        </p:tav>
                                      </p:tavLst>
                                    </p:anim>
                                    <p:anim calcmode="lin" valueType="num">
                                      <p:cBhvr additive="base">
                                        <p:cTn id="26" dur="500" fill="hold"/>
                                        <p:tgtEl>
                                          <p:spTgt spid="6758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7586"/>
                                        </p:tgtEl>
                                        <p:attrNameLst>
                                          <p:attrName>style.visibility</p:attrName>
                                        </p:attrNameLst>
                                      </p:cBhvr>
                                      <p:to>
                                        <p:strVal val="visible"/>
                                      </p:to>
                                    </p:set>
                                    <p:anim calcmode="lin" valueType="num">
                                      <p:cBhvr additive="base">
                                        <p:cTn id="31" dur="500" fill="hold"/>
                                        <p:tgtEl>
                                          <p:spTgt spid="67586"/>
                                        </p:tgtEl>
                                        <p:attrNameLst>
                                          <p:attrName>ppt_x</p:attrName>
                                        </p:attrNameLst>
                                      </p:cBhvr>
                                      <p:tavLst>
                                        <p:tav tm="0">
                                          <p:val>
                                            <p:strVal val="#ppt_x"/>
                                          </p:val>
                                        </p:tav>
                                        <p:tav tm="100000">
                                          <p:val>
                                            <p:strVal val="#ppt_x"/>
                                          </p:val>
                                        </p:tav>
                                      </p:tavLst>
                                    </p:anim>
                                    <p:anim calcmode="lin" valueType="num">
                                      <p:cBhvr additive="base">
                                        <p:cTn id="32" dur="500" fill="hold"/>
                                        <p:tgtEl>
                                          <p:spTgt spid="675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animBg="1"/>
      <p:bldP spid="6758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590675" y="1412875"/>
            <a:ext cx="6653213" cy="4995863"/>
            <a:chOff x="463" y="935"/>
            <a:chExt cx="4191" cy="3147"/>
          </a:xfrm>
        </p:grpSpPr>
        <p:pic>
          <p:nvPicPr>
            <p:cNvPr id="7270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3" y="935"/>
              <a:ext cx="2639" cy="195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2708" name="Oval 4"/>
            <p:cNvSpPr>
              <a:spLocks noChangeArrowheads="1"/>
            </p:cNvSpPr>
            <p:nvPr/>
          </p:nvSpPr>
          <p:spPr bwMode="auto">
            <a:xfrm>
              <a:off x="3390" y="1795"/>
              <a:ext cx="334" cy="185"/>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hangingPunct="0">
                <a:lnSpc>
                  <a:spcPct val="93000"/>
                </a:lnSpc>
                <a:buClr>
                  <a:srgbClr val="000000"/>
                </a:buClr>
                <a:buSzPct val="45000"/>
                <a:buFont typeface="Wingdings" pitchFamily="2" charset="2"/>
                <a:buNone/>
              </a:pPr>
              <a:r>
                <a:rPr lang="it-IT" sz="1200" b="1">
                  <a:latin typeface="Comic Sans MS" pitchFamily="66" charset="0"/>
                </a:rPr>
                <a:t>V296I</a:t>
              </a:r>
            </a:p>
          </p:txBody>
        </p:sp>
        <p:sp>
          <p:nvSpPr>
            <p:cNvPr id="72709" name="Oval 5"/>
            <p:cNvSpPr>
              <a:spLocks noChangeArrowheads="1"/>
            </p:cNvSpPr>
            <p:nvPr/>
          </p:nvSpPr>
          <p:spPr bwMode="auto">
            <a:xfrm>
              <a:off x="3120" y="1612"/>
              <a:ext cx="329" cy="169"/>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hangingPunct="0">
                <a:lnSpc>
                  <a:spcPct val="93000"/>
                </a:lnSpc>
                <a:buClr>
                  <a:srgbClr val="000000"/>
                </a:buClr>
                <a:buSzPct val="45000"/>
                <a:buFont typeface="Wingdings" pitchFamily="2" charset="2"/>
                <a:buNone/>
              </a:pPr>
              <a:r>
                <a:rPr lang="it-IT" sz="1200" b="1">
                  <a:latin typeface="Comic Sans MS" pitchFamily="66" charset="0"/>
                </a:rPr>
                <a:t>A262V</a:t>
              </a:r>
            </a:p>
          </p:txBody>
        </p:sp>
        <p:sp>
          <p:nvSpPr>
            <p:cNvPr id="72710" name="Oval 6"/>
            <p:cNvSpPr>
              <a:spLocks noChangeArrowheads="1"/>
            </p:cNvSpPr>
            <p:nvPr/>
          </p:nvSpPr>
          <p:spPr bwMode="auto">
            <a:xfrm>
              <a:off x="1765" y="2107"/>
              <a:ext cx="314" cy="173"/>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hangingPunct="0">
                <a:lnSpc>
                  <a:spcPct val="93000"/>
                </a:lnSpc>
                <a:buClr>
                  <a:srgbClr val="000000"/>
                </a:buClr>
                <a:buSzPct val="45000"/>
                <a:buFont typeface="Wingdings" pitchFamily="2" charset="2"/>
                <a:buNone/>
              </a:pPr>
              <a:r>
                <a:rPr lang="it-IT" sz="1200" b="1">
                  <a:latin typeface="Comic Sans MS" pitchFamily="66" charset="0"/>
                </a:rPr>
                <a:t>P49A</a:t>
              </a:r>
            </a:p>
          </p:txBody>
        </p:sp>
        <p:sp>
          <p:nvSpPr>
            <p:cNvPr id="72711" name="Text Box 7"/>
            <p:cNvSpPr txBox="1">
              <a:spLocks noChangeArrowheads="1"/>
            </p:cNvSpPr>
            <p:nvPr/>
          </p:nvSpPr>
          <p:spPr bwMode="auto">
            <a:xfrm>
              <a:off x="3787" y="1207"/>
              <a:ext cx="867" cy="38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hangingPunct="0">
                <a:lnSpc>
                  <a:spcPct val="93000"/>
                </a:lnSpc>
                <a:buClr>
                  <a:srgbClr val="000000"/>
                </a:buClr>
                <a:buSzPct val="45000"/>
                <a:buFont typeface="Wingdings" pitchFamily="2" charset="2"/>
                <a:buNone/>
              </a:pPr>
              <a:r>
                <a:rPr lang="it-IT" sz="1200" dirty="0" smtClean="0">
                  <a:solidFill>
                    <a:schemeClr val="bg1"/>
                  </a:solidFill>
                  <a:latin typeface="Comic Sans MS" pitchFamily="66" charset="0"/>
                </a:rPr>
                <a:t>ATTIVAZIONE DEL  RECETTORE</a:t>
              </a:r>
              <a:endParaRPr lang="it-IT" sz="1200" dirty="0">
                <a:solidFill>
                  <a:schemeClr val="bg1"/>
                </a:solidFill>
                <a:latin typeface="Comic Sans MS" pitchFamily="66" charset="0"/>
              </a:endParaRPr>
            </a:p>
          </p:txBody>
        </p:sp>
        <p:sp>
          <p:nvSpPr>
            <p:cNvPr id="72712" name="Rectangle 8"/>
            <p:cNvSpPr>
              <a:spLocks noChangeArrowheads="1"/>
            </p:cNvSpPr>
            <p:nvPr/>
          </p:nvSpPr>
          <p:spPr bwMode="auto">
            <a:xfrm>
              <a:off x="3119" y="2746"/>
              <a:ext cx="723" cy="130"/>
            </a:xfrm>
            <a:prstGeom prst="rect">
              <a:avLst/>
            </a:prstGeom>
            <a:solidFill>
              <a:schemeClr val="bg1"/>
            </a:solidFill>
            <a:ln>
              <a:noFill/>
            </a:ln>
            <a:effectLst/>
            <a:extLs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72713" name="Line 9"/>
            <p:cNvSpPr>
              <a:spLocks noChangeShapeType="1"/>
            </p:cNvSpPr>
            <p:nvPr/>
          </p:nvSpPr>
          <p:spPr bwMode="auto">
            <a:xfrm>
              <a:off x="1885" y="2313"/>
              <a:ext cx="0" cy="18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72714" name="Line 10"/>
            <p:cNvSpPr>
              <a:spLocks noChangeShapeType="1"/>
            </p:cNvSpPr>
            <p:nvPr/>
          </p:nvSpPr>
          <p:spPr bwMode="auto">
            <a:xfrm>
              <a:off x="1825" y="2495"/>
              <a:ext cx="1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72715" name="Line 11"/>
            <p:cNvSpPr>
              <a:spLocks noChangeShapeType="1"/>
            </p:cNvSpPr>
            <p:nvPr/>
          </p:nvSpPr>
          <p:spPr bwMode="auto">
            <a:xfrm flipV="1">
              <a:off x="3630" y="1610"/>
              <a:ext cx="152" cy="18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72716" name="Line 12"/>
            <p:cNvSpPr>
              <a:spLocks noChangeShapeType="1"/>
            </p:cNvSpPr>
            <p:nvPr/>
          </p:nvSpPr>
          <p:spPr bwMode="auto">
            <a:xfrm>
              <a:off x="3722" y="1570"/>
              <a:ext cx="120" cy="7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72717" name="Text Box 13"/>
            <p:cNvSpPr txBox="1">
              <a:spLocks noChangeArrowheads="1"/>
            </p:cNvSpPr>
            <p:nvPr/>
          </p:nvSpPr>
          <p:spPr bwMode="auto">
            <a:xfrm>
              <a:off x="1413" y="2525"/>
              <a:ext cx="1149" cy="27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hangingPunct="0">
                <a:lnSpc>
                  <a:spcPct val="93000"/>
                </a:lnSpc>
                <a:buClr>
                  <a:srgbClr val="000000"/>
                </a:buClr>
                <a:buSzPct val="45000"/>
                <a:buFont typeface="Wingdings" pitchFamily="2" charset="2"/>
                <a:buNone/>
              </a:pPr>
              <a:r>
                <a:rPr lang="it-IT" sz="1200" dirty="0" smtClean="0">
                  <a:solidFill>
                    <a:schemeClr val="bg1"/>
                  </a:solidFill>
                  <a:latin typeface="Comic Sans MS" pitchFamily="66" charset="0"/>
                </a:rPr>
                <a:t>INTERAZIONE  CON LA GPROTEINA G</a:t>
              </a:r>
              <a:endParaRPr lang="it-IT" sz="1200" dirty="0">
                <a:solidFill>
                  <a:schemeClr val="bg1"/>
                </a:solidFill>
                <a:latin typeface="Comic Sans MS" pitchFamily="66" charset="0"/>
              </a:endParaRPr>
            </a:p>
          </p:txBody>
        </p:sp>
        <p:sp>
          <p:nvSpPr>
            <p:cNvPr id="72718" name="Text Box 14"/>
            <p:cNvSpPr txBox="1">
              <a:spLocks noChangeArrowheads="1"/>
            </p:cNvSpPr>
            <p:nvPr/>
          </p:nvSpPr>
          <p:spPr bwMode="auto">
            <a:xfrm>
              <a:off x="463" y="3851"/>
              <a:ext cx="1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a:p>
          </p:txBody>
        </p:sp>
      </p:grpSp>
      <p:sp>
        <p:nvSpPr>
          <p:cNvPr id="72719" name="Rectangle 15"/>
          <p:cNvSpPr>
            <a:spLocks noChangeArrowheads="1"/>
          </p:cNvSpPr>
          <p:nvPr/>
        </p:nvSpPr>
        <p:spPr bwMode="auto">
          <a:xfrm>
            <a:off x="395288" y="333375"/>
            <a:ext cx="83883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000" dirty="0" smtClean="0">
                <a:latin typeface="Comic Sans MS" pitchFamily="66" charset="0"/>
              </a:rPr>
              <a:t>3 Polimorfismi del gene TAS2R38 distinguono i </a:t>
            </a:r>
          </a:p>
          <a:p>
            <a:r>
              <a:rPr lang="it-IT" sz="2000" b="1" dirty="0" smtClean="0">
                <a:latin typeface="Comic Sans MS" pitchFamily="66" charset="0"/>
              </a:rPr>
              <a:t>Percettori </a:t>
            </a:r>
            <a:r>
              <a:rPr lang="it-IT" sz="2000" dirty="0" smtClean="0">
                <a:latin typeface="Comic Sans MS" pitchFamily="66" charset="0"/>
              </a:rPr>
              <a:t>dai</a:t>
            </a:r>
            <a:r>
              <a:rPr lang="it-IT" sz="2000" b="1" dirty="0" smtClean="0">
                <a:latin typeface="Comic Sans MS" pitchFamily="66" charset="0"/>
              </a:rPr>
              <a:t> </a:t>
            </a:r>
            <a:r>
              <a:rPr lang="it-IT" sz="2000" b="1" dirty="0">
                <a:latin typeface="Comic Sans MS" pitchFamily="66" charset="0"/>
              </a:rPr>
              <a:t>N</a:t>
            </a:r>
            <a:r>
              <a:rPr lang="it-IT" sz="2000" b="1" dirty="0" smtClean="0">
                <a:latin typeface="Comic Sans MS" pitchFamily="66" charset="0"/>
              </a:rPr>
              <a:t>on Percettori </a:t>
            </a:r>
            <a:r>
              <a:rPr lang="it-IT" sz="2000" dirty="0" smtClean="0">
                <a:latin typeface="Comic Sans MS" pitchFamily="66" charset="0"/>
              </a:rPr>
              <a:t>e dai</a:t>
            </a:r>
            <a:r>
              <a:rPr lang="it-IT" sz="2000" b="1" dirty="0" smtClean="0">
                <a:latin typeface="Comic Sans MS" pitchFamily="66" charset="0"/>
              </a:rPr>
              <a:t> Super-percettori</a:t>
            </a:r>
            <a:endParaRPr lang="it-IT" sz="2000" b="1" dirty="0">
              <a:latin typeface="Comic Sans MS" pitchFamily="66" charset="0"/>
            </a:endParaRPr>
          </a:p>
        </p:txBody>
      </p:sp>
      <p:grpSp>
        <p:nvGrpSpPr>
          <p:cNvPr id="3" name="Group 16"/>
          <p:cNvGrpSpPr>
            <a:grpSpLocks/>
          </p:cNvGrpSpPr>
          <p:nvPr/>
        </p:nvGrpSpPr>
        <p:grpSpPr bwMode="auto">
          <a:xfrm>
            <a:off x="539750" y="4697412"/>
            <a:ext cx="8139113" cy="1895474"/>
            <a:chOff x="204" y="2914"/>
            <a:chExt cx="5127" cy="1194"/>
          </a:xfrm>
        </p:grpSpPr>
        <p:sp>
          <p:nvSpPr>
            <p:cNvPr id="72721" name="Freeform 82"/>
            <p:cNvSpPr>
              <a:spLocks/>
            </p:cNvSpPr>
            <p:nvPr/>
          </p:nvSpPr>
          <p:spPr bwMode="auto">
            <a:xfrm>
              <a:off x="2810" y="3292"/>
              <a:ext cx="37" cy="308"/>
            </a:xfrm>
            <a:custGeom>
              <a:avLst/>
              <a:gdLst>
                <a:gd name="T0" fmla="*/ 0 w 59"/>
                <a:gd name="T1" fmla="*/ 246 h 502"/>
                <a:gd name="T2" fmla="*/ 59 w 59"/>
                <a:gd name="T3" fmla="*/ 0 h 502"/>
                <a:gd name="T4" fmla="*/ 59 w 59"/>
                <a:gd name="T5" fmla="*/ 256 h 502"/>
                <a:gd name="T6" fmla="*/ 0 w 59"/>
                <a:gd name="T7" fmla="*/ 502 h 502"/>
                <a:gd name="T8" fmla="*/ 0 w 59"/>
                <a:gd name="T9" fmla="*/ 246 h 502"/>
                <a:gd name="T10" fmla="*/ 0 60000 65536"/>
                <a:gd name="T11" fmla="*/ 0 60000 65536"/>
                <a:gd name="T12" fmla="*/ 0 60000 65536"/>
                <a:gd name="T13" fmla="*/ 0 60000 65536"/>
                <a:gd name="T14" fmla="*/ 0 60000 65536"/>
                <a:gd name="T15" fmla="*/ 0 w 59"/>
                <a:gd name="T16" fmla="*/ 0 h 502"/>
                <a:gd name="T17" fmla="*/ 59 w 59"/>
                <a:gd name="T18" fmla="*/ 502 h 502"/>
              </a:gdLst>
              <a:ahLst/>
              <a:cxnLst>
                <a:cxn ang="T10">
                  <a:pos x="T0" y="T1"/>
                </a:cxn>
                <a:cxn ang="T11">
                  <a:pos x="T2" y="T3"/>
                </a:cxn>
                <a:cxn ang="T12">
                  <a:pos x="T4" y="T5"/>
                </a:cxn>
                <a:cxn ang="T13">
                  <a:pos x="T6" y="T7"/>
                </a:cxn>
                <a:cxn ang="T14">
                  <a:pos x="T8" y="T9"/>
                </a:cxn>
              </a:cxnLst>
              <a:rect l="T15" t="T16" r="T17" b="T18"/>
              <a:pathLst>
                <a:path w="59" h="502">
                  <a:moveTo>
                    <a:pt x="0" y="246"/>
                  </a:moveTo>
                  <a:lnTo>
                    <a:pt x="59" y="0"/>
                  </a:lnTo>
                  <a:lnTo>
                    <a:pt x="59" y="256"/>
                  </a:lnTo>
                  <a:lnTo>
                    <a:pt x="0" y="502"/>
                  </a:lnTo>
                  <a:lnTo>
                    <a:pt x="0" y="246"/>
                  </a:lnTo>
                  <a:close/>
                </a:path>
              </a:pathLst>
            </a:custGeom>
            <a:solidFill>
              <a:srgbClr val="4D4D80"/>
            </a:solidFill>
            <a:ln w="15875">
              <a:solidFill>
                <a:srgbClr val="000000"/>
              </a:solidFill>
              <a:round/>
              <a:headEnd/>
              <a:tailEnd/>
            </a:ln>
          </p:spPr>
          <p:txBody>
            <a:bodyPr/>
            <a:lstStyle/>
            <a:p>
              <a:endParaRPr lang="it-IT">
                <a:solidFill>
                  <a:schemeClr val="tx2"/>
                </a:solidFill>
                <a:latin typeface="Comic Sans MS" pitchFamily="66" charset="0"/>
              </a:endParaRPr>
            </a:p>
          </p:txBody>
        </p:sp>
        <p:sp>
          <p:nvSpPr>
            <p:cNvPr id="72722" name="Freeform 83"/>
            <p:cNvSpPr>
              <a:spLocks/>
            </p:cNvSpPr>
            <p:nvPr/>
          </p:nvSpPr>
          <p:spPr bwMode="auto">
            <a:xfrm>
              <a:off x="2810" y="3292"/>
              <a:ext cx="44" cy="151"/>
            </a:xfrm>
            <a:custGeom>
              <a:avLst/>
              <a:gdLst>
                <a:gd name="T0" fmla="*/ 0 w 69"/>
                <a:gd name="T1" fmla="*/ 0 h 246"/>
                <a:gd name="T2" fmla="*/ 20 w 69"/>
                <a:gd name="T3" fmla="*/ 0 h 246"/>
                <a:gd name="T4" fmla="*/ 49 w 69"/>
                <a:gd name="T5" fmla="*/ 0 h 246"/>
                <a:gd name="T6" fmla="*/ 69 w 69"/>
                <a:gd name="T7" fmla="*/ 0 h 246"/>
                <a:gd name="T8" fmla="*/ 0 w 69"/>
                <a:gd name="T9" fmla="*/ 246 h 246"/>
                <a:gd name="T10" fmla="*/ 0 w 69"/>
                <a:gd name="T11" fmla="*/ 0 h 246"/>
                <a:gd name="T12" fmla="*/ 0 60000 65536"/>
                <a:gd name="T13" fmla="*/ 0 60000 65536"/>
                <a:gd name="T14" fmla="*/ 0 60000 65536"/>
                <a:gd name="T15" fmla="*/ 0 60000 65536"/>
                <a:gd name="T16" fmla="*/ 0 60000 65536"/>
                <a:gd name="T17" fmla="*/ 0 60000 65536"/>
                <a:gd name="T18" fmla="*/ 0 w 69"/>
                <a:gd name="T19" fmla="*/ 0 h 246"/>
                <a:gd name="T20" fmla="*/ 69 w 69"/>
                <a:gd name="T21" fmla="*/ 246 h 246"/>
              </a:gdLst>
              <a:ahLst/>
              <a:cxnLst>
                <a:cxn ang="T12">
                  <a:pos x="T0" y="T1"/>
                </a:cxn>
                <a:cxn ang="T13">
                  <a:pos x="T2" y="T3"/>
                </a:cxn>
                <a:cxn ang="T14">
                  <a:pos x="T4" y="T5"/>
                </a:cxn>
                <a:cxn ang="T15">
                  <a:pos x="T6" y="T7"/>
                </a:cxn>
                <a:cxn ang="T16">
                  <a:pos x="T8" y="T9"/>
                </a:cxn>
                <a:cxn ang="T17">
                  <a:pos x="T10" y="T11"/>
                </a:cxn>
              </a:cxnLst>
              <a:rect l="T18" t="T19" r="T20" b="T21"/>
              <a:pathLst>
                <a:path w="69" h="246">
                  <a:moveTo>
                    <a:pt x="0" y="0"/>
                  </a:moveTo>
                  <a:lnTo>
                    <a:pt x="20" y="0"/>
                  </a:lnTo>
                  <a:lnTo>
                    <a:pt x="49" y="0"/>
                  </a:lnTo>
                  <a:lnTo>
                    <a:pt x="69" y="0"/>
                  </a:lnTo>
                  <a:lnTo>
                    <a:pt x="0" y="246"/>
                  </a:lnTo>
                  <a:lnTo>
                    <a:pt x="0" y="0"/>
                  </a:lnTo>
                  <a:close/>
                </a:path>
              </a:pathLst>
            </a:custGeom>
            <a:solidFill>
              <a:srgbClr val="9999FF"/>
            </a:solidFill>
            <a:ln w="15875">
              <a:solidFill>
                <a:srgbClr val="000000"/>
              </a:solidFill>
              <a:round/>
              <a:headEnd/>
              <a:tailEnd/>
            </a:ln>
          </p:spPr>
          <p:txBody>
            <a:bodyPr/>
            <a:lstStyle/>
            <a:p>
              <a:endParaRPr lang="it-IT">
                <a:solidFill>
                  <a:schemeClr val="tx2"/>
                </a:solidFill>
                <a:latin typeface="Comic Sans MS" pitchFamily="66" charset="0"/>
              </a:endParaRPr>
            </a:p>
          </p:txBody>
        </p:sp>
        <p:sp>
          <p:nvSpPr>
            <p:cNvPr id="72723" name="Freeform 84"/>
            <p:cNvSpPr>
              <a:spLocks/>
            </p:cNvSpPr>
            <p:nvPr/>
          </p:nvSpPr>
          <p:spPr bwMode="auto">
            <a:xfrm>
              <a:off x="2716" y="3146"/>
              <a:ext cx="113" cy="146"/>
            </a:xfrm>
            <a:custGeom>
              <a:avLst/>
              <a:gdLst>
                <a:gd name="T0" fmla="*/ 0 w 18"/>
                <a:gd name="T1" fmla="*/ 0 h 24"/>
                <a:gd name="T2" fmla="*/ 6 w 18"/>
                <a:gd name="T3" fmla="*/ 0 h 24"/>
                <a:gd name="T4" fmla="*/ 18 w 18"/>
                <a:gd name="T5" fmla="*/ 24 h 24"/>
                <a:gd name="T6" fmla="*/ 0 60000 65536"/>
                <a:gd name="T7" fmla="*/ 0 60000 65536"/>
                <a:gd name="T8" fmla="*/ 0 60000 65536"/>
                <a:gd name="T9" fmla="*/ 0 w 18"/>
                <a:gd name="T10" fmla="*/ 0 h 24"/>
                <a:gd name="T11" fmla="*/ 18 w 18"/>
                <a:gd name="T12" fmla="*/ 24 h 24"/>
              </a:gdLst>
              <a:ahLst/>
              <a:cxnLst>
                <a:cxn ang="T6">
                  <a:pos x="T0" y="T1"/>
                </a:cxn>
                <a:cxn ang="T7">
                  <a:pos x="T2" y="T3"/>
                </a:cxn>
                <a:cxn ang="T8">
                  <a:pos x="T4" y="T5"/>
                </a:cxn>
              </a:cxnLst>
              <a:rect l="T9" t="T10" r="T11" b="T12"/>
              <a:pathLst>
                <a:path w="18" h="24">
                  <a:moveTo>
                    <a:pt x="0" y="0"/>
                  </a:moveTo>
                  <a:lnTo>
                    <a:pt x="6" y="0"/>
                  </a:lnTo>
                  <a:lnTo>
                    <a:pt x="18" y="24"/>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solidFill>
                  <a:schemeClr val="tx2"/>
                </a:solidFill>
                <a:latin typeface="Comic Sans MS" pitchFamily="66" charset="0"/>
              </a:endParaRPr>
            </a:p>
          </p:txBody>
        </p:sp>
        <p:sp>
          <p:nvSpPr>
            <p:cNvPr id="72724" name="Freeform 85"/>
            <p:cNvSpPr>
              <a:spLocks/>
            </p:cNvSpPr>
            <p:nvPr/>
          </p:nvSpPr>
          <p:spPr bwMode="auto">
            <a:xfrm>
              <a:off x="2816" y="3292"/>
              <a:ext cx="69" cy="308"/>
            </a:xfrm>
            <a:custGeom>
              <a:avLst/>
              <a:gdLst>
                <a:gd name="T0" fmla="*/ 0 w 108"/>
                <a:gd name="T1" fmla="*/ 246 h 502"/>
                <a:gd name="T2" fmla="*/ 108 w 108"/>
                <a:gd name="T3" fmla="*/ 0 h 502"/>
                <a:gd name="T4" fmla="*/ 108 w 108"/>
                <a:gd name="T5" fmla="*/ 256 h 502"/>
                <a:gd name="T6" fmla="*/ 0 w 108"/>
                <a:gd name="T7" fmla="*/ 502 h 502"/>
                <a:gd name="T8" fmla="*/ 0 w 108"/>
                <a:gd name="T9" fmla="*/ 246 h 502"/>
                <a:gd name="T10" fmla="*/ 0 60000 65536"/>
                <a:gd name="T11" fmla="*/ 0 60000 65536"/>
                <a:gd name="T12" fmla="*/ 0 60000 65536"/>
                <a:gd name="T13" fmla="*/ 0 60000 65536"/>
                <a:gd name="T14" fmla="*/ 0 60000 65536"/>
                <a:gd name="T15" fmla="*/ 0 w 108"/>
                <a:gd name="T16" fmla="*/ 0 h 502"/>
                <a:gd name="T17" fmla="*/ 108 w 108"/>
                <a:gd name="T18" fmla="*/ 502 h 502"/>
              </a:gdLst>
              <a:ahLst/>
              <a:cxnLst>
                <a:cxn ang="T10">
                  <a:pos x="T0" y="T1"/>
                </a:cxn>
                <a:cxn ang="T11">
                  <a:pos x="T2" y="T3"/>
                </a:cxn>
                <a:cxn ang="T12">
                  <a:pos x="T4" y="T5"/>
                </a:cxn>
                <a:cxn ang="T13">
                  <a:pos x="T6" y="T7"/>
                </a:cxn>
                <a:cxn ang="T14">
                  <a:pos x="T8" y="T9"/>
                </a:cxn>
              </a:cxnLst>
              <a:rect l="T15" t="T16" r="T17" b="T18"/>
              <a:pathLst>
                <a:path w="108" h="502">
                  <a:moveTo>
                    <a:pt x="0" y="246"/>
                  </a:moveTo>
                  <a:lnTo>
                    <a:pt x="108" y="0"/>
                  </a:lnTo>
                  <a:lnTo>
                    <a:pt x="108" y="256"/>
                  </a:lnTo>
                  <a:lnTo>
                    <a:pt x="0" y="502"/>
                  </a:lnTo>
                  <a:lnTo>
                    <a:pt x="0" y="246"/>
                  </a:lnTo>
                  <a:close/>
                </a:path>
              </a:pathLst>
            </a:custGeom>
            <a:solidFill>
              <a:srgbClr val="4D1A33"/>
            </a:solidFill>
            <a:ln w="15875">
              <a:solidFill>
                <a:srgbClr val="000000"/>
              </a:solidFill>
              <a:round/>
              <a:headEnd/>
              <a:tailEnd/>
            </a:ln>
          </p:spPr>
          <p:txBody>
            <a:bodyPr/>
            <a:lstStyle/>
            <a:p>
              <a:endParaRPr lang="it-IT">
                <a:solidFill>
                  <a:schemeClr val="tx2"/>
                </a:solidFill>
                <a:latin typeface="Comic Sans MS" pitchFamily="66" charset="0"/>
              </a:endParaRPr>
            </a:p>
          </p:txBody>
        </p:sp>
        <p:sp>
          <p:nvSpPr>
            <p:cNvPr id="72725" name="Freeform 86"/>
            <p:cNvSpPr>
              <a:spLocks/>
            </p:cNvSpPr>
            <p:nvPr/>
          </p:nvSpPr>
          <p:spPr bwMode="auto">
            <a:xfrm>
              <a:off x="2816" y="3292"/>
              <a:ext cx="75" cy="151"/>
            </a:xfrm>
            <a:custGeom>
              <a:avLst/>
              <a:gdLst>
                <a:gd name="T0" fmla="*/ 69 w 118"/>
                <a:gd name="T1" fmla="*/ 0 h 246"/>
                <a:gd name="T2" fmla="*/ 89 w 118"/>
                <a:gd name="T3" fmla="*/ 0 h 246"/>
                <a:gd name="T4" fmla="*/ 99 w 118"/>
                <a:gd name="T5" fmla="*/ 0 h 246"/>
                <a:gd name="T6" fmla="*/ 118 w 118"/>
                <a:gd name="T7" fmla="*/ 0 h 246"/>
                <a:gd name="T8" fmla="*/ 0 w 118"/>
                <a:gd name="T9" fmla="*/ 246 h 246"/>
                <a:gd name="T10" fmla="*/ 69 w 118"/>
                <a:gd name="T11" fmla="*/ 0 h 246"/>
                <a:gd name="T12" fmla="*/ 0 60000 65536"/>
                <a:gd name="T13" fmla="*/ 0 60000 65536"/>
                <a:gd name="T14" fmla="*/ 0 60000 65536"/>
                <a:gd name="T15" fmla="*/ 0 60000 65536"/>
                <a:gd name="T16" fmla="*/ 0 60000 65536"/>
                <a:gd name="T17" fmla="*/ 0 60000 65536"/>
                <a:gd name="T18" fmla="*/ 0 w 118"/>
                <a:gd name="T19" fmla="*/ 0 h 246"/>
                <a:gd name="T20" fmla="*/ 118 w 118"/>
                <a:gd name="T21" fmla="*/ 246 h 246"/>
              </a:gdLst>
              <a:ahLst/>
              <a:cxnLst>
                <a:cxn ang="T12">
                  <a:pos x="T0" y="T1"/>
                </a:cxn>
                <a:cxn ang="T13">
                  <a:pos x="T2" y="T3"/>
                </a:cxn>
                <a:cxn ang="T14">
                  <a:pos x="T4" y="T5"/>
                </a:cxn>
                <a:cxn ang="T15">
                  <a:pos x="T6" y="T7"/>
                </a:cxn>
                <a:cxn ang="T16">
                  <a:pos x="T8" y="T9"/>
                </a:cxn>
                <a:cxn ang="T17">
                  <a:pos x="T10" y="T11"/>
                </a:cxn>
              </a:cxnLst>
              <a:rect l="T18" t="T19" r="T20" b="T21"/>
              <a:pathLst>
                <a:path w="118" h="246">
                  <a:moveTo>
                    <a:pt x="69" y="0"/>
                  </a:moveTo>
                  <a:lnTo>
                    <a:pt x="89" y="0"/>
                  </a:lnTo>
                  <a:lnTo>
                    <a:pt x="99" y="0"/>
                  </a:lnTo>
                  <a:lnTo>
                    <a:pt x="118" y="0"/>
                  </a:lnTo>
                  <a:lnTo>
                    <a:pt x="0" y="246"/>
                  </a:lnTo>
                  <a:lnTo>
                    <a:pt x="69" y="0"/>
                  </a:lnTo>
                  <a:close/>
                </a:path>
              </a:pathLst>
            </a:custGeom>
            <a:solidFill>
              <a:srgbClr val="993366"/>
            </a:solidFill>
            <a:ln w="15875">
              <a:solidFill>
                <a:srgbClr val="000000"/>
              </a:solidFill>
              <a:round/>
              <a:headEnd/>
              <a:tailEnd/>
            </a:ln>
          </p:spPr>
          <p:txBody>
            <a:bodyPr/>
            <a:lstStyle/>
            <a:p>
              <a:endParaRPr lang="it-IT">
                <a:solidFill>
                  <a:schemeClr val="tx2"/>
                </a:solidFill>
                <a:latin typeface="Comic Sans MS" pitchFamily="66" charset="0"/>
              </a:endParaRPr>
            </a:p>
          </p:txBody>
        </p:sp>
        <p:sp>
          <p:nvSpPr>
            <p:cNvPr id="72726" name="Freeform 87"/>
            <p:cNvSpPr>
              <a:spLocks/>
            </p:cNvSpPr>
            <p:nvPr/>
          </p:nvSpPr>
          <p:spPr bwMode="auto">
            <a:xfrm>
              <a:off x="2866" y="3092"/>
              <a:ext cx="1" cy="200"/>
            </a:xfrm>
            <a:custGeom>
              <a:avLst/>
              <a:gdLst>
                <a:gd name="T0" fmla="*/ 0 w 1"/>
                <a:gd name="T1" fmla="*/ 0 h 33"/>
                <a:gd name="T2" fmla="*/ 0 w 1"/>
                <a:gd name="T3" fmla="*/ 6 h 33"/>
                <a:gd name="T4" fmla="*/ 0 w 1"/>
                <a:gd name="T5" fmla="*/ 33 h 33"/>
                <a:gd name="T6" fmla="*/ 0 60000 65536"/>
                <a:gd name="T7" fmla="*/ 0 60000 65536"/>
                <a:gd name="T8" fmla="*/ 0 60000 65536"/>
                <a:gd name="T9" fmla="*/ 0 w 1"/>
                <a:gd name="T10" fmla="*/ 0 h 33"/>
                <a:gd name="T11" fmla="*/ 1 w 1"/>
                <a:gd name="T12" fmla="*/ 33 h 33"/>
              </a:gdLst>
              <a:ahLst/>
              <a:cxnLst>
                <a:cxn ang="T6">
                  <a:pos x="T0" y="T1"/>
                </a:cxn>
                <a:cxn ang="T7">
                  <a:pos x="T2" y="T3"/>
                </a:cxn>
                <a:cxn ang="T8">
                  <a:pos x="T4" y="T5"/>
                </a:cxn>
              </a:cxnLst>
              <a:rect l="T9" t="T10" r="T11" b="T12"/>
              <a:pathLst>
                <a:path w="1" h="33">
                  <a:moveTo>
                    <a:pt x="0" y="0"/>
                  </a:moveTo>
                  <a:lnTo>
                    <a:pt x="0" y="6"/>
                  </a:lnTo>
                  <a:lnTo>
                    <a:pt x="0" y="3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solidFill>
                  <a:schemeClr val="tx2"/>
                </a:solidFill>
                <a:latin typeface="Comic Sans MS" pitchFamily="66" charset="0"/>
              </a:endParaRPr>
            </a:p>
          </p:txBody>
        </p:sp>
        <p:sp>
          <p:nvSpPr>
            <p:cNvPr id="72727" name="Freeform 88"/>
            <p:cNvSpPr>
              <a:spLocks/>
            </p:cNvSpPr>
            <p:nvPr/>
          </p:nvSpPr>
          <p:spPr bwMode="auto">
            <a:xfrm>
              <a:off x="2835" y="3298"/>
              <a:ext cx="182" cy="302"/>
            </a:xfrm>
            <a:custGeom>
              <a:avLst/>
              <a:gdLst>
                <a:gd name="T0" fmla="*/ 0 w 286"/>
                <a:gd name="T1" fmla="*/ 236 h 492"/>
                <a:gd name="T2" fmla="*/ 286 w 286"/>
                <a:gd name="T3" fmla="*/ 0 h 492"/>
                <a:gd name="T4" fmla="*/ 286 w 286"/>
                <a:gd name="T5" fmla="*/ 256 h 492"/>
                <a:gd name="T6" fmla="*/ 0 w 286"/>
                <a:gd name="T7" fmla="*/ 492 h 492"/>
                <a:gd name="T8" fmla="*/ 0 w 286"/>
                <a:gd name="T9" fmla="*/ 236 h 492"/>
                <a:gd name="T10" fmla="*/ 0 60000 65536"/>
                <a:gd name="T11" fmla="*/ 0 60000 65536"/>
                <a:gd name="T12" fmla="*/ 0 60000 65536"/>
                <a:gd name="T13" fmla="*/ 0 60000 65536"/>
                <a:gd name="T14" fmla="*/ 0 60000 65536"/>
                <a:gd name="T15" fmla="*/ 0 w 286"/>
                <a:gd name="T16" fmla="*/ 0 h 492"/>
                <a:gd name="T17" fmla="*/ 286 w 286"/>
                <a:gd name="T18" fmla="*/ 492 h 492"/>
              </a:gdLst>
              <a:ahLst/>
              <a:cxnLst>
                <a:cxn ang="T10">
                  <a:pos x="T0" y="T1"/>
                </a:cxn>
                <a:cxn ang="T11">
                  <a:pos x="T2" y="T3"/>
                </a:cxn>
                <a:cxn ang="T12">
                  <a:pos x="T4" y="T5"/>
                </a:cxn>
                <a:cxn ang="T13">
                  <a:pos x="T6" y="T7"/>
                </a:cxn>
                <a:cxn ang="T14">
                  <a:pos x="T8" y="T9"/>
                </a:cxn>
              </a:cxnLst>
              <a:rect l="T15" t="T16" r="T17" b="T18"/>
              <a:pathLst>
                <a:path w="286" h="492">
                  <a:moveTo>
                    <a:pt x="0" y="236"/>
                  </a:moveTo>
                  <a:lnTo>
                    <a:pt x="286" y="0"/>
                  </a:lnTo>
                  <a:lnTo>
                    <a:pt x="286" y="256"/>
                  </a:lnTo>
                  <a:lnTo>
                    <a:pt x="0" y="492"/>
                  </a:lnTo>
                  <a:lnTo>
                    <a:pt x="0" y="236"/>
                  </a:lnTo>
                  <a:close/>
                </a:path>
              </a:pathLst>
            </a:custGeom>
            <a:solidFill>
              <a:srgbClr val="808066"/>
            </a:solidFill>
            <a:ln w="15875">
              <a:solidFill>
                <a:srgbClr val="000000"/>
              </a:solidFill>
              <a:round/>
              <a:headEnd/>
              <a:tailEnd/>
            </a:ln>
          </p:spPr>
          <p:txBody>
            <a:bodyPr/>
            <a:lstStyle/>
            <a:p>
              <a:endParaRPr lang="it-IT">
                <a:solidFill>
                  <a:schemeClr val="tx2"/>
                </a:solidFill>
                <a:latin typeface="Comic Sans MS" pitchFamily="66" charset="0"/>
              </a:endParaRPr>
            </a:p>
          </p:txBody>
        </p:sp>
        <p:sp>
          <p:nvSpPr>
            <p:cNvPr id="72728" name="Freeform 89"/>
            <p:cNvSpPr>
              <a:spLocks/>
            </p:cNvSpPr>
            <p:nvPr/>
          </p:nvSpPr>
          <p:spPr bwMode="auto">
            <a:xfrm>
              <a:off x="2835" y="3292"/>
              <a:ext cx="188" cy="151"/>
            </a:xfrm>
            <a:custGeom>
              <a:avLst/>
              <a:gdLst>
                <a:gd name="T0" fmla="*/ 118 w 295"/>
                <a:gd name="T1" fmla="*/ 0 h 246"/>
                <a:gd name="T2" fmla="*/ 147 w 295"/>
                <a:gd name="T3" fmla="*/ 0 h 246"/>
                <a:gd name="T4" fmla="*/ 177 w 295"/>
                <a:gd name="T5" fmla="*/ 0 h 246"/>
                <a:gd name="T6" fmla="*/ 216 w 295"/>
                <a:gd name="T7" fmla="*/ 0 h 246"/>
                <a:gd name="T8" fmla="*/ 226 w 295"/>
                <a:gd name="T9" fmla="*/ 0 h 246"/>
                <a:gd name="T10" fmla="*/ 266 w 295"/>
                <a:gd name="T11" fmla="*/ 10 h 246"/>
                <a:gd name="T12" fmla="*/ 295 w 295"/>
                <a:gd name="T13" fmla="*/ 10 h 246"/>
                <a:gd name="T14" fmla="*/ 0 w 295"/>
                <a:gd name="T15" fmla="*/ 246 h 246"/>
                <a:gd name="T16" fmla="*/ 118 w 295"/>
                <a:gd name="T17" fmla="*/ 0 h 2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5"/>
                <a:gd name="T28" fmla="*/ 0 h 246"/>
                <a:gd name="T29" fmla="*/ 295 w 295"/>
                <a:gd name="T30" fmla="*/ 246 h 2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5" h="246">
                  <a:moveTo>
                    <a:pt x="118" y="0"/>
                  </a:moveTo>
                  <a:lnTo>
                    <a:pt x="147" y="0"/>
                  </a:lnTo>
                  <a:lnTo>
                    <a:pt x="177" y="0"/>
                  </a:lnTo>
                  <a:lnTo>
                    <a:pt x="216" y="0"/>
                  </a:lnTo>
                  <a:lnTo>
                    <a:pt x="226" y="0"/>
                  </a:lnTo>
                  <a:lnTo>
                    <a:pt x="266" y="10"/>
                  </a:lnTo>
                  <a:lnTo>
                    <a:pt x="295" y="10"/>
                  </a:lnTo>
                  <a:lnTo>
                    <a:pt x="0" y="246"/>
                  </a:lnTo>
                  <a:lnTo>
                    <a:pt x="118" y="0"/>
                  </a:lnTo>
                  <a:close/>
                </a:path>
              </a:pathLst>
            </a:custGeom>
            <a:solidFill>
              <a:srgbClr val="FFFFCC"/>
            </a:solidFill>
            <a:ln w="15875">
              <a:solidFill>
                <a:srgbClr val="000000"/>
              </a:solidFill>
              <a:round/>
              <a:headEnd/>
              <a:tailEnd/>
            </a:ln>
          </p:spPr>
          <p:txBody>
            <a:bodyPr/>
            <a:lstStyle/>
            <a:p>
              <a:endParaRPr lang="it-IT">
                <a:solidFill>
                  <a:schemeClr val="tx2"/>
                </a:solidFill>
                <a:latin typeface="Comic Sans MS" pitchFamily="66" charset="0"/>
              </a:endParaRPr>
            </a:p>
          </p:txBody>
        </p:sp>
        <p:sp>
          <p:nvSpPr>
            <p:cNvPr id="72729" name="Freeform 90"/>
            <p:cNvSpPr>
              <a:spLocks/>
            </p:cNvSpPr>
            <p:nvPr/>
          </p:nvSpPr>
          <p:spPr bwMode="auto">
            <a:xfrm>
              <a:off x="2960" y="3086"/>
              <a:ext cx="38" cy="212"/>
            </a:xfrm>
            <a:custGeom>
              <a:avLst/>
              <a:gdLst>
                <a:gd name="T0" fmla="*/ 6 w 6"/>
                <a:gd name="T1" fmla="*/ 0 h 35"/>
                <a:gd name="T2" fmla="*/ 0 w 6"/>
                <a:gd name="T3" fmla="*/ 0 h 35"/>
                <a:gd name="T4" fmla="*/ 0 w 6"/>
                <a:gd name="T5" fmla="*/ 35 h 35"/>
                <a:gd name="T6" fmla="*/ 0 60000 65536"/>
                <a:gd name="T7" fmla="*/ 0 60000 65536"/>
                <a:gd name="T8" fmla="*/ 0 60000 65536"/>
                <a:gd name="T9" fmla="*/ 0 w 6"/>
                <a:gd name="T10" fmla="*/ 0 h 35"/>
                <a:gd name="T11" fmla="*/ 6 w 6"/>
                <a:gd name="T12" fmla="*/ 35 h 35"/>
              </a:gdLst>
              <a:ahLst/>
              <a:cxnLst>
                <a:cxn ang="T6">
                  <a:pos x="T0" y="T1"/>
                </a:cxn>
                <a:cxn ang="T7">
                  <a:pos x="T2" y="T3"/>
                </a:cxn>
                <a:cxn ang="T8">
                  <a:pos x="T4" y="T5"/>
                </a:cxn>
              </a:cxnLst>
              <a:rect l="T9" t="T10" r="T11" b="T12"/>
              <a:pathLst>
                <a:path w="6" h="35">
                  <a:moveTo>
                    <a:pt x="6" y="0"/>
                  </a:moveTo>
                  <a:lnTo>
                    <a:pt x="0" y="0"/>
                  </a:lnTo>
                  <a:lnTo>
                    <a:pt x="0" y="3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solidFill>
                  <a:schemeClr val="tx2"/>
                </a:solidFill>
                <a:latin typeface="Comic Sans MS" pitchFamily="66" charset="0"/>
              </a:endParaRPr>
            </a:p>
          </p:txBody>
        </p:sp>
        <p:sp>
          <p:nvSpPr>
            <p:cNvPr id="72730" name="Freeform 91"/>
            <p:cNvSpPr>
              <a:spLocks/>
            </p:cNvSpPr>
            <p:nvPr/>
          </p:nvSpPr>
          <p:spPr bwMode="auto">
            <a:xfrm>
              <a:off x="2898" y="3376"/>
              <a:ext cx="520" cy="230"/>
            </a:xfrm>
            <a:custGeom>
              <a:avLst/>
              <a:gdLst>
                <a:gd name="T0" fmla="*/ 0 w 819"/>
                <a:gd name="T1" fmla="*/ 118 h 374"/>
                <a:gd name="T2" fmla="*/ 819 w 819"/>
                <a:gd name="T3" fmla="*/ 0 h 374"/>
                <a:gd name="T4" fmla="*/ 819 w 819"/>
                <a:gd name="T5" fmla="*/ 256 h 374"/>
                <a:gd name="T6" fmla="*/ 0 w 819"/>
                <a:gd name="T7" fmla="*/ 374 h 374"/>
                <a:gd name="T8" fmla="*/ 0 w 819"/>
                <a:gd name="T9" fmla="*/ 118 h 374"/>
                <a:gd name="T10" fmla="*/ 0 60000 65536"/>
                <a:gd name="T11" fmla="*/ 0 60000 65536"/>
                <a:gd name="T12" fmla="*/ 0 60000 65536"/>
                <a:gd name="T13" fmla="*/ 0 60000 65536"/>
                <a:gd name="T14" fmla="*/ 0 60000 65536"/>
                <a:gd name="T15" fmla="*/ 0 w 819"/>
                <a:gd name="T16" fmla="*/ 0 h 374"/>
                <a:gd name="T17" fmla="*/ 819 w 819"/>
                <a:gd name="T18" fmla="*/ 374 h 374"/>
              </a:gdLst>
              <a:ahLst/>
              <a:cxnLst>
                <a:cxn ang="T10">
                  <a:pos x="T0" y="T1"/>
                </a:cxn>
                <a:cxn ang="T11">
                  <a:pos x="T2" y="T3"/>
                </a:cxn>
                <a:cxn ang="T12">
                  <a:pos x="T4" y="T5"/>
                </a:cxn>
                <a:cxn ang="T13">
                  <a:pos x="T6" y="T7"/>
                </a:cxn>
                <a:cxn ang="T14">
                  <a:pos x="T8" y="T9"/>
                </a:cxn>
              </a:cxnLst>
              <a:rect l="T15" t="T16" r="T17" b="T18"/>
              <a:pathLst>
                <a:path w="819" h="374">
                  <a:moveTo>
                    <a:pt x="0" y="118"/>
                  </a:moveTo>
                  <a:lnTo>
                    <a:pt x="819" y="0"/>
                  </a:lnTo>
                  <a:lnTo>
                    <a:pt x="819" y="256"/>
                  </a:lnTo>
                  <a:lnTo>
                    <a:pt x="0" y="374"/>
                  </a:lnTo>
                  <a:lnTo>
                    <a:pt x="0" y="118"/>
                  </a:lnTo>
                  <a:close/>
                </a:path>
              </a:pathLst>
            </a:custGeom>
            <a:solidFill>
              <a:srgbClr val="668080"/>
            </a:solidFill>
            <a:ln w="15875">
              <a:solidFill>
                <a:srgbClr val="000000"/>
              </a:solidFill>
              <a:round/>
              <a:headEnd/>
              <a:tailEnd/>
            </a:ln>
          </p:spPr>
          <p:txBody>
            <a:bodyPr/>
            <a:lstStyle/>
            <a:p>
              <a:endParaRPr lang="it-IT">
                <a:solidFill>
                  <a:schemeClr val="tx2"/>
                </a:solidFill>
                <a:latin typeface="Comic Sans MS" pitchFamily="66" charset="0"/>
              </a:endParaRPr>
            </a:p>
          </p:txBody>
        </p:sp>
        <p:sp>
          <p:nvSpPr>
            <p:cNvPr id="72731" name="Freeform 92"/>
            <p:cNvSpPr>
              <a:spLocks/>
            </p:cNvSpPr>
            <p:nvPr/>
          </p:nvSpPr>
          <p:spPr bwMode="auto">
            <a:xfrm>
              <a:off x="2898" y="3303"/>
              <a:ext cx="526" cy="146"/>
            </a:xfrm>
            <a:custGeom>
              <a:avLst/>
              <a:gdLst>
                <a:gd name="T0" fmla="*/ 296 w 829"/>
                <a:gd name="T1" fmla="*/ 0 h 237"/>
                <a:gd name="T2" fmla="*/ 326 w 829"/>
                <a:gd name="T3" fmla="*/ 0 h 237"/>
                <a:gd name="T4" fmla="*/ 375 w 829"/>
                <a:gd name="T5" fmla="*/ 10 h 237"/>
                <a:gd name="T6" fmla="*/ 404 w 829"/>
                <a:gd name="T7" fmla="*/ 10 h 237"/>
                <a:gd name="T8" fmla="*/ 444 w 829"/>
                <a:gd name="T9" fmla="*/ 20 h 237"/>
                <a:gd name="T10" fmla="*/ 474 w 829"/>
                <a:gd name="T11" fmla="*/ 20 h 237"/>
                <a:gd name="T12" fmla="*/ 503 w 829"/>
                <a:gd name="T13" fmla="*/ 30 h 237"/>
                <a:gd name="T14" fmla="*/ 543 w 829"/>
                <a:gd name="T15" fmla="*/ 30 h 237"/>
                <a:gd name="T16" fmla="*/ 572 w 829"/>
                <a:gd name="T17" fmla="*/ 40 h 237"/>
                <a:gd name="T18" fmla="*/ 612 w 829"/>
                <a:gd name="T19" fmla="*/ 50 h 237"/>
                <a:gd name="T20" fmla="*/ 631 w 829"/>
                <a:gd name="T21" fmla="*/ 50 h 237"/>
                <a:gd name="T22" fmla="*/ 661 w 829"/>
                <a:gd name="T23" fmla="*/ 60 h 237"/>
                <a:gd name="T24" fmla="*/ 690 w 829"/>
                <a:gd name="T25" fmla="*/ 69 h 237"/>
                <a:gd name="T26" fmla="*/ 710 w 829"/>
                <a:gd name="T27" fmla="*/ 69 h 237"/>
                <a:gd name="T28" fmla="*/ 730 w 829"/>
                <a:gd name="T29" fmla="*/ 79 h 237"/>
                <a:gd name="T30" fmla="*/ 769 w 829"/>
                <a:gd name="T31" fmla="*/ 89 h 237"/>
                <a:gd name="T32" fmla="*/ 779 w 829"/>
                <a:gd name="T33" fmla="*/ 99 h 237"/>
                <a:gd name="T34" fmla="*/ 809 w 829"/>
                <a:gd name="T35" fmla="*/ 109 h 237"/>
                <a:gd name="T36" fmla="*/ 829 w 829"/>
                <a:gd name="T37" fmla="*/ 119 h 237"/>
                <a:gd name="T38" fmla="*/ 0 w 829"/>
                <a:gd name="T39" fmla="*/ 237 h 237"/>
                <a:gd name="T40" fmla="*/ 296 w 829"/>
                <a:gd name="T41" fmla="*/ 0 h 2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9"/>
                <a:gd name="T64" fmla="*/ 0 h 237"/>
                <a:gd name="T65" fmla="*/ 829 w 829"/>
                <a:gd name="T66" fmla="*/ 237 h 2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9" h="237">
                  <a:moveTo>
                    <a:pt x="296" y="0"/>
                  </a:moveTo>
                  <a:lnTo>
                    <a:pt x="326" y="0"/>
                  </a:lnTo>
                  <a:lnTo>
                    <a:pt x="375" y="10"/>
                  </a:lnTo>
                  <a:lnTo>
                    <a:pt x="404" y="10"/>
                  </a:lnTo>
                  <a:lnTo>
                    <a:pt x="444" y="20"/>
                  </a:lnTo>
                  <a:lnTo>
                    <a:pt x="474" y="20"/>
                  </a:lnTo>
                  <a:lnTo>
                    <a:pt x="503" y="30"/>
                  </a:lnTo>
                  <a:lnTo>
                    <a:pt x="543" y="30"/>
                  </a:lnTo>
                  <a:lnTo>
                    <a:pt x="572" y="40"/>
                  </a:lnTo>
                  <a:lnTo>
                    <a:pt x="612" y="50"/>
                  </a:lnTo>
                  <a:lnTo>
                    <a:pt x="631" y="50"/>
                  </a:lnTo>
                  <a:lnTo>
                    <a:pt x="661" y="60"/>
                  </a:lnTo>
                  <a:lnTo>
                    <a:pt x="690" y="69"/>
                  </a:lnTo>
                  <a:lnTo>
                    <a:pt x="710" y="69"/>
                  </a:lnTo>
                  <a:lnTo>
                    <a:pt x="730" y="79"/>
                  </a:lnTo>
                  <a:lnTo>
                    <a:pt x="769" y="89"/>
                  </a:lnTo>
                  <a:lnTo>
                    <a:pt x="779" y="99"/>
                  </a:lnTo>
                  <a:lnTo>
                    <a:pt x="809" y="109"/>
                  </a:lnTo>
                  <a:lnTo>
                    <a:pt x="829" y="119"/>
                  </a:lnTo>
                  <a:lnTo>
                    <a:pt x="0" y="237"/>
                  </a:lnTo>
                  <a:lnTo>
                    <a:pt x="296" y="0"/>
                  </a:lnTo>
                  <a:close/>
                </a:path>
              </a:pathLst>
            </a:custGeom>
            <a:solidFill>
              <a:srgbClr val="CCFFFF"/>
            </a:solidFill>
            <a:ln w="15875">
              <a:solidFill>
                <a:srgbClr val="000000"/>
              </a:solidFill>
              <a:round/>
              <a:headEnd/>
              <a:tailEnd/>
            </a:ln>
          </p:spPr>
          <p:txBody>
            <a:bodyPr/>
            <a:lstStyle/>
            <a:p>
              <a:endParaRPr lang="it-IT">
                <a:solidFill>
                  <a:schemeClr val="tx2"/>
                </a:solidFill>
                <a:latin typeface="Comic Sans MS" pitchFamily="66" charset="0"/>
              </a:endParaRPr>
            </a:p>
          </p:txBody>
        </p:sp>
        <p:sp>
          <p:nvSpPr>
            <p:cNvPr id="72732" name="Freeform 93"/>
            <p:cNvSpPr>
              <a:spLocks/>
            </p:cNvSpPr>
            <p:nvPr/>
          </p:nvSpPr>
          <p:spPr bwMode="auto">
            <a:xfrm>
              <a:off x="3274" y="3249"/>
              <a:ext cx="131" cy="85"/>
            </a:xfrm>
            <a:custGeom>
              <a:avLst/>
              <a:gdLst>
                <a:gd name="T0" fmla="*/ 21 w 21"/>
                <a:gd name="T1" fmla="*/ 0 h 14"/>
                <a:gd name="T2" fmla="*/ 15 w 21"/>
                <a:gd name="T3" fmla="*/ 0 h 14"/>
                <a:gd name="T4" fmla="*/ 0 w 21"/>
                <a:gd name="T5" fmla="*/ 14 h 14"/>
                <a:gd name="T6" fmla="*/ 0 60000 65536"/>
                <a:gd name="T7" fmla="*/ 0 60000 65536"/>
                <a:gd name="T8" fmla="*/ 0 60000 65536"/>
                <a:gd name="T9" fmla="*/ 0 w 21"/>
                <a:gd name="T10" fmla="*/ 0 h 14"/>
                <a:gd name="T11" fmla="*/ 21 w 21"/>
                <a:gd name="T12" fmla="*/ 14 h 14"/>
              </a:gdLst>
              <a:ahLst/>
              <a:cxnLst>
                <a:cxn ang="T6">
                  <a:pos x="T0" y="T1"/>
                </a:cxn>
                <a:cxn ang="T7">
                  <a:pos x="T2" y="T3"/>
                </a:cxn>
                <a:cxn ang="T8">
                  <a:pos x="T4" y="T5"/>
                </a:cxn>
              </a:cxnLst>
              <a:rect l="T9" t="T10" r="T11" b="T12"/>
              <a:pathLst>
                <a:path w="21" h="14">
                  <a:moveTo>
                    <a:pt x="21" y="0"/>
                  </a:moveTo>
                  <a:lnTo>
                    <a:pt x="15" y="0"/>
                  </a:lnTo>
                  <a:lnTo>
                    <a:pt x="0" y="14"/>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solidFill>
                  <a:schemeClr val="tx2"/>
                </a:solidFill>
                <a:latin typeface="Comic Sans MS" pitchFamily="66" charset="0"/>
              </a:endParaRPr>
            </a:p>
          </p:txBody>
        </p:sp>
        <p:sp>
          <p:nvSpPr>
            <p:cNvPr id="72733" name="Freeform 94"/>
            <p:cNvSpPr>
              <a:spLocks/>
            </p:cNvSpPr>
            <p:nvPr/>
          </p:nvSpPr>
          <p:spPr bwMode="auto">
            <a:xfrm>
              <a:off x="2065" y="3466"/>
              <a:ext cx="263" cy="279"/>
            </a:xfrm>
            <a:custGeom>
              <a:avLst/>
              <a:gdLst>
                <a:gd name="T0" fmla="*/ 414 w 414"/>
                <a:gd name="T1" fmla="*/ 197 h 454"/>
                <a:gd name="T2" fmla="*/ 374 w 414"/>
                <a:gd name="T3" fmla="*/ 197 h 454"/>
                <a:gd name="T4" fmla="*/ 345 w 414"/>
                <a:gd name="T5" fmla="*/ 188 h 454"/>
                <a:gd name="T6" fmla="*/ 305 w 414"/>
                <a:gd name="T7" fmla="*/ 178 h 454"/>
                <a:gd name="T8" fmla="*/ 276 w 414"/>
                <a:gd name="T9" fmla="*/ 168 h 454"/>
                <a:gd name="T10" fmla="*/ 246 w 414"/>
                <a:gd name="T11" fmla="*/ 168 h 454"/>
                <a:gd name="T12" fmla="*/ 216 w 414"/>
                <a:gd name="T13" fmla="*/ 158 h 454"/>
                <a:gd name="T14" fmla="*/ 187 w 414"/>
                <a:gd name="T15" fmla="*/ 148 h 454"/>
                <a:gd name="T16" fmla="*/ 167 w 414"/>
                <a:gd name="T17" fmla="*/ 138 h 454"/>
                <a:gd name="T18" fmla="*/ 138 w 414"/>
                <a:gd name="T19" fmla="*/ 129 h 454"/>
                <a:gd name="T20" fmla="*/ 118 w 414"/>
                <a:gd name="T21" fmla="*/ 119 h 454"/>
                <a:gd name="T22" fmla="*/ 98 w 414"/>
                <a:gd name="T23" fmla="*/ 109 h 454"/>
                <a:gd name="T24" fmla="*/ 78 w 414"/>
                <a:gd name="T25" fmla="*/ 99 h 454"/>
                <a:gd name="T26" fmla="*/ 59 w 414"/>
                <a:gd name="T27" fmla="*/ 89 h 454"/>
                <a:gd name="T28" fmla="*/ 49 w 414"/>
                <a:gd name="T29" fmla="*/ 79 h 454"/>
                <a:gd name="T30" fmla="*/ 29 w 414"/>
                <a:gd name="T31" fmla="*/ 69 h 454"/>
                <a:gd name="T32" fmla="*/ 19 w 414"/>
                <a:gd name="T33" fmla="*/ 50 h 454"/>
                <a:gd name="T34" fmla="*/ 19 w 414"/>
                <a:gd name="T35" fmla="*/ 50 h 454"/>
                <a:gd name="T36" fmla="*/ 9 w 414"/>
                <a:gd name="T37" fmla="*/ 30 h 454"/>
                <a:gd name="T38" fmla="*/ 0 w 414"/>
                <a:gd name="T39" fmla="*/ 20 h 454"/>
                <a:gd name="T40" fmla="*/ 0 w 414"/>
                <a:gd name="T41" fmla="*/ 10 h 454"/>
                <a:gd name="T42" fmla="*/ 0 w 414"/>
                <a:gd name="T43" fmla="*/ 0 h 454"/>
                <a:gd name="T44" fmla="*/ 0 w 414"/>
                <a:gd name="T45" fmla="*/ 257 h 454"/>
                <a:gd name="T46" fmla="*/ 0 w 414"/>
                <a:gd name="T47" fmla="*/ 266 h 454"/>
                <a:gd name="T48" fmla="*/ 0 w 414"/>
                <a:gd name="T49" fmla="*/ 276 h 454"/>
                <a:gd name="T50" fmla="*/ 9 w 414"/>
                <a:gd name="T51" fmla="*/ 286 h 454"/>
                <a:gd name="T52" fmla="*/ 19 w 414"/>
                <a:gd name="T53" fmla="*/ 306 h 454"/>
                <a:gd name="T54" fmla="*/ 19 w 414"/>
                <a:gd name="T55" fmla="*/ 306 h 454"/>
                <a:gd name="T56" fmla="*/ 29 w 414"/>
                <a:gd name="T57" fmla="*/ 326 h 454"/>
                <a:gd name="T58" fmla="*/ 49 w 414"/>
                <a:gd name="T59" fmla="*/ 335 h 454"/>
                <a:gd name="T60" fmla="*/ 59 w 414"/>
                <a:gd name="T61" fmla="*/ 345 h 454"/>
                <a:gd name="T62" fmla="*/ 78 w 414"/>
                <a:gd name="T63" fmla="*/ 355 h 454"/>
                <a:gd name="T64" fmla="*/ 98 w 414"/>
                <a:gd name="T65" fmla="*/ 365 h 454"/>
                <a:gd name="T66" fmla="*/ 118 w 414"/>
                <a:gd name="T67" fmla="*/ 375 h 454"/>
                <a:gd name="T68" fmla="*/ 138 w 414"/>
                <a:gd name="T69" fmla="*/ 385 h 454"/>
                <a:gd name="T70" fmla="*/ 167 w 414"/>
                <a:gd name="T71" fmla="*/ 395 h 454"/>
                <a:gd name="T72" fmla="*/ 187 w 414"/>
                <a:gd name="T73" fmla="*/ 404 h 454"/>
                <a:gd name="T74" fmla="*/ 216 w 414"/>
                <a:gd name="T75" fmla="*/ 414 h 454"/>
                <a:gd name="T76" fmla="*/ 246 w 414"/>
                <a:gd name="T77" fmla="*/ 424 h 454"/>
                <a:gd name="T78" fmla="*/ 276 w 414"/>
                <a:gd name="T79" fmla="*/ 424 h 454"/>
                <a:gd name="T80" fmla="*/ 305 w 414"/>
                <a:gd name="T81" fmla="*/ 434 h 454"/>
                <a:gd name="T82" fmla="*/ 345 w 414"/>
                <a:gd name="T83" fmla="*/ 444 h 454"/>
                <a:gd name="T84" fmla="*/ 374 w 414"/>
                <a:gd name="T85" fmla="*/ 454 h 454"/>
                <a:gd name="T86" fmla="*/ 414 w 414"/>
                <a:gd name="T87" fmla="*/ 454 h 454"/>
                <a:gd name="T88" fmla="*/ 414 w 414"/>
                <a:gd name="T89" fmla="*/ 197 h 4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4"/>
                <a:gd name="T136" fmla="*/ 0 h 454"/>
                <a:gd name="T137" fmla="*/ 414 w 414"/>
                <a:gd name="T138" fmla="*/ 454 h 45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4" h="454">
                  <a:moveTo>
                    <a:pt x="414" y="197"/>
                  </a:moveTo>
                  <a:lnTo>
                    <a:pt x="374" y="197"/>
                  </a:lnTo>
                  <a:lnTo>
                    <a:pt x="345" y="188"/>
                  </a:lnTo>
                  <a:lnTo>
                    <a:pt x="305" y="178"/>
                  </a:lnTo>
                  <a:lnTo>
                    <a:pt x="276" y="168"/>
                  </a:lnTo>
                  <a:lnTo>
                    <a:pt x="246" y="168"/>
                  </a:lnTo>
                  <a:lnTo>
                    <a:pt x="216" y="158"/>
                  </a:lnTo>
                  <a:lnTo>
                    <a:pt x="187" y="148"/>
                  </a:lnTo>
                  <a:lnTo>
                    <a:pt x="167" y="138"/>
                  </a:lnTo>
                  <a:lnTo>
                    <a:pt x="138" y="129"/>
                  </a:lnTo>
                  <a:lnTo>
                    <a:pt x="118" y="119"/>
                  </a:lnTo>
                  <a:lnTo>
                    <a:pt x="98" y="109"/>
                  </a:lnTo>
                  <a:lnTo>
                    <a:pt x="78" y="99"/>
                  </a:lnTo>
                  <a:lnTo>
                    <a:pt x="59" y="89"/>
                  </a:lnTo>
                  <a:lnTo>
                    <a:pt x="49" y="79"/>
                  </a:lnTo>
                  <a:lnTo>
                    <a:pt x="29" y="69"/>
                  </a:lnTo>
                  <a:lnTo>
                    <a:pt x="19" y="50"/>
                  </a:lnTo>
                  <a:lnTo>
                    <a:pt x="9" y="30"/>
                  </a:lnTo>
                  <a:lnTo>
                    <a:pt x="0" y="20"/>
                  </a:lnTo>
                  <a:lnTo>
                    <a:pt x="0" y="10"/>
                  </a:lnTo>
                  <a:lnTo>
                    <a:pt x="0" y="0"/>
                  </a:lnTo>
                  <a:lnTo>
                    <a:pt x="0" y="257"/>
                  </a:lnTo>
                  <a:lnTo>
                    <a:pt x="0" y="266"/>
                  </a:lnTo>
                  <a:lnTo>
                    <a:pt x="0" y="276"/>
                  </a:lnTo>
                  <a:lnTo>
                    <a:pt x="9" y="286"/>
                  </a:lnTo>
                  <a:lnTo>
                    <a:pt x="19" y="306"/>
                  </a:lnTo>
                  <a:lnTo>
                    <a:pt x="29" y="326"/>
                  </a:lnTo>
                  <a:lnTo>
                    <a:pt x="49" y="335"/>
                  </a:lnTo>
                  <a:lnTo>
                    <a:pt x="59" y="345"/>
                  </a:lnTo>
                  <a:lnTo>
                    <a:pt x="78" y="355"/>
                  </a:lnTo>
                  <a:lnTo>
                    <a:pt x="98" y="365"/>
                  </a:lnTo>
                  <a:lnTo>
                    <a:pt x="118" y="375"/>
                  </a:lnTo>
                  <a:lnTo>
                    <a:pt x="138" y="385"/>
                  </a:lnTo>
                  <a:lnTo>
                    <a:pt x="167" y="395"/>
                  </a:lnTo>
                  <a:lnTo>
                    <a:pt x="187" y="404"/>
                  </a:lnTo>
                  <a:lnTo>
                    <a:pt x="216" y="414"/>
                  </a:lnTo>
                  <a:lnTo>
                    <a:pt x="246" y="424"/>
                  </a:lnTo>
                  <a:lnTo>
                    <a:pt x="276" y="424"/>
                  </a:lnTo>
                  <a:lnTo>
                    <a:pt x="305" y="434"/>
                  </a:lnTo>
                  <a:lnTo>
                    <a:pt x="345" y="444"/>
                  </a:lnTo>
                  <a:lnTo>
                    <a:pt x="374" y="454"/>
                  </a:lnTo>
                  <a:lnTo>
                    <a:pt x="414" y="454"/>
                  </a:lnTo>
                  <a:lnTo>
                    <a:pt x="414" y="197"/>
                  </a:lnTo>
                  <a:close/>
                </a:path>
              </a:pathLst>
            </a:custGeom>
            <a:solidFill>
              <a:srgbClr val="804040"/>
            </a:solidFill>
            <a:ln w="15875">
              <a:solidFill>
                <a:srgbClr val="000000"/>
              </a:solidFill>
              <a:round/>
              <a:headEnd/>
              <a:tailEnd/>
            </a:ln>
          </p:spPr>
          <p:txBody>
            <a:bodyPr/>
            <a:lstStyle/>
            <a:p>
              <a:endParaRPr lang="it-IT">
                <a:solidFill>
                  <a:schemeClr val="tx2"/>
                </a:solidFill>
                <a:latin typeface="Comic Sans MS" pitchFamily="66" charset="0"/>
              </a:endParaRPr>
            </a:p>
          </p:txBody>
        </p:sp>
        <p:sp>
          <p:nvSpPr>
            <p:cNvPr id="72734" name="Freeform 95"/>
            <p:cNvSpPr>
              <a:spLocks/>
            </p:cNvSpPr>
            <p:nvPr/>
          </p:nvSpPr>
          <p:spPr bwMode="auto">
            <a:xfrm>
              <a:off x="2328" y="3466"/>
              <a:ext cx="331" cy="279"/>
            </a:xfrm>
            <a:custGeom>
              <a:avLst/>
              <a:gdLst>
                <a:gd name="T0" fmla="*/ 522 w 522"/>
                <a:gd name="T1" fmla="*/ 0 h 454"/>
                <a:gd name="T2" fmla="*/ 0 w 522"/>
                <a:gd name="T3" fmla="*/ 197 h 454"/>
                <a:gd name="T4" fmla="*/ 0 w 522"/>
                <a:gd name="T5" fmla="*/ 454 h 454"/>
                <a:gd name="T6" fmla="*/ 522 w 522"/>
                <a:gd name="T7" fmla="*/ 257 h 454"/>
                <a:gd name="T8" fmla="*/ 522 w 522"/>
                <a:gd name="T9" fmla="*/ 0 h 454"/>
                <a:gd name="T10" fmla="*/ 0 60000 65536"/>
                <a:gd name="T11" fmla="*/ 0 60000 65536"/>
                <a:gd name="T12" fmla="*/ 0 60000 65536"/>
                <a:gd name="T13" fmla="*/ 0 60000 65536"/>
                <a:gd name="T14" fmla="*/ 0 60000 65536"/>
                <a:gd name="T15" fmla="*/ 0 w 522"/>
                <a:gd name="T16" fmla="*/ 0 h 454"/>
                <a:gd name="T17" fmla="*/ 522 w 522"/>
                <a:gd name="T18" fmla="*/ 454 h 454"/>
              </a:gdLst>
              <a:ahLst/>
              <a:cxnLst>
                <a:cxn ang="T10">
                  <a:pos x="T0" y="T1"/>
                </a:cxn>
                <a:cxn ang="T11">
                  <a:pos x="T2" y="T3"/>
                </a:cxn>
                <a:cxn ang="T12">
                  <a:pos x="T4" y="T5"/>
                </a:cxn>
                <a:cxn ang="T13">
                  <a:pos x="T6" y="T7"/>
                </a:cxn>
                <a:cxn ang="T14">
                  <a:pos x="T8" y="T9"/>
                </a:cxn>
              </a:cxnLst>
              <a:rect l="T15" t="T16" r="T17" b="T18"/>
              <a:pathLst>
                <a:path w="522" h="454">
                  <a:moveTo>
                    <a:pt x="522" y="0"/>
                  </a:moveTo>
                  <a:lnTo>
                    <a:pt x="0" y="197"/>
                  </a:lnTo>
                  <a:lnTo>
                    <a:pt x="0" y="454"/>
                  </a:lnTo>
                  <a:lnTo>
                    <a:pt x="522" y="257"/>
                  </a:lnTo>
                  <a:lnTo>
                    <a:pt x="522" y="0"/>
                  </a:lnTo>
                  <a:close/>
                </a:path>
              </a:pathLst>
            </a:custGeom>
            <a:solidFill>
              <a:srgbClr val="804040"/>
            </a:solidFill>
            <a:ln w="15875">
              <a:solidFill>
                <a:srgbClr val="000000"/>
              </a:solidFill>
              <a:round/>
              <a:headEnd/>
              <a:tailEnd/>
            </a:ln>
          </p:spPr>
          <p:txBody>
            <a:bodyPr/>
            <a:lstStyle/>
            <a:p>
              <a:endParaRPr lang="it-IT">
                <a:solidFill>
                  <a:schemeClr val="tx2"/>
                </a:solidFill>
                <a:latin typeface="Comic Sans MS" pitchFamily="66" charset="0"/>
              </a:endParaRPr>
            </a:p>
          </p:txBody>
        </p:sp>
        <p:sp>
          <p:nvSpPr>
            <p:cNvPr id="72735" name="Freeform 96"/>
            <p:cNvSpPr>
              <a:spLocks/>
            </p:cNvSpPr>
            <p:nvPr/>
          </p:nvSpPr>
          <p:spPr bwMode="auto">
            <a:xfrm>
              <a:off x="2065" y="3316"/>
              <a:ext cx="594" cy="271"/>
            </a:xfrm>
            <a:custGeom>
              <a:avLst/>
              <a:gdLst>
                <a:gd name="T0" fmla="*/ 414 w 936"/>
                <a:gd name="T1" fmla="*/ 443 h 443"/>
                <a:gd name="T2" fmla="*/ 374 w 936"/>
                <a:gd name="T3" fmla="*/ 443 h 443"/>
                <a:gd name="T4" fmla="*/ 345 w 936"/>
                <a:gd name="T5" fmla="*/ 434 h 443"/>
                <a:gd name="T6" fmla="*/ 305 w 936"/>
                <a:gd name="T7" fmla="*/ 424 h 443"/>
                <a:gd name="T8" fmla="*/ 285 w 936"/>
                <a:gd name="T9" fmla="*/ 424 h 443"/>
                <a:gd name="T10" fmla="*/ 246 w 936"/>
                <a:gd name="T11" fmla="*/ 414 h 443"/>
                <a:gd name="T12" fmla="*/ 226 w 936"/>
                <a:gd name="T13" fmla="*/ 404 h 443"/>
                <a:gd name="T14" fmla="*/ 197 w 936"/>
                <a:gd name="T15" fmla="*/ 394 h 443"/>
                <a:gd name="T16" fmla="*/ 177 w 936"/>
                <a:gd name="T17" fmla="*/ 384 h 443"/>
                <a:gd name="T18" fmla="*/ 147 w 936"/>
                <a:gd name="T19" fmla="*/ 375 h 443"/>
                <a:gd name="T20" fmla="*/ 128 w 936"/>
                <a:gd name="T21" fmla="*/ 365 h 443"/>
                <a:gd name="T22" fmla="*/ 108 w 936"/>
                <a:gd name="T23" fmla="*/ 355 h 443"/>
                <a:gd name="T24" fmla="*/ 88 w 936"/>
                <a:gd name="T25" fmla="*/ 345 h 443"/>
                <a:gd name="T26" fmla="*/ 69 w 936"/>
                <a:gd name="T27" fmla="*/ 345 h 443"/>
                <a:gd name="T28" fmla="*/ 59 w 936"/>
                <a:gd name="T29" fmla="*/ 325 h 443"/>
                <a:gd name="T30" fmla="*/ 39 w 936"/>
                <a:gd name="T31" fmla="*/ 315 h 443"/>
                <a:gd name="T32" fmla="*/ 29 w 936"/>
                <a:gd name="T33" fmla="*/ 306 h 443"/>
                <a:gd name="T34" fmla="*/ 19 w 936"/>
                <a:gd name="T35" fmla="*/ 296 h 443"/>
                <a:gd name="T36" fmla="*/ 9 w 936"/>
                <a:gd name="T37" fmla="*/ 286 h 443"/>
                <a:gd name="T38" fmla="*/ 0 w 936"/>
                <a:gd name="T39" fmla="*/ 276 h 443"/>
                <a:gd name="T40" fmla="*/ 0 w 936"/>
                <a:gd name="T41" fmla="*/ 266 h 443"/>
                <a:gd name="T42" fmla="*/ 0 w 936"/>
                <a:gd name="T43" fmla="*/ 256 h 443"/>
                <a:gd name="T44" fmla="*/ 0 w 936"/>
                <a:gd name="T45" fmla="*/ 246 h 443"/>
                <a:gd name="T46" fmla="*/ 0 w 936"/>
                <a:gd name="T47" fmla="*/ 227 h 443"/>
                <a:gd name="T48" fmla="*/ 0 w 936"/>
                <a:gd name="T49" fmla="*/ 227 h 443"/>
                <a:gd name="T50" fmla="*/ 9 w 936"/>
                <a:gd name="T51" fmla="*/ 207 h 443"/>
                <a:gd name="T52" fmla="*/ 19 w 936"/>
                <a:gd name="T53" fmla="*/ 197 h 443"/>
                <a:gd name="T54" fmla="*/ 19 w 936"/>
                <a:gd name="T55" fmla="*/ 187 h 443"/>
                <a:gd name="T56" fmla="*/ 29 w 936"/>
                <a:gd name="T57" fmla="*/ 177 h 443"/>
                <a:gd name="T58" fmla="*/ 39 w 936"/>
                <a:gd name="T59" fmla="*/ 168 h 443"/>
                <a:gd name="T60" fmla="*/ 59 w 936"/>
                <a:gd name="T61" fmla="*/ 158 h 443"/>
                <a:gd name="T62" fmla="*/ 69 w 936"/>
                <a:gd name="T63" fmla="*/ 148 h 443"/>
                <a:gd name="T64" fmla="*/ 88 w 936"/>
                <a:gd name="T65" fmla="*/ 138 h 443"/>
                <a:gd name="T66" fmla="*/ 118 w 936"/>
                <a:gd name="T67" fmla="*/ 128 h 443"/>
                <a:gd name="T68" fmla="*/ 128 w 936"/>
                <a:gd name="T69" fmla="*/ 118 h 443"/>
                <a:gd name="T70" fmla="*/ 157 w 936"/>
                <a:gd name="T71" fmla="*/ 108 h 443"/>
                <a:gd name="T72" fmla="*/ 177 w 936"/>
                <a:gd name="T73" fmla="*/ 99 h 443"/>
                <a:gd name="T74" fmla="*/ 207 w 936"/>
                <a:gd name="T75" fmla="*/ 89 h 443"/>
                <a:gd name="T76" fmla="*/ 226 w 936"/>
                <a:gd name="T77" fmla="*/ 79 h 443"/>
                <a:gd name="T78" fmla="*/ 266 w 936"/>
                <a:gd name="T79" fmla="*/ 69 h 443"/>
                <a:gd name="T80" fmla="*/ 285 w 936"/>
                <a:gd name="T81" fmla="*/ 69 h 443"/>
                <a:gd name="T82" fmla="*/ 325 w 936"/>
                <a:gd name="T83" fmla="*/ 59 h 443"/>
                <a:gd name="T84" fmla="*/ 355 w 936"/>
                <a:gd name="T85" fmla="*/ 49 h 443"/>
                <a:gd name="T86" fmla="*/ 384 w 936"/>
                <a:gd name="T87" fmla="*/ 49 h 443"/>
                <a:gd name="T88" fmla="*/ 424 w 936"/>
                <a:gd name="T89" fmla="*/ 40 h 443"/>
                <a:gd name="T90" fmla="*/ 453 w 936"/>
                <a:gd name="T91" fmla="*/ 30 h 443"/>
                <a:gd name="T92" fmla="*/ 493 w 936"/>
                <a:gd name="T93" fmla="*/ 30 h 443"/>
                <a:gd name="T94" fmla="*/ 522 w 936"/>
                <a:gd name="T95" fmla="*/ 20 h 443"/>
                <a:gd name="T96" fmla="*/ 571 w 936"/>
                <a:gd name="T97" fmla="*/ 20 h 443"/>
                <a:gd name="T98" fmla="*/ 621 w 936"/>
                <a:gd name="T99" fmla="*/ 10 h 443"/>
                <a:gd name="T100" fmla="*/ 650 w 936"/>
                <a:gd name="T101" fmla="*/ 10 h 443"/>
                <a:gd name="T102" fmla="*/ 700 w 936"/>
                <a:gd name="T103" fmla="*/ 10 h 443"/>
                <a:gd name="T104" fmla="*/ 729 w 936"/>
                <a:gd name="T105" fmla="*/ 0 h 443"/>
                <a:gd name="T106" fmla="*/ 779 w 936"/>
                <a:gd name="T107" fmla="*/ 0 h 443"/>
                <a:gd name="T108" fmla="*/ 808 w 936"/>
                <a:gd name="T109" fmla="*/ 0 h 443"/>
                <a:gd name="T110" fmla="*/ 857 w 936"/>
                <a:gd name="T111" fmla="*/ 0 h 443"/>
                <a:gd name="T112" fmla="*/ 887 w 936"/>
                <a:gd name="T113" fmla="*/ 0 h 443"/>
                <a:gd name="T114" fmla="*/ 936 w 936"/>
                <a:gd name="T115" fmla="*/ 0 h 443"/>
                <a:gd name="T116" fmla="*/ 936 w 936"/>
                <a:gd name="T117" fmla="*/ 246 h 443"/>
                <a:gd name="T118" fmla="*/ 414 w 936"/>
                <a:gd name="T119" fmla="*/ 443 h 44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36"/>
                <a:gd name="T181" fmla="*/ 0 h 443"/>
                <a:gd name="T182" fmla="*/ 936 w 936"/>
                <a:gd name="T183" fmla="*/ 443 h 44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36" h="443">
                  <a:moveTo>
                    <a:pt x="414" y="443"/>
                  </a:moveTo>
                  <a:lnTo>
                    <a:pt x="374" y="443"/>
                  </a:lnTo>
                  <a:lnTo>
                    <a:pt x="345" y="434"/>
                  </a:lnTo>
                  <a:lnTo>
                    <a:pt x="305" y="424"/>
                  </a:lnTo>
                  <a:lnTo>
                    <a:pt x="285" y="424"/>
                  </a:lnTo>
                  <a:lnTo>
                    <a:pt x="246" y="414"/>
                  </a:lnTo>
                  <a:lnTo>
                    <a:pt x="226" y="404"/>
                  </a:lnTo>
                  <a:lnTo>
                    <a:pt x="197" y="394"/>
                  </a:lnTo>
                  <a:lnTo>
                    <a:pt x="177" y="384"/>
                  </a:lnTo>
                  <a:lnTo>
                    <a:pt x="147" y="375"/>
                  </a:lnTo>
                  <a:lnTo>
                    <a:pt x="128" y="365"/>
                  </a:lnTo>
                  <a:lnTo>
                    <a:pt x="108" y="355"/>
                  </a:lnTo>
                  <a:lnTo>
                    <a:pt x="88" y="345"/>
                  </a:lnTo>
                  <a:lnTo>
                    <a:pt x="69" y="345"/>
                  </a:lnTo>
                  <a:lnTo>
                    <a:pt x="59" y="325"/>
                  </a:lnTo>
                  <a:lnTo>
                    <a:pt x="39" y="315"/>
                  </a:lnTo>
                  <a:lnTo>
                    <a:pt x="29" y="306"/>
                  </a:lnTo>
                  <a:lnTo>
                    <a:pt x="19" y="296"/>
                  </a:lnTo>
                  <a:lnTo>
                    <a:pt x="9" y="286"/>
                  </a:lnTo>
                  <a:lnTo>
                    <a:pt x="0" y="276"/>
                  </a:lnTo>
                  <a:lnTo>
                    <a:pt x="0" y="266"/>
                  </a:lnTo>
                  <a:lnTo>
                    <a:pt x="0" y="256"/>
                  </a:lnTo>
                  <a:lnTo>
                    <a:pt x="0" y="246"/>
                  </a:lnTo>
                  <a:lnTo>
                    <a:pt x="0" y="227"/>
                  </a:lnTo>
                  <a:lnTo>
                    <a:pt x="9" y="207"/>
                  </a:lnTo>
                  <a:lnTo>
                    <a:pt x="19" y="197"/>
                  </a:lnTo>
                  <a:lnTo>
                    <a:pt x="19" y="187"/>
                  </a:lnTo>
                  <a:lnTo>
                    <a:pt x="29" y="177"/>
                  </a:lnTo>
                  <a:lnTo>
                    <a:pt x="39" y="168"/>
                  </a:lnTo>
                  <a:lnTo>
                    <a:pt x="59" y="158"/>
                  </a:lnTo>
                  <a:lnTo>
                    <a:pt x="69" y="148"/>
                  </a:lnTo>
                  <a:lnTo>
                    <a:pt x="88" y="138"/>
                  </a:lnTo>
                  <a:lnTo>
                    <a:pt x="118" y="128"/>
                  </a:lnTo>
                  <a:lnTo>
                    <a:pt x="128" y="118"/>
                  </a:lnTo>
                  <a:lnTo>
                    <a:pt x="157" y="108"/>
                  </a:lnTo>
                  <a:lnTo>
                    <a:pt x="177" y="99"/>
                  </a:lnTo>
                  <a:lnTo>
                    <a:pt x="207" y="89"/>
                  </a:lnTo>
                  <a:lnTo>
                    <a:pt x="226" y="79"/>
                  </a:lnTo>
                  <a:lnTo>
                    <a:pt x="266" y="69"/>
                  </a:lnTo>
                  <a:lnTo>
                    <a:pt x="285" y="69"/>
                  </a:lnTo>
                  <a:lnTo>
                    <a:pt x="325" y="59"/>
                  </a:lnTo>
                  <a:lnTo>
                    <a:pt x="355" y="49"/>
                  </a:lnTo>
                  <a:lnTo>
                    <a:pt x="384" y="49"/>
                  </a:lnTo>
                  <a:lnTo>
                    <a:pt x="424" y="40"/>
                  </a:lnTo>
                  <a:lnTo>
                    <a:pt x="453" y="30"/>
                  </a:lnTo>
                  <a:lnTo>
                    <a:pt x="493" y="30"/>
                  </a:lnTo>
                  <a:lnTo>
                    <a:pt x="522" y="20"/>
                  </a:lnTo>
                  <a:lnTo>
                    <a:pt x="571" y="20"/>
                  </a:lnTo>
                  <a:lnTo>
                    <a:pt x="621" y="10"/>
                  </a:lnTo>
                  <a:lnTo>
                    <a:pt x="650" y="10"/>
                  </a:lnTo>
                  <a:lnTo>
                    <a:pt x="700" y="10"/>
                  </a:lnTo>
                  <a:lnTo>
                    <a:pt x="729" y="0"/>
                  </a:lnTo>
                  <a:lnTo>
                    <a:pt x="779" y="0"/>
                  </a:lnTo>
                  <a:lnTo>
                    <a:pt x="808" y="0"/>
                  </a:lnTo>
                  <a:lnTo>
                    <a:pt x="857" y="0"/>
                  </a:lnTo>
                  <a:lnTo>
                    <a:pt x="887" y="0"/>
                  </a:lnTo>
                  <a:lnTo>
                    <a:pt x="936" y="0"/>
                  </a:lnTo>
                  <a:lnTo>
                    <a:pt x="936" y="246"/>
                  </a:lnTo>
                  <a:lnTo>
                    <a:pt x="414" y="443"/>
                  </a:lnTo>
                  <a:close/>
                </a:path>
              </a:pathLst>
            </a:custGeom>
            <a:solidFill>
              <a:srgbClr val="FF8080"/>
            </a:solidFill>
            <a:ln w="15875">
              <a:solidFill>
                <a:srgbClr val="000000"/>
              </a:solidFill>
              <a:round/>
              <a:headEnd/>
              <a:tailEnd/>
            </a:ln>
          </p:spPr>
          <p:txBody>
            <a:bodyPr/>
            <a:lstStyle/>
            <a:p>
              <a:endParaRPr lang="it-IT">
                <a:solidFill>
                  <a:schemeClr val="tx2"/>
                </a:solidFill>
                <a:latin typeface="Comic Sans MS" pitchFamily="66" charset="0"/>
              </a:endParaRPr>
            </a:p>
          </p:txBody>
        </p:sp>
        <p:sp>
          <p:nvSpPr>
            <p:cNvPr id="72736" name="Freeform 97"/>
            <p:cNvSpPr>
              <a:spLocks/>
            </p:cNvSpPr>
            <p:nvPr/>
          </p:nvSpPr>
          <p:spPr bwMode="auto">
            <a:xfrm>
              <a:off x="2572" y="3503"/>
              <a:ext cx="934" cy="308"/>
            </a:xfrm>
            <a:custGeom>
              <a:avLst/>
              <a:gdLst>
                <a:gd name="T0" fmla="*/ 1470 w 1470"/>
                <a:gd name="T1" fmla="*/ 9 h 502"/>
                <a:gd name="T2" fmla="*/ 1460 w 1470"/>
                <a:gd name="T3" fmla="*/ 29 h 502"/>
                <a:gd name="T4" fmla="*/ 1440 w 1470"/>
                <a:gd name="T5" fmla="*/ 49 h 502"/>
                <a:gd name="T6" fmla="*/ 1420 w 1470"/>
                <a:gd name="T7" fmla="*/ 69 h 502"/>
                <a:gd name="T8" fmla="*/ 1391 w 1470"/>
                <a:gd name="T9" fmla="*/ 98 h 502"/>
                <a:gd name="T10" fmla="*/ 1361 w 1470"/>
                <a:gd name="T11" fmla="*/ 108 h 502"/>
                <a:gd name="T12" fmla="*/ 1302 w 1470"/>
                <a:gd name="T13" fmla="*/ 137 h 502"/>
                <a:gd name="T14" fmla="*/ 1253 w 1470"/>
                <a:gd name="T15" fmla="*/ 147 h 502"/>
                <a:gd name="T16" fmla="*/ 1203 w 1470"/>
                <a:gd name="T17" fmla="*/ 167 h 502"/>
                <a:gd name="T18" fmla="*/ 1144 w 1470"/>
                <a:gd name="T19" fmla="*/ 187 h 502"/>
                <a:gd name="T20" fmla="*/ 1075 w 1470"/>
                <a:gd name="T21" fmla="*/ 197 h 502"/>
                <a:gd name="T22" fmla="*/ 1006 w 1470"/>
                <a:gd name="T23" fmla="*/ 206 h 502"/>
                <a:gd name="T24" fmla="*/ 927 w 1470"/>
                <a:gd name="T25" fmla="*/ 216 h 502"/>
                <a:gd name="T26" fmla="*/ 848 w 1470"/>
                <a:gd name="T27" fmla="*/ 226 h 502"/>
                <a:gd name="T28" fmla="*/ 770 w 1470"/>
                <a:gd name="T29" fmla="*/ 236 h 502"/>
                <a:gd name="T30" fmla="*/ 691 w 1470"/>
                <a:gd name="T31" fmla="*/ 236 h 502"/>
                <a:gd name="T32" fmla="*/ 612 w 1470"/>
                <a:gd name="T33" fmla="*/ 246 h 502"/>
                <a:gd name="T34" fmla="*/ 523 w 1470"/>
                <a:gd name="T35" fmla="*/ 246 h 502"/>
                <a:gd name="T36" fmla="*/ 424 w 1470"/>
                <a:gd name="T37" fmla="*/ 246 h 502"/>
                <a:gd name="T38" fmla="*/ 345 w 1470"/>
                <a:gd name="T39" fmla="*/ 236 h 502"/>
                <a:gd name="T40" fmla="*/ 267 w 1470"/>
                <a:gd name="T41" fmla="*/ 236 h 502"/>
                <a:gd name="T42" fmla="*/ 188 w 1470"/>
                <a:gd name="T43" fmla="*/ 226 h 502"/>
                <a:gd name="T44" fmla="*/ 109 w 1470"/>
                <a:gd name="T45" fmla="*/ 216 h 502"/>
                <a:gd name="T46" fmla="*/ 40 w 1470"/>
                <a:gd name="T47" fmla="*/ 206 h 502"/>
                <a:gd name="T48" fmla="*/ 0 w 1470"/>
                <a:gd name="T49" fmla="*/ 453 h 502"/>
                <a:gd name="T50" fmla="*/ 69 w 1470"/>
                <a:gd name="T51" fmla="*/ 472 h 502"/>
                <a:gd name="T52" fmla="*/ 138 w 1470"/>
                <a:gd name="T53" fmla="*/ 482 h 502"/>
                <a:gd name="T54" fmla="*/ 217 w 1470"/>
                <a:gd name="T55" fmla="*/ 482 h 502"/>
                <a:gd name="T56" fmla="*/ 316 w 1470"/>
                <a:gd name="T57" fmla="*/ 492 h 502"/>
                <a:gd name="T58" fmla="*/ 395 w 1470"/>
                <a:gd name="T59" fmla="*/ 502 h 502"/>
                <a:gd name="T60" fmla="*/ 474 w 1470"/>
                <a:gd name="T61" fmla="*/ 502 h 502"/>
                <a:gd name="T62" fmla="*/ 562 w 1470"/>
                <a:gd name="T63" fmla="*/ 502 h 502"/>
                <a:gd name="T64" fmla="*/ 641 w 1470"/>
                <a:gd name="T65" fmla="*/ 502 h 502"/>
                <a:gd name="T66" fmla="*/ 720 w 1470"/>
                <a:gd name="T67" fmla="*/ 492 h 502"/>
                <a:gd name="T68" fmla="*/ 819 w 1470"/>
                <a:gd name="T69" fmla="*/ 492 h 502"/>
                <a:gd name="T70" fmla="*/ 898 w 1470"/>
                <a:gd name="T71" fmla="*/ 482 h 502"/>
                <a:gd name="T72" fmla="*/ 967 w 1470"/>
                <a:gd name="T73" fmla="*/ 472 h 502"/>
                <a:gd name="T74" fmla="*/ 1036 w 1470"/>
                <a:gd name="T75" fmla="*/ 463 h 502"/>
                <a:gd name="T76" fmla="*/ 1105 w 1470"/>
                <a:gd name="T77" fmla="*/ 443 h 502"/>
                <a:gd name="T78" fmla="*/ 1164 w 1470"/>
                <a:gd name="T79" fmla="*/ 433 h 502"/>
                <a:gd name="T80" fmla="*/ 1233 w 1470"/>
                <a:gd name="T81" fmla="*/ 413 h 502"/>
                <a:gd name="T82" fmla="*/ 1292 w 1470"/>
                <a:gd name="T83" fmla="*/ 394 h 502"/>
                <a:gd name="T84" fmla="*/ 1332 w 1470"/>
                <a:gd name="T85" fmla="*/ 384 h 502"/>
                <a:gd name="T86" fmla="*/ 1371 w 1470"/>
                <a:gd name="T87" fmla="*/ 364 h 502"/>
                <a:gd name="T88" fmla="*/ 1401 w 1470"/>
                <a:gd name="T89" fmla="*/ 344 h 502"/>
                <a:gd name="T90" fmla="*/ 1430 w 1470"/>
                <a:gd name="T91" fmla="*/ 325 h 502"/>
                <a:gd name="T92" fmla="*/ 1450 w 1470"/>
                <a:gd name="T93" fmla="*/ 295 h 502"/>
                <a:gd name="T94" fmla="*/ 1460 w 1470"/>
                <a:gd name="T95" fmla="*/ 275 h 502"/>
                <a:gd name="T96" fmla="*/ 1470 w 1470"/>
                <a:gd name="T97" fmla="*/ 256 h 50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70"/>
                <a:gd name="T148" fmla="*/ 0 h 502"/>
                <a:gd name="T149" fmla="*/ 1470 w 1470"/>
                <a:gd name="T150" fmla="*/ 502 h 50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70" h="502">
                  <a:moveTo>
                    <a:pt x="1470" y="0"/>
                  </a:moveTo>
                  <a:lnTo>
                    <a:pt x="1470" y="9"/>
                  </a:lnTo>
                  <a:lnTo>
                    <a:pt x="1460" y="19"/>
                  </a:lnTo>
                  <a:lnTo>
                    <a:pt x="1460" y="29"/>
                  </a:lnTo>
                  <a:lnTo>
                    <a:pt x="1450" y="39"/>
                  </a:lnTo>
                  <a:lnTo>
                    <a:pt x="1440" y="49"/>
                  </a:lnTo>
                  <a:lnTo>
                    <a:pt x="1430" y="69"/>
                  </a:lnTo>
                  <a:lnTo>
                    <a:pt x="1420" y="69"/>
                  </a:lnTo>
                  <a:lnTo>
                    <a:pt x="1401" y="88"/>
                  </a:lnTo>
                  <a:lnTo>
                    <a:pt x="1391" y="98"/>
                  </a:lnTo>
                  <a:lnTo>
                    <a:pt x="1371" y="108"/>
                  </a:lnTo>
                  <a:lnTo>
                    <a:pt x="1361" y="108"/>
                  </a:lnTo>
                  <a:lnTo>
                    <a:pt x="1332" y="128"/>
                  </a:lnTo>
                  <a:lnTo>
                    <a:pt x="1302" y="137"/>
                  </a:lnTo>
                  <a:lnTo>
                    <a:pt x="1292" y="137"/>
                  </a:lnTo>
                  <a:lnTo>
                    <a:pt x="1253" y="147"/>
                  </a:lnTo>
                  <a:lnTo>
                    <a:pt x="1233" y="157"/>
                  </a:lnTo>
                  <a:lnTo>
                    <a:pt x="1203" y="167"/>
                  </a:lnTo>
                  <a:lnTo>
                    <a:pt x="1164" y="177"/>
                  </a:lnTo>
                  <a:lnTo>
                    <a:pt x="1144" y="187"/>
                  </a:lnTo>
                  <a:lnTo>
                    <a:pt x="1105" y="187"/>
                  </a:lnTo>
                  <a:lnTo>
                    <a:pt x="1075" y="197"/>
                  </a:lnTo>
                  <a:lnTo>
                    <a:pt x="1036" y="206"/>
                  </a:lnTo>
                  <a:lnTo>
                    <a:pt x="1006" y="206"/>
                  </a:lnTo>
                  <a:lnTo>
                    <a:pt x="967" y="216"/>
                  </a:lnTo>
                  <a:lnTo>
                    <a:pt x="927" y="216"/>
                  </a:lnTo>
                  <a:lnTo>
                    <a:pt x="898" y="226"/>
                  </a:lnTo>
                  <a:lnTo>
                    <a:pt x="848" y="226"/>
                  </a:lnTo>
                  <a:lnTo>
                    <a:pt x="819" y="236"/>
                  </a:lnTo>
                  <a:lnTo>
                    <a:pt x="770" y="236"/>
                  </a:lnTo>
                  <a:lnTo>
                    <a:pt x="720" y="236"/>
                  </a:lnTo>
                  <a:lnTo>
                    <a:pt x="691" y="236"/>
                  </a:lnTo>
                  <a:lnTo>
                    <a:pt x="641" y="246"/>
                  </a:lnTo>
                  <a:lnTo>
                    <a:pt x="612" y="246"/>
                  </a:lnTo>
                  <a:lnTo>
                    <a:pt x="562" y="246"/>
                  </a:lnTo>
                  <a:lnTo>
                    <a:pt x="523" y="246"/>
                  </a:lnTo>
                  <a:lnTo>
                    <a:pt x="474" y="246"/>
                  </a:lnTo>
                  <a:lnTo>
                    <a:pt x="424" y="246"/>
                  </a:lnTo>
                  <a:lnTo>
                    <a:pt x="395" y="246"/>
                  </a:lnTo>
                  <a:lnTo>
                    <a:pt x="345" y="236"/>
                  </a:lnTo>
                  <a:lnTo>
                    <a:pt x="316" y="236"/>
                  </a:lnTo>
                  <a:lnTo>
                    <a:pt x="267" y="236"/>
                  </a:lnTo>
                  <a:lnTo>
                    <a:pt x="217" y="226"/>
                  </a:lnTo>
                  <a:lnTo>
                    <a:pt x="188" y="226"/>
                  </a:lnTo>
                  <a:lnTo>
                    <a:pt x="138" y="226"/>
                  </a:lnTo>
                  <a:lnTo>
                    <a:pt x="109" y="216"/>
                  </a:lnTo>
                  <a:lnTo>
                    <a:pt x="69" y="216"/>
                  </a:lnTo>
                  <a:lnTo>
                    <a:pt x="40" y="206"/>
                  </a:lnTo>
                  <a:lnTo>
                    <a:pt x="0" y="197"/>
                  </a:lnTo>
                  <a:lnTo>
                    <a:pt x="0" y="453"/>
                  </a:lnTo>
                  <a:lnTo>
                    <a:pt x="40" y="463"/>
                  </a:lnTo>
                  <a:lnTo>
                    <a:pt x="69" y="472"/>
                  </a:lnTo>
                  <a:lnTo>
                    <a:pt x="109" y="472"/>
                  </a:lnTo>
                  <a:lnTo>
                    <a:pt x="138" y="482"/>
                  </a:lnTo>
                  <a:lnTo>
                    <a:pt x="188" y="482"/>
                  </a:lnTo>
                  <a:lnTo>
                    <a:pt x="217" y="482"/>
                  </a:lnTo>
                  <a:lnTo>
                    <a:pt x="267" y="492"/>
                  </a:lnTo>
                  <a:lnTo>
                    <a:pt x="316" y="492"/>
                  </a:lnTo>
                  <a:lnTo>
                    <a:pt x="345" y="492"/>
                  </a:lnTo>
                  <a:lnTo>
                    <a:pt x="395" y="502"/>
                  </a:lnTo>
                  <a:lnTo>
                    <a:pt x="424" y="502"/>
                  </a:lnTo>
                  <a:lnTo>
                    <a:pt x="474" y="502"/>
                  </a:lnTo>
                  <a:lnTo>
                    <a:pt x="523" y="502"/>
                  </a:lnTo>
                  <a:lnTo>
                    <a:pt x="562" y="502"/>
                  </a:lnTo>
                  <a:lnTo>
                    <a:pt x="612" y="502"/>
                  </a:lnTo>
                  <a:lnTo>
                    <a:pt x="641" y="502"/>
                  </a:lnTo>
                  <a:lnTo>
                    <a:pt x="691" y="492"/>
                  </a:lnTo>
                  <a:lnTo>
                    <a:pt x="720" y="492"/>
                  </a:lnTo>
                  <a:lnTo>
                    <a:pt x="770" y="492"/>
                  </a:lnTo>
                  <a:lnTo>
                    <a:pt x="819" y="492"/>
                  </a:lnTo>
                  <a:lnTo>
                    <a:pt x="848" y="482"/>
                  </a:lnTo>
                  <a:lnTo>
                    <a:pt x="898" y="482"/>
                  </a:lnTo>
                  <a:lnTo>
                    <a:pt x="927" y="472"/>
                  </a:lnTo>
                  <a:lnTo>
                    <a:pt x="967" y="472"/>
                  </a:lnTo>
                  <a:lnTo>
                    <a:pt x="1006" y="463"/>
                  </a:lnTo>
                  <a:lnTo>
                    <a:pt x="1036" y="463"/>
                  </a:lnTo>
                  <a:lnTo>
                    <a:pt x="1075" y="453"/>
                  </a:lnTo>
                  <a:lnTo>
                    <a:pt x="1105" y="443"/>
                  </a:lnTo>
                  <a:lnTo>
                    <a:pt x="1144" y="443"/>
                  </a:lnTo>
                  <a:lnTo>
                    <a:pt x="1164" y="433"/>
                  </a:lnTo>
                  <a:lnTo>
                    <a:pt x="1203" y="423"/>
                  </a:lnTo>
                  <a:lnTo>
                    <a:pt x="1233" y="413"/>
                  </a:lnTo>
                  <a:lnTo>
                    <a:pt x="1253" y="404"/>
                  </a:lnTo>
                  <a:lnTo>
                    <a:pt x="1292" y="394"/>
                  </a:lnTo>
                  <a:lnTo>
                    <a:pt x="1302" y="394"/>
                  </a:lnTo>
                  <a:lnTo>
                    <a:pt x="1332" y="384"/>
                  </a:lnTo>
                  <a:lnTo>
                    <a:pt x="1361" y="364"/>
                  </a:lnTo>
                  <a:lnTo>
                    <a:pt x="1371" y="364"/>
                  </a:lnTo>
                  <a:lnTo>
                    <a:pt x="1391" y="354"/>
                  </a:lnTo>
                  <a:lnTo>
                    <a:pt x="1401" y="344"/>
                  </a:lnTo>
                  <a:lnTo>
                    <a:pt x="1420" y="325"/>
                  </a:lnTo>
                  <a:lnTo>
                    <a:pt x="1430" y="325"/>
                  </a:lnTo>
                  <a:lnTo>
                    <a:pt x="1440" y="305"/>
                  </a:lnTo>
                  <a:lnTo>
                    <a:pt x="1450" y="295"/>
                  </a:lnTo>
                  <a:lnTo>
                    <a:pt x="1460" y="285"/>
                  </a:lnTo>
                  <a:lnTo>
                    <a:pt x="1460" y="275"/>
                  </a:lnTo>
                  <a:lnTo>
                    <a:pt x="1470" y="266"/>
                  </a:lnTo>
                  <a:lnTo>
                    <a:pt x="1470" y="256"/>
                  </a:lnTo>
                  <a:lnTo>
                    <a:pt x="1470" y="0"/>
                  </a:lnTo>
                  <a:close/>
                </a:path>
              </a:pathLst>
            </a:custGeom>
            <a:solidFill>
              <a:srgbClr val="330033"/>
            </a:solidFill>
            <a:ln w="15875">
              <a:solidFill>
                <a:srgbClr val="000000"/>
              </a:solidFill>
              <a:round/>
              <a:headEnd/>
              <a:tailEnd/>
            </a:ln>
          </p:spPr>
          <p:txBody>
            <a:bodyPr/>
            <a:lstStyle/>
            <a:p>
              <a:endParaRPr lang="it-IT">
                <a:solidFill>
                  <a:schemeClr val="tx2"/>
                </a:solidFill>
                <a:latin typeface="Comic Sans MS" pitchFamily="66" charset="0"/>
              </a:endParaRPr>
            </a:p>
          </p:txBody>
        </p:sp>
        <p:sp>
          <p:nvSpPr>
            <p:cNvPr id="72737" name="Freeform 98"/>
            <p:cNvSpPr>
              <a:spLocks/>
            </p:cNvSpPr>
            <p:nvPr/>
          </p:nvSpPr>
          <p:spPr bwMode="auto">
            <a:xfrm>
              <a:off x="2572" y="3430"/>
              <a:ext cx="934" cy="224"/>
            </a:xfrm>
            <a:custGeom>
              <a:avLst/>
              <a:gdLst>
                <a:gd name="T0" fmla="*/ 1351 w 1470"/>
                <a:gd name="T1" fmla="*/ 0 h 365"/>
                <a:gd name="T2" fmla="*/ 1371 w 1470"/>
                <a:gd name="T3" fmla="*/ 10 h 365"/>
                <a:gd name="T4" fmla="*/ 1381 w 1470"/>
                <a:gd name="T5" fmla="*/ 20 h 365"/>
                <a:gd name="T6" fmla="*/ 1401 w 1470"/>
                <a:gd name="T7" fmla="*/ 30 h 365"/>
                <a:gd name="T8" fmla="*/ 1420 w 1470"/>
                <a:gd name="T9" fmla="*/ 40 h 365"/>
                <a:gd name="T10" fmla="*/ 1430 w 1470"/>
                <a:gd name="T11" fmla="*/ 50 h 365"/>
                <a:gd name="T12" fmla="*/ 1440 w 1470"/>
                <a:gd name="T13" fmla="*/ 59 h 365"/>
                <a:gd name="T14" fmla="*/ 1450 w 1470"/>
                <a:gd name="T15" fmla="*/ 69 h 365"/>
                <a:gd name="T16" fmla="*/ 1460 w 1470"/>
                <a:gd name="T17" fmla="*/ 79 h 365"/>
                <a:gd name="T18" fmla="*/ 1460 w 1470"/>
                <a:gd name="T19" fmla="*/ 89 h 365"/>
                <a:gd name="T20" fmla="*/ 1470 w 1470"/>
                <a:gd name="T21" fmla="*/ 99 h 365"/>
                <a:gd name="T22" fmla="*/ 1470 w 1470"/>
                <a:gd name="T23" fmla="*/ 109 h 365"/>
                <a:gd name="T24" fmla="*/ 1470 w 1470"/>
                <a:gd name="T25" fmla="*/ 128 h 365"/>
                <a:gd name="T26" fmla="*/ 1470 w 1470"/>
                <a:gd name="T27" fmla="*/ 128 h 365"/>
                <a:gd name="T28" fmla="*/ 1460 w 1470"/>
                <a:gd name="T29" fmla="*/ 148 h 365"/>
                <a:gd name="T30" fmla="*/ 1460 w 1470"/>
                <a:gd name="T31" fmla="*/ 158 h 365"/>
                <a:gd name="T32" fmla="*/ 1450 w 1470"/>
                <a:gd name="T33" fmla="*/ 168 h 365"/>
                <a:gd name="T34" fmla="*/ 1440 w 1470"/>
                <a:gd name="T35" fmla="*/ 178 h 365"/>
                <a:gd name="T36" fmla="*/ 1430 w 1470"/>
                <a:gd name="T37" fmla="*/ 188 h 365"/>
                <a:gd name="T38" fmla="*/ 1420 w 1470"/>
                <a:gd name="T39" fmla="*/ 197 h 365"/>
                <a:gd name="T40" fmla="*/ 1401 w 1470"/>
                <a:gd name="T41" fmla="*/ 207 h 365"/>
                <a:gd name="T42" fmla="*/ 1381 w 1470"/>
                <a:gd name="T43" fmla="*/ 217 h 365"/>
                <a:gd name="T44" fmla="*/ 1361 w 1470"/>
                <a:gd name="T45" fmla="*/ 227 h 365"/>
                <a:gd name="T46" fmla="*/ 1342 w 1470"/>
                <a:gd name="T47" fmla="*/ 237 h 365"/>
                <a:gd name="T48" fmla="*/ 1322 w 1470"/>
                <a:gd name="T49" fmla="*/ 247 h 365"/>
                <a:gd name="T50" fmla="*/ 1292 w 1470"/>
                <a:gd name="T51" fmla="*/ 256 h 365"/>
                <a:gd name="T52" fmla="*/ 1282 w 1470"/>
                <a:gd name="T53" fmla="*/ 266 h 365"/>
                <a:gd name="T54" fmla="*/ 1243 w 1470"/>
                <a:gd name="T55" fmla="*/ 276 h 365"/>
                <a:gd name="T56" fmla="*/ 1223 w 1470"/>
                <a:gd name="T57" fmla="*/ 276 h 365"/>
                <a:gd name="T58" fmla="*/ 1194 w 1470"/>
                <a:gd name="T59" fmla="*/ 286 h 365"/>
                <a:gd name="T60" fmla="*/ 1154 w 1470"/>
                <a:gd name="T61" fmla="*/ 296 h 365"/>
                <a:gd name="T62" fmla="*/ 1134 w 1470"/>
                <a:gd name="T63" fmla="*/ 306 h 365"/>
                <a:gd name="T64" fmla="*/ 1095 w 1470"/>
                <a:gd name="T65" fmla="*/ 316 h 365"/>
                <a:gd name="T66" fmla="*/ 1065 w 1470"/>
                <a:gd name="T67" fmla="*/ 316 h 365"/>
                <a:gd name="T68" fmla="*/ 1026 w 1470"/>
                <a:gd name="T69" fmla="*/ 325 h 365"/>
                <a:gd name="T70" fmla="*/ 996 w 1470"/>
                <a:gd name="T71" fmla="*/ 325 h 365"/>
                <a:gd name="T72" fmla="*/ 957 w 1470"/>
                <a:gd name="T73" fmla="*/ 335 h 365"/>
                <a:gd name="T74" fmla="*/ 927 w 1470"/>
                <a:gd name="T75" fmla="*/ 335 h 365"/>
                <a:gd name="T76" fmla="*/ 878 w 1470"/>
                <a:gd name="T77" fmla="*/ 345 h 365"/>
                <a:gd name="T78" fmla="*/ 848 w 1470"/>
                <a:gd name="T79" fmla="*/ 345 h 365"/>
                <a:gd name="T80" fmla="*/ 799 w 1470"/>
                <a:gd name="T81" fmla="*/ 355 h 365"/>
                <a:gd name="T82" fmla="*/ 750 w 1470"/>
                <a:gd name="T83" fmla="*/ 355 h 365"/>
                <a:gd name="T84" fmla="*/ 720 w 1470"/>
                <a:gd name="T85" fmla="*/ 355 h 365"/>
                <a:gd name="T86" fmla="*/ 671 w 1470"/>
                <a:gd name="T87" fmla="*/ 355 h 365"/>
                <a:gd name="T88" fmla="*/ 641 w 1470"/>
                <a:gd name="T89" fmla="*/ 365 h 365"/>
                <a:gd name="T90" fmla="*/ 592 w 1470"/>
                <a:gd name="T91" fmla="*/ 365 h 365"/>
                <a:gd name="T92" fmla="*/ 562 w 1470"/>
                <a:gd name="T93" fmla="*/ 365 h 365"/>
                <a:gd name="T94" fmla="*/ 513 w 1470"/>
                <a:gd name="T95" fmla="*/ 365 h 365"/>
                <a:gd name="T96" fmla="*/ 474 w 1470"/>
                <a:gd name="T97" fmla="*/ 365 h 365"/>
                <a:gd name="T98" fmla="*/ 424 w 1470"/>
                <a:gd name="T99" fmla="*/ 365 h 365"/>
                <a:gd name="T100" fmla="*/ 375 w 1470"/>
                <a:gd name="T101" fmla="*/ 355 h 365"/>
                <a:gd name="T102" fmla="*/ 345 w 1470"/>
                <a:gd name="T103" fmla="*/ 355 h 365"/>
                <a:gd name="T104" fmla="*/ 296 w 1470"/>
                <a:gd name="T105" fmla="*/ 355 h 365"/>
                <a:gd name="T106" fmla="*/ 267 w 1470"/>
                <a:gd name="T107" fmla="*/ 355 h 365"/>
                <a:gd name="T108" fmla="*/ 217 w 1470"/>
                <a:gd name="T109" fmla="*/ 345 h 365"/>
                <a:gd name="T110" fmla="*/ 188 w 1470"/>
                <a:gd name="T111" fmla="*/ 345 h 365"/>
                <a:gd name="T112" fmla="*/ 138 w 1470"/>
                <a:gd name="T113" fmla="*/ 345 h 365"/>
                <a:gd name="T114" fmla="*/ 109 w 1470"/>
                <a:gd name="T115" fmla="*/ 335 h 365"/>
                <a:gd name="T116" fmla="*/ 69 w 1470"/>
                <a:gd name="T117" fmla="*/ 335 h 365"/>
                <a:gd name="T118" fmla="*/ 40 w 1470"/>
                <a:gd name="T119" fmla="*/ 325 h 365"/>
                <a:gd name="T120" fmla="*/ 0 w 1470"/>
                <a:gd name="T121" fmla="*/ 316 h 365"/>
                <a:gd name="T122" fmla="*/ 523 w 1470"/>
                <a:gd name="T123" fmla="*/ 119 h 365"/>
                <a:gd name="T124" fmla="*/ 1351 w 1470"/>
                <a:gd name="T125" fmla="*/ 0 h 3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70"/>
                <a:gd name="T190" fmla="*/ 0 h 365"/>
                <a:gd name="T191" fmla="*/ 1470 w 1470"/>
                <a:gd name="T192" fmla="*/ 365 h 36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70" h="365">
                  <a:moveTo>
                    <a:pt x="1351" y="0"/>
                  </a:moveTo>
                  <a:lnTo>
                    <a:pt x="1371" y="10"/>
                  </a:lnTo>
                  <a:lnTo>
                    <a:pt x="1381" y="20"/>
                  </a:lnTo>
                  <a:lnTo>
                    <a:pt x="1401" y="30"/>
                  </a:lnTo>
                  <a:lnTo>
                    <a:pt x="1420" y="40"/>
                  </a:lnTo>
                  <a:lnTo>
                    <a:pt x="1430" y="50"/>
                  </a:lnTo>
                  <a:lnTo>
                    <a:pt x="1440" y="59"/>
                  </a:lnTo>
                  <a:lnTo>
                    <a:pt x="1450" y="69"/>
                  </a:lnTo>
                  <a:lnTo>
                    <a:pt x="1460" y="79"/>
                  </a:lnTo>
                  <a:lnTo>
                    <a:pt x="1460" y="89"/>
                  </a:lnTo>
                  <a:lnTo>
                    <a:pt x="1470" y="99"/>
                  </a:lnTo>
                  <a:lnTo>
                    <a:pt x="1470" y="109"/>
                  </a:lnTo>
                  <a:lnTo>
                    <a:pt x="1470" y="128"/>
                  </a:lnTo>
                  <a:lnTo>
                    <a:pt x="1460" y="148"/>
                  </a:lnTo>
                  <a:lnTo>
                    <a:pt x="1460" y="158"/>
                  </a:lnTo>
                  <a:lnTo>
                    <a:pt x="1450" y="168"/>
                  </a:lnTo>
                  <a:lnTo>
                    <a:pt x="1440" y="178"/>
                  </a:lnTo>
                  <a:lnTo>
                    <a:pt x="1430" y="188"/>
                  </a:lnTo>
                  <a:lnTo>
                    <a:pt x="1420" y="197"/>
                  </a:lnTo>
                  <a:lnTo>
                    <a:pt x="1401" y="207"/>
                  </a:lnTo>
                  <a:lnTo>
                    <a:pt x="1381" y="217"/>
                  </a:lnTo>
                  <a:lnTo>
                    <a:pt x="1361" y="227"/>
                  </a:lnTo>
                  <a:lnTo>
                    <a:pt x="1342" y="237"/>
                  </a:lnTo>
                  <a:lnTo>
                    <a:pt x="1322" y="247"/>
                  </a:lnTo>
                  <a:lnTo>
                    <a:pt x="1292" y="256"/>
                  </a:lnTo>
                  <a:lnTo>
                    <a:pt x="1282" y="266"/>
                  </a:lnTo>
                  <a:lnTo>
                    <a:pt x="1243" y="276"/>
                  </a:lnTo>
                  <a:lnTo>
                    <a:pt x="1223" y="276"/>
                  </a:lnTo>
                  <a:lnTo>
                    <a:pt x="1194" y="286"/>
                  </a:lnTo>
                  <a:lnTo>
                    <a:pt x="1154" y="296"/>
                  </a:lnTo>
                  <a:lnTo>
                    <a:pt x="1134" y="306"/>
                  </a:lnTo>
                  <a:lnTo>
                    <a:pt x="1095" y="316"/>
                  </a:lnTo>
                  <a:lnTo>
                    <a:pt x="1065" y="316"/>
                  </a:lnTo>
                  <a:lnTo>
                    <a:pt x="1026" y="325"/>
                  </a:lnTo>
                  <a:lnTo>
                    <a:pt x="996" y="325"/>
                  </a:lnTo>
                  <a:lnTo>
                    <a:pt x="957" y="335"/>
                  </a:lnTo>
                  <a:lnTo>
                    <a:pt x="927" y="335"/>
                  </a:lnTo>
                  <a:lnTo>
                    <a:pt x="878" y="345"/>
                  </a:lnTo>
                  <a:lnTo>
                    <a:pt x="848" y="345"/>
                  </a:lnTo>
                  <a:lnTo>
                    <a:pt x="799" y="355"/>
                  </a:lnTo>
                  <a:lnTo>
                    <a:pt x="750" y="355"/>
                  </a:lnTo>
                  <a:lnTo>
                    <a:pt x="720" y="355"/>
                  </a:lnTo>
                  <a:lnTo>
                    <a:pt x="671" y="355"/>
                  </a:lnTo>
                  <a:lnTo>
                    <a:pt x="641" y="365"/>
                  </a:lnTo>
                  <a:lnTo>
                    <a:pt x="592" y="365"/>
                  </a:lnTo>
                  <a:lnTo>
                    <a:pt x="562" y="365"/>
                  </a:lnTo>
                  <a:lnTo>
                    <a:pt x="513" y="365"/>
                  </a:lnTo>
                  <a:lnTo>
                    <a:pt x="474" y="365"/>
                  </a:lnTo>
                  <a:lnTo>
                    <a:pt x="424" y="365"/>
                  </a:lnTo>
                  <a:lnTo>
                    <a:pt x="375" y="355"/>
                  </a:lnTo>
                  <a:lnTo>
                    <a:pt x="345" y="355"/>
                  </a:lnTo>
                  <a:lnTo>
                    <a:pt x="296" y="355"/>
                  </a:lnTo>
                  <a:lnTo>
                    <a:pt x="267" y="355"/>
                  </a:lnTo>
                  <a:lnTo>
                    <a:pt x="217" y="345"/>
                  </a:lnTo>
                  <a:lnTo>
                    <a:pt x="188" y="345"/>
                  </a:lnTo>
                  <a:lnTo>
                    <a:pt x="138" y="345"/>
                  </a:lnTo>
                  <a:lnTo>
                    <a:pt x="109" y="335"/>
                  </a:lnTo>
                  <a:lnTo>
                    <a:pt x="69" y="335"/>
                  </a:lnTo>
                  <a:lnTo>
                    <a:pt x="40" y="325"/>
                  </a:lnTo>
                  <a:lnTo>
                    <a:pt x="0" y="316"/>
                  </a:lnTo>
                  <a:lnTo>
                    <a:pt x="523" y="119"/>
                  </a:lnTo>
                  <a:lnTo>
                    <a:pt x="1351" y="0"/>
                  </a:lnTo>
                  <a:close/>
                </a:path>
              </a:pathLst>
            </a:custGeom>
            <a:solidFill>
              <a:srgbClr val="660066"/>
            </a:solidFill>
            <a:ln w="15875">
              <a:solidFill>
                <a:srgbClr val="000000"/>
              </a:solidFill>
              <a:round/>
              <a:headEnd/>
              <a:tailEnd/>
            </a:ln>
          </p:spPr>
          <p:txBody>
            <a:bodyPr/>
            <a:lstStyle/>
            <a:p>
              <a:endParaRPr lang="it-IT">
                <a:solidFill>
                  <a:schemeClr val="tx2"/>
                </a:solidFill>
                <a:latin typeface="Comic Sans MS" pitchFamily="66" charset="0"/>
              </a:endParaRPr>
            </a:p>
          </p:txBody>
        </p:sp>
        <p:sp>
          <p:nvSpPr>
            <p:cNvPr id="72738" name="Rectangle 99"/>
            <p:cNvSpPr>
              <a:spLocks noChangeArrowheads="1"/>
            </p:cNvSpPr>
            <p:nvPr/>
          </p:nvSpPr>
          <p:spPr bwMode="auto">
            <a:xfrm>
              <a:off x="2223" y="3384"/>
              <a:ext cx="18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hangingPunct="0">
                <a:lnSpc>
                  <a:spcPct val="93000"/>
                </a:lnSpc>
                <a:buClr>
                  <a:srgbClr val="000000"/>
                </a:buClr>
                <a:buSzPct val="45000"/>
                <a:buFont typeface="Wingdings" pitchFamily="2" charset="2"/>
                <a:buNone/>
              </a:pPr>
              <a:r>
                <a:rPr lang="it-IT" sz="1200">
                  <a:solidFill>
                    <a:srgbClr val="000000"/>
                  </a:solidFill>
                  <a:latin typeface="Comic Sans MS" pitchFamily="66" charset="0"/>
                </a:rPr>
                <a:t>41%</a:t>
              </a:r>
              <a:endParaRPr lang="it-IT" sz="1200">
                <a:solidFill>
                  <a:schemeClr val="tx2"/>
                </a:solidFill>
                <a:latin typeface="Times New Roman" pitchFamily="18" charset="0"/>
              </a:endParaRPr>
            </a:p>
          </p:txBody>
        </p:sp>
        <p:sp>
          <p:nvSpPr>
            <p:cNvPr id="72739" name="Rectangle 101"/>
            <p:cNvSpPr>
              <a:spLocks noChangeArrowheads="1"/>
            </p:cNvSpPr>
            <p:nvPr/>
          </p:nvSpPr>
          <p:spPr bwMode="auto">
            <a:xfrm>
              <a:off x="3039" y="3323"/>
              <a:ext cx="18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hangingPunct="0">
                <a:lnSpc>
                  <a:spcPct val="93000"/>
                </a:lnSpc>
                <a:buClr>
                  <a:srgbClr val="000000"/>
                </a:buClr>
                <a:buSzPct val="45000"/>
                <a:buFont typeface="Wingdings" pitchFamily="2" charset="2"/>
                <a:buNone/>
              </a:pPr>
              <a:r>
                <a:rPr lang="it-IT" sz="1200">
                  <a:solidFill>
                    <a:srgbClr val="000000"/>
                  </a:solidFill>
                  <a:latin typeface="Comic Sans MS" pitchFamily="66" charset="0"/>
                </a:rPr>
                <a:t>12%</a:t>
              </a:r>
              <a:endParaRPr lang="it-IT" sz="1200">
                <a:solidFill>
                  <a:schemeClr val="tx2"/>
                </a:solidFill>
                <a:latin typeface="Times New Roman" pitchFamily="18" charset="0"/>
              </a:endParaRPr>
            </a:p>
          </p:txBody>
        </p:sp>
        <p:sp>
          <p:nvSpPr>
            <p:cNvPr id="72740" name="Rectangle 102"/>
            <p:cNvSpPr>
              <a:spLocks noChangeArrowheads="1"/>
            </p:cNvSpPr>
            <p:nvPr/>
          </p:nvSpPr>
          <p:spPr bwMode="auto">
            <a:xfrm>
              <a:off x="2994" y="3521"/>
              <a:ext cx="19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hangingPunct="0">
                <a:lnSpc>
                  <a:spcPct val="93000"/>
                </a:lnSpc>
                <a:buClr>
                  <a:srgbClr val="000000"/>
                </a:buClr>
                <a:buSzPct val="45000"/>
                <a:buFont typeface="Wingdings" pitchFamily="2" charset="2"/>
                <a:buNone/>
              </a:pPr>
              <a:r>
                <a:rPr lang="it-IT" sz="1200">
                  <a:solidFill>
                    <a:schemeClr val="bg1"/>
                  </a:solidFill>
                  <a:latin typeface="Comic Sans MS" pitchFamily="66" charset="0"/>
                </a:rPr>
                <a:t>42%</a:t>
              </a:r>
              <a:endParaRPr lang="it-IT" sz="1200">
                <a:solidFill>
                  <a:schemeClr val="bg1"/>
                </a:solidFill>
                <a:latin typeface="Times New Roman" pitchFamily="18" charset="0"/>
              </a:endParaRPr>
            </a:p>
          </p:txBody>
        </p:sp>
        <p:sp>
          <p:nvSpPr>
            <p:cNvPr id="72741" name="Rectangle 105"/>
            <p:cNvSpPr>
              <a:spLocks noChangeArrowheads="1"/>
            </p:cNvSpPr>
            <p:nvPr/>
          </p:nvSpPr>
          <p:spPr bwMode="auto">
            <a:xfrm>
              <a:off x="3130" y="3859"/>
              <a:ext cx="281"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hangingPunct="0">
                <a:lnSpc>
                  <a:spcPct val="93000"/>
                </a:lnSpc>
                <a:buClr>
                  <a:srgbClr val="000000"/>
                </a:buClr>
                <a:buSzPct val="45000"/>
                <a:buFont typeface="Wingdings" pitchFamily="2" charset="2"/>
                <a:buNone/>
              </a:pPr>
              <a:r>
                <a:rPr lang="it-IT" b="1">
                  <a:solidFill>
                    <a:srgbClr val="000000"/>
                  </a:solidFill>
                  <a:latin typeface="Comic Sans MS" pitchFamily="66" charset="0"/>
                </a:rPr>
                <a:t>AVI</a:t>
              </a:r>
              <a:endParaRPr lang="it-IT">
                <a:solidFill>
                  <a:schemeClr val="tx2"/>
                </a:solidFill>
                <a:latin typeface="Times New Roman" pitchFamily="18" charset="0"/>
              </a:endParaRPr>
            </a:p>
          </p:txBody>
        </p:sp>
        <p:sp>
          <p:nvSpPr>
            <p:cNvPr id="72742" name="Rectangle 106"/>
            <p:cNvSpPr>
              <a:spLocks noChangeArrowheads="1"/>
            </p:cNvSpPr>
            <p:nvPr/>
          </p:nvSpPr>
          <p:spPr bwMode="auto">
            <a:xfrm>
              <a:off x="1724" y="3475"/>
              <a:ext cx="27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hangingPunct="0">
                <a:lnSpc>
                  <a:spcPct val="93000"/>
                </a:lnSpc>
                <a:buClr>
                  <a:srgbClr val="000000"/>
                </a:buClr>
                <a:buSzPct val="45000"/>
                <a:buFont typeface="Wingdings" pitchFamily="2" charset="2"/>
                <a:buNone/>
              </a:pPr>
              <a:r>
                <a:rPr lang="it-IT" b="1">
                  <a:solidFill>
                    <a:srgbClr val="000000"/>
                  </a:solidFill>
                  <a:latin typeface="Comic Sans MS" pitchFamily="66" charset="0"/>
                </a:rPr>
                <a:t>PAV</a:t>
              </a:r>
              <a:endParaRPr lang="it-IT" b="1">
                <a:solidFill>
                  <a:schemeClr val="tx2"/>
                </a:solidFill>
                <a:latin typeface="Times New Roman" pitchFamily="18" charset="0"/>
              </a:endParaRPr>
            </a:p>
          </p:txBody>
        </p:sp>
        <p:sp>
          <p:nvSpPr>
            <p:cNvPr id="72743" name="Rectangle 107"/>
            <p:cNvSpPr>
              <a:spLocks noChangeArrowheads="1"/>
            </p:cNvSpPr>
            <p:nvPr/>
          </p:nvSpPr>
          <p:spPr bwMode="auto">
            <a:xfrm>
              <a:off x="3447" y="3165"/>
              <a:ext cx="22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hangingPunct="0">
                <a:lnSpc>
                  <a:spcPct val="93000"/>
                </a:lnSpc>
                <a:buClr>
                  <a:srgbClr val="000000"/>
                </a:buClr>
                <a:buSzPct val="45000"/>
                <a:buFont typeface="Wingdings" pitchFamily="2" charset="2"/>
                <a:buNone/>
              </a:pPr>
              <a:r>
                <a:rPr lang="it-IT" sz="1400" b="1">
                  <a:solidFill>
                    <a:srgbClr val="000000"/>
                  </a:solidFill>
                  <a:latin typeface="Comic Sans MS" pitchFamily="66" charset="0"/>
                </a:rPr>
                <a:t>AAI</a:t>
              </a:r>
              <a:endParaRPr lang="it-IT" sz="1400">
                <a:solidFill>
                  <a:schemeClr val="tx2"/>
                </a:solidFill>
                <a:latin typeface="Times New Roman" pitchFamily="18" charset="0"/>
              </a:endParaRPr>
            </a:p>
          </p:txBody>
        </p:sp>
        <p:sp>
          <p:nvSpPr>
            <p:cNvPr id="72744" name="Rectangle 108"/>
            <p:cNvSpPr>
              <a:spLocks noChangeArrowheads="1"/>
            </p:cNvSpPr>
            <p:nvPr/>
          </p:nvSpPr>
          <p:spPr bwMode="auto">
            <a:xfrm>
              <a:off x="3084" y="3014"/>
              <a:ext cx="24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hangingPunct="0">
                <a:lnSpc>
                  <a:spcPct val="93000"/>
                </a:lnSpc>
                <a:buClr>
                  <a:srgbClr val="000000"/>
                </a:buClr>
                <a:buSzPct val="45000"/>
                <a:buFont typeface="Wingdings" pitchFamily="2" charset="2"/>
                <a:buNone/>
              </a:pPr>
              <a:r>
                <a:rPr lang="it-IT" sz="1400" b="1">
                  <a:solidFill>
                    <a:srgbClr val="000000"/>
                  </a:solidFill>
                  <a:latin typeface="Comic Sans MS" pitchFamily="66" charset="0"/>
                </a:rPr>
                <a:t>AAV</a:t>
              </a:r>
              <a:endParaRPr lang="it-IT" sz="1400">
                <a:solidFill>
                  <a:schemeClr val="tx2"/>
                </a:solidFill>
                <a:latin typeface="Times New Roman" pitchFamily="18" charset="0"/>
              </a:endParaRPr>
            </a:p>
          </p:txBody>
        </p:sp>
        <p:sp>
          <p:nvSpPr>
            <p:cNvPr id="72745" name="Rectangle 109"/>
            <p:cNvSpPr>
              <a:spLocks noChangeArrowheads="1"/>
            </p:cNvSpPr>
            <p:nvPr/>
          </p:nvSpPr>
          <p:spPr bwMode="auto">
            <a:xfrm>
              <a:off x="2722" y="2914"/>
              <a:ext cx="16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hangingPunct="0">
                <a:lnSpc>
                  <a:spcPct val="93000"/>
                </a:lnSpc>
                <a:buClr>
                  <a:srgbClr val="000000"/>
                </a:buClr>
                <a:buSzPct val="45000"/>
                <a:buFont typeface="Wingdings" pitchFamily="2" charset="2"/>
                <a:buNone/>
              </a:pPr>
              <a:r>
                <a:rPr lang="it-IT" sz="1200" b="1">
                  <a:solidFill>
                    <a:srgbClr val="000000"/>
                  </a:solidFill>
                  <a:latin typeface="Comic Sans MS" pitchFamily="66" charset="0"/>
                </a:rPr>
                <a:t>PVI</a:t>
              </a:r>
              <a:endParaRPr lang="it-IT" sz="1200">
                <a:solidFill>
                  <a:schemeClr val="tx2"/>
                </a:solidFill>
                <a:latin typeface="Times New Roman" pitchFamily="18" charset="0"/>
              </a:endParaRPr>
            </a:p>
          </p:txBody>
        </p:sp>
        <p:sp>
          <p:nvSpPr>
            <p:cNvPr id="72746" name="Rectangle 110"/>
            <p:cNvSpPr>
              <a:spLocks noChangeArrowheads="1"/>
            </p:cNvSpPr>
            <p:nvPr/>
          </p:nvSpPr>
          <p:spPr bwMode="auto">
            <a:xfrm>
              <a:off x="2481" y="3096"/>
              <a:ext cx="17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hangingPunct="0">
                <a:lnSpc>
                  <a:spcPct val="93000"/>
                </a:lnSpc>
                <a:buClr>
                  <a:srgbClr val="000000"/>
                </a:buClr>
                <a:buSzPct val="45000"/>
                <a:buFont typeface="Wingdings" pitchFamily="2" charset="2"/>
                <a:buNone/>
              </a:pPr>
              <a:r>
                <a:rPr lang="it-IT" sz="1200" b="1">
                  <a:solidFill>
                    <a:srgbClr val="000000"/>
                  </a:solidFill>
                  <a:latin typeface="Comic Sans MS" pitchFamily="66" charset="0"/>
                </a:rPr>
                <a:t>PAI</a:t>
              </a:r>
              <a:endParaRPr lang="it-IT" sz="1200">
                <a:solidFill>
                  <a:schemeClr val="tx2"/>
                </a:solidFill>
                <a:latin typeface="Times New Roman" pitchFamily="18" charset="0"/>
              </a:endParaRPr>
            </a:p>
          </p:txBody>
        </p:sp>
        <p:sp>
          <p:nvSpPr>
            <p:cNvPr id="72747" name="AutoShape 111"/>
            <p:cNvSpPr>
              <a:spLocks noChangeArrowheads="1"/>
            </p:cNvSpPr>
            <p:nvPr/>
          </p:nvSpPr>
          <p:spPr bwMode="auto">
            <a:xfrm>
              <a:off x="1315" y="3430"/>
              <a:ext cx="318" cy="226"/>
            </a:xfrm>
            <a:prstGeom prst="leftArrow">
              <a:avLst>
                <a:gd name="adj1" fmla="val 50000"/>
                <a:gd name="adj2" fmla="val 3517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solidFill>
                  <a:schemeClr val="tx2"/>
                </a:solidFill>
                <a:latin typeface="Comic Sans MS" pitchFamily="66" charset="0"/>
              </a:endParaRPr>
            </a:p>
          </p:txBody>
        </p:sp>
        <p:sp>
          <p:nvSpPr>
            <p:cNvPr id="72748" name="AutoShape 112"/>
            <p:cNvSpPr>
              <a:spLocks noChangeArrowheads="1"/>
            </p:cNvSpPr>
            <p:nvPr/>
          </p:nvSpPr>
          <p:spPr bwMode="auto">
            <a:xfrm>
              <a:off x="3493" y="3838"/>
              <a:ext cx="317" cy="227"/>
            </a:xfrm>
            <a:prstGeom prst="rightArrow">
              <a:avLst>
                <a:gd name="adj1" fmla="val 50000"/>
                <a:gd name="adj2" fmla="val 34912"/>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solidFill>
                  <a:schemeClr val="tx2"/>
                </a:solidFill>
                <a:latin typeface="Comic Sans MS" pitchFamily="66" charset="0"/>
              </a:endParaRPr>
            </a:p>
          </p:txBody>
        </p:sp>
        <p:sp>
          <p:nvSpPr>
            <p:cNvPr id="72749" name="Text Box 113"/>
            <p:cNvSpPr txBox="1">
              <a:spLocks noChangeArrowheads="1"/>
            </p:cNvSpPr>
            <p:nvPr/>
          </p:nvSpPr>
          <p:spPr bwMode="auto">
            <a:xfrm>
              <a:off x="204" y="3430"/>
              <a:ext cx="106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t-IT" b="1" dirty="0" smtClean="0">
                  <a:solidFill>
                    <a:schemeClr val="tx2"/>
                  </a:solidFill>
                  <a:latin typeface="Comic Sans MS" pitchFamily="66" charset="0"/>
                </a:rPr>
                <a:t>PERCETTORE</a:t>
              </a:r>
              <a:endParaRPr lang="it-IT" b="1" dirty="0">
                <a:solidFill>
                  <a:schemeClr val="tx2"/>
                </a:solidFill>
                <a:latin typeface="Comic Sans MS" pitchFamily="66" charset="0"/>
              </a:endParaRPr>
            </a:p>
          </p:txBody>
        </p:sp>
        <p:sp>
          <p:nvSpPr>
            <p:cNvPr id="72750" name="Text Box 114"/>
            <p:cNvSpPr txBox="1">
              <a:spLocks noChangeArrowheads="1"/>
            </p:cNvSpPr>
            <p:nvPr/>
          </p:nvSpPr>
          <p:spPr bwMode="auto">
            <a:xfrm>
              <a:off x="3856" y="3875"/>
              <a:ext cx="147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t-IT" b="1" dirty="0">
                  <a:solidFill>
                    <a:schemeClr val="tx2"/>
                  </a:solidFill>
                  <a:latin typeface="Comic Sans MS" pitchFamily="66" charset="0"/>
                </a:rPr>
                <a:t>NON </a:t>
              </a:r>
              <a:r>
                <a:rPr lang="it-IT" b="1" dirty="0" smtClean="0">
                  <a:solidFill>
                    <a:schemeClr val="tx2"/>
                  </a:solidFill>
                  <a:latin typeface="Comic Sans MS" pitchFamily="66" charset="0"/>
                </a:rPr>
                <a:t>PERCETTORE</a:t>
              </a:r>
              <a:endParaRPr lang="it-IT" b="1" dirty="0">
                <a:solidFill>
                  <a:schemeClr val="tx2"/>
                </a:solidFill>
                <a:latin typeface="Comic Sans MS" pitchFamily="66" charset="0"/>
              </a:endParaRPr>
            </a:p>
          </p:txBody>
        </p:sp>
        <p:pic>
          <p:nvPicPr>
            <p:cNvPr id="72751"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 y="3682"/>
              <a:ext cx="386" cy="320"/>
            </a:xfrm>
            <a:prstGeom prst="rect">
              <a:avLst/>
            </a:prstGeom>
            <a:noFill/>
            <a:ln w="9525">
              <a:solidFill>
                <a:srgbClr val="F38D9E"/>
              </a:solidFill>
              <a:miter lim="800000"/>
              <a:headEnd/>
              <a:tailEnd/>
            </a:ln>
            <a:extLst>
              <a:ext uri="{909E8E84-426E-40DD-AFC4-6F175D3DCCD1}">
                <a14:hiddenFill xmlns:a14="http://schemas.microsoft.com/office/drawing/2010/main">
                  <a:solidFill>
                    <a:srgbClr val="FFFFFF"/>
                  </a:solidFill>
                </a14:hiddenFill>
              </a:ext>
            </a:extLst>
          </p:spPr>
        </p:pic>
        <p:pic>
          <p:nvPicPr>
            <p:cNvPr id="72752"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0" y="3385"/>
              <a:ext cx="408" cy="350"/>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pic>
      </p:grpSp>
      <p:pic>
        <p:nvPicPr>
          <p:cNvPr id="72753" name="Picture 4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0825" y="1557338"/>
            <a:ext cx="1630363" cy="2603500"/>
          </a:xfrm>
          <a:prstGeom prst="rect">
            <a:avLst/>
          </a:prstGeom>
          <a:noFill/>
          <a:extLst>
            <a:ext uri="{909E8E84-426E-40DD-AFC4-6F175D3DCCD1}">
              <a14:hiddenFill xmlns:a14="http://schemas.microsoft.com/office/drawing/2010/main">
                <a:solidFill>
                  <a:srgbClr val="FFFFFF"/>
                </a:solidFill>
              </a14:hiddenFill>
            </a:ext>
          </a:extLst>
        </p:spPr>
      </p:pic>
      <p:sp>
        <p:nvSpPr>
          <p:cNvPr id="50" name="CasellaDiTesto 49"/>
          <p:cNvSpPr txBox="1"/>
          <p:nvPr/>
        </p:nvSpPr>
        <p:spPr>
          <a:xfrm>
            <a:off x="755576" y="4509120"/>
            <a:ext cx="2232248" cy="646331"/>
          </a:xfrm>
          <a:prstGeom prst="rect">
            <a:avLst/>
          </a:prstGeom>
          <a:solidFill>
            <a:srgbClr val="FFC000"/>
          </a:solidFill>
        </p:spPr>
        <p:txBody>
          <a:bodyPr wrap="square" rtlCol="0">
            <a:spAutoFit/>
          </a:bodyPr>
          <a:lstStyle/>
          <a:p>
            <a:r>
              <a:rPr lang="it-IT" dirty="0" smtClean="0"/>
              <a:t>I Polimorfismi ci dividono in :</a:t>
            </a:r>
            <a:endParaRPr lang="en-US" dirty="0"/>
          </a:p>
        </p:txBody>
      </p:sp>
    </p:spTree>
    <p:extLst>
      <p:ext uri="{BB962C8B-B14F-4D97-AF65-F5344CB8AC3E}">
        <p14:creationId xmlns:p14="http://schemas.microsoft.com/office/powerpoint/2010/main" val="3825040219"/>
      </p:ext>
    </p:extLst>
  </p:cSld>
  <p:clrMapOvr>
    <a:masterClrMapping/>
  </p:clrMapOvr>
  <mc:AlternateContent xmlns:mc="http://schemas.openxmlformats.org/markup-compatibility/2006" xmlns:p14="http://schemas.microsoft.com/office/powerpoint/2010/main">
    <mc:Choice Requires="p14">
      <p:transition p14:dur="100" advClick="0" advTm="20000">
        <p:cut/>
      </p:transition>
    </mc:Choice>
    <mc:Fallback xmlns="">
      <p:transition advClick="0" advTm="20000">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a:xfrm>
            <a:off x="539750" y="333375"/>
            <a:ext cx="8229600" cy="1143000"/>
          </a:xfrm>
        </p:spPr>
        <p:txBody>
          <a:bodyPr>
            <a:normAutofit/>
          </a:bodyPr>
          <a:lstStyle/>
          <a:p>
            <a:pPr eaLnBrk="1" hangingPunct="1"/>
            <a:r>
              <a:rPr lang="it-IT" sz="3200" dirty="0" smtClean="0">
                <a:latin typeface="Comic Sans MS" pitchFamily="66" charset="0"/>
              </a:rPr>
              <a:t>Siamo geneticamente predisposti a percepire l’amaro in maniera differente</a:t>
            </a:r>
          </a:p>
        </p:txBody>
      </p:sp>
      <p:pic>
        <p:nvPicPr>
          <p:cNvPr id="76803" name="Immagine 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7575" y="2492375"/>
            <a:ext cx="4165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Text Box 6"/>
          <p:cNvSpPr txBox="1">
            <a:spLocks noChangeArrowheads="1"/>
          </p:cNvSpPr>
          <p:nvPr/>
        </p:nvSpPr>
        <p:spPr bwMode="auto">
          <a:xfrm>
            <a:off x="4983163" y="4937125"/>
            <a:ext cx="354456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t-IT" sz="3200" dirty="0">
                <a:solidFill>
                  <a:schemeClr val="tx2"/>
                </a:solidFill>
                <a:latin typeface="Comic Sans MS" pitchFamily="66" charset="0"/>
              </a:rPr>
              <a:t>Super </a:t>
            </a:r>
            <a:r>
              <a:rPr lang="it-IT" sz="3200" dirty="0" smtClean="0">
                <a:solidFill>
                  <a:schemeClr val="tx2"/>
                </a:solidFill>
                <a:latin typeface="Comic Sans MS" pitchFamily="66" charset="0"/>
              </a:rPr>
              <a:t>Percettore</a:t>
            </a:r>
          </a:p>
          <a:p>
            <a:pPr eaLnBrk="1" hangingPunct="1"/>
            <a:endParaRPr lang="it-IT" sz="3200" dirty="0">
              <a:solidFill>
                <a:schemeClr val="tx2"/>
              </a:solidFill>
              <a:latin typeface="Comic Sans MS" pitchFamily="66" charset="0"/>
            </a:endParaRPr>
          </a:p>
          <a:p>
            <a:pPr eaLnBrk="1" hangingPunct="1"/>
            <a:r>
              <a:rPr lang="it-IT" sz="3200" dirty="0" err="1" smtClean="0">
                <a:solidFill>
                  <a:schemeClr val="tx2"/>
                </a:solidFill>
                <a:latin typeface="Comic Sans MS" pitchFamily="66" charset="0"/>
              </a:rPr>
              <a:t>Difficult</a:t>
            </a:r>
            <a:r>
              <a:rPr lang="it-IT" sz="3200" dirty="0" smtClean="0">
                <a:solidFill>
                  <a:schemeClr val="tx2"/>
                </a:solidFill>
                <a:latin typeface="Comic Sans MS" pitchFamily="66" charset="0"/>
              </a:rPr>
              <a:t> !</a:t>
            </a:r>
            <a:endParaRPr lang="it-IT" sz="3200" dirty="0">
              <a:solidFill>
                <a:schemeClr val="tx2"/>
              </a:solidFill>
              <a:latin typeface="Comic Sans MS" pitchFamily="66" charset="0"/>
            </a:endParaRPr>
          </a:p>
        </p:txBody>
      </p:sp>
      <p:pic>
        <p:nvPicPr>
          <p:cNvPr id="76805" name="Immagine 10" descr="bambini-felici-che-mangiano-le-verdure-thumb827490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825" y="2060575"/>
            <a:ext cx="4067175" cy="266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5" name="Text Box 9"/>
          <p:cNvSpPr txBox="1">
            <a:spLocks noChangeArrowheads="1"/>
          </p:cNvSpPr>
          <p:nvPr/>
        </p:nvSpPr>
        <p:spPr bwMode="auto">
          <a:xfrm>
            <a:off x="971550" y="4814888"/>
            <a:ext cx="3193503"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t-IT" sz="3200" dirty="0" smtClean="0">
                <a:solidFill>
                  <a:schemeClr val="tx2"/>
                </a:solidFill>
                <a:latin typeface="Comic Sans MS" pitchFamily="66" charset="0"/>
              </a:rPr>
              <a:t>Non</a:t>
            </a:r>
            <a:r>
              <a:rPr lang="it-IT" sz="4000" dirty="0" smtClean="0">
                <a:solidFill>
                  <a:schemeClr val="tx2"/>
                </a:solidFill>
                <a:latin typeface="Comic Sans MS" pitchFamily="66" charset="0"/>
              </a:rPr>
              <a:t> </a:t>
            </a:r>
            <a:r>
              <a:rPr lang="it-IT" sz="3200" dirty="0" smtClean="0">
                <a:solidFill>
                  <a:schemeClr val="tx2"/>
                </a:solidFill>
                <a:latin typeface="Comic Sans MS" pitchFamily="66" charset="0"/>
              </a:rPr>
              <a:t>Percettore</a:t>
            </a:r>
          </a:p>
          <a:p>
            <a:pPr eaLnBrk="1" hangingPunct="1"/>
            <a:endParaRPr lang="it-IT" sz="3200" dirty="0">
              <a:solidFill>
                <a:schemeClr val="tx2"/>
              </a:solidFill>
              <a:latin typeface="Comic Sans MS" pitchFamily="66" charset="0"/>
            </a:endParaRPr>
          </a:p>
          <a:p>
            <a:pPr eaLnBrk="1" hangingPunct="1"/>
            <a:r>
              <a:rPr lang="it-IT" sz="3200" dirty="0" smtClean="0">
                <a:solidFill>
                  <a:schemeClr val="tx2"/>
                </a:solidFill>
                <a:latin typeface="Comic Sans MS" pitchFamily="66" charset="0"/>
              </a:rPr>
              <a:t>Easy !</a:t>
            </a:r>
            <a:endParaRPr lang="it-IT" sz="4000" dirty="0">
              <a:solidFill>
                <a:schemeClr val="tx2"/>
              </a:solidFill>
              <a:latin typeface="Comic Sans MS" pitchFamily="66" charset="0"/>
            </a:endParaRPr>
          </a:p>
        </p:txBody>
      </p:sp>
    </p:spTree>
    <p:extLst>
      <p:ext uri="{BB962C8B-B14F-4D97-AF65-F5344CB8AC3E}">
        <p14:creationId xmlns:p14="http://schemas.microsoft.com/office/powerpoint/2010/main" val="355484746"/>
      </p:ext>
    </p:extLst>
  </p:cSld>
  <p:clrMapOvr>
    <a:masterClrMapping/>
  </p:clrMapOvr>
  <mc:AlternateContent xmlns:mc="http://schemas.openxmlformats.org/markup-compatibility/2006" xmlns:p14="http://schemas.microsoft.com/office/powerpoint/2010/main">
    <mc:Choice Requires="p14">
      <p:transition p14:dur="100" advClick="0" advTm="20000">
        <p:cut/>
      </p:transition>
    </mc:Choice>
    <mc:Fallback xmlns="">
      <p:transition advClick="0" advTm="20000">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065"/>
                                        </p:tgtEl>
                                        <p:attrNameLst>
                                          <p:attrName>style.visibility</p:attrName>
                                        </p:attrNameLst>
                                      </p:cBhvr>
                                      <p:to>
                                        <p:strVal val="visible"/>
                                      </p:to>
                                    </p:set>
                                    <p:animEffect transition="in" filter="fade">
                                      <p:cBhvr>
                                        <p:cTn id="7" dur="500"/>
                                        <p:tgtEl>
                                          <p:spTgt spid="450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062"/>
                                        </p:tgtEl>
                                        <p:attrNameLst>
                                          <p:attrName>style.visibility</p:attrName>
                                        </p:attrNameLst>
                                      </p:cBhvr>
                                      <p:to>
                                        <p:strVal val="visible"/>
                                      </p:to>
                                    </p:set>
                                    <p:animEffect transition="in" filter="fade">
                                      <p:cBhvr>
                                        <p:cTn id="12" dur="500"/>
                                        <p:tgtEl>
                                          <p:spTgt spid="45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2" grpId="0"/>
      <p:bldP spid="4506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FF00"/>
          </a:solidFill>
        </p:spPr>
        <p:txBody>
          <a:bodyPr rtlCol="0">
            <a:normAutofit fontScale="90000"/>
          </a:bodyPr>
          <a:lstStyle/>
          <a:p>
            <a:pPr eaLnBrk="1" fontAlgn="auto" hangingPunct="1">
              <a:spcAft>
                <a:spcPts val="0"/>
              </a:spcAft>
              <a:defRPr/>
            </a:pPr>
            <a:r>
              <a:rPr lang="it-IT" dirty="0" smtClean="0"/>
              <a:t>Ma perché mangiamo tanti ‘non nutrienti ?? </a:t>
            </a:r>
            <a:endParaRPr lang="it-IT" dirty="0"/>
          </a:p>
        </p:txBody>
      </p:sp>
      <p:pic>
        <p:nvPicPr>
          <p:cNvPr id="27651" name="Picture 4" descr="http://it.geniuscook.com/wp-content/uploads/2009/09/for-sal-pom.jpg"/>
          <p:cNvPicPr>
            <a:picLocks noChangeAspect="1" noChangeArrowheads="1"/>
          </p:cNvPicPr>
          <p:nvPr/>
        </p:nvPicPr>
        <p:blipFill>
          <a:blip r:embed="rId2" cstate="print"/>
          <a:srcRect/>
          <a:stretch>
            <a:fillRect/>
          </a:stretch>
        </p:blipFill>
        <p:spPr bwMode="auto">
          <a:xfrm>
            <a:off x="285750" y="2214563"/>
            <a:ext cx="4286250" cy="3400425"/>
          </a:xfrm>
          <a:prstGeom prst="rect">
            <a:avLst/>
          </a:prstGeom>
          <a:noFill/>
          <a:ln w="9525">
            <a:noFill/>
            <a:miter lim="800000"/>
            <a:headEnd/>
            <a:tailEnd/>
          </a:ln>
        </p:spPr>
      </p:pic>
      <p:pic>
        <p:nvPicPr>
          <p:cNvPr id="5" name="Picture 4" descr="http://t0.gstatic.com/images?q=tbn:VoJY6nCuCcd2AM:http://www.alberghiera.it/img/news_immagini/4220093792705_timo.jpg">
            <a:hlinkClick r:id="rId3"/>
          </p:cNvPr>
          <p:cNvPicPr>
            <a:picLocks noChangeAspect="1" noChangeArrowheads="1"/>
          </p:cNvPicPr>
          <p:nvPr/>
        </p:nvPicPr>
        <p:blipFill>
          <a:blip r:embed="rId4" cstate="print"/>
          <a:srcRect/>
          <a:stretch>
            <a:fillRect/>
          </a:stretch>
        </p:blipFill>
        <p:spPr bwMode="auto">
          <a:xfrm>
            <a:off x="5143500" y="4071938"/>
            <a:ext cx="1657350" cy="1246187"/>
          </a:xfrm>
          <a:prstGeom prst="rect">
            <a:avLst/>
          </a:prstGeom>
          <a:noFill/>
          <a:ln w="9525">
            <a:noFill/>
            <a:miter lim="800000"/>
            <a:headEnd/>
            <a:tailEnd/>
          </a:ln>
        </p:spPr>
      </p:pic>
      <p:sp>
        <p:nvSpPr>
          <p:cNvPr id="6" name="CasellaDiTesto 5"/>
          <p:cNvSpPr txBox="1">
            <a:spLocks noChangeArrowheads="1"/>
          </p:cNvSpPr>
          <p:nvPr/>
        </p:nvSpPr>
        <p:spPr bwMode="auto">
          <a:xfrm>
            <a:off x="5072063" y="2286000"/>
            <a:ext cx="2857500" cy="646113"/>
          </a:xfrm>
          <a:prstGeom prst="rect">
            <a:avLst/>
          </a:prstGeom>
          <a:solidFill>
            <a:srgbClr val="FF0000"/>
          </a:solidFill>
          <a:ln w="9525">
            <a:noFill/>
            <a:miter lim="800000"/>
            <a:headEnd/>
            <a:tailEnd/>
          </a:ln>
        </p:spPr>
        <p:txBody>
          <a:bodyPr>
            <a:spAutoFit/>
          </a:bodyPr>
          <a:lstStyle/>
          <a:p>
            <a:pPr algn="ctr"/>
            <a:r>
              <a:rPr lang="it-IT">
                <a:latin typeface="Calibri" pitchFamily="34" charset="0"/>
              </a:rPr>
              <a:t>Che ci  danno Basilico ed Origano ?</a:t>
            </a:r>
          </a:p>
        </p:txBody>
      </p:sp>
      <p:pic>
        <p:nvPicPr>
          <p:cNvPr id="7" name="Picture 2" descr="http://t0.gstatic.com/images?q=tbn:PJGI2joUWOXXuM:http://blog.leiweb.it/marinaterragni/files/2008/11/basilico.jpg">
            <a:hlinkClick r:id="rId5"/>
          </p:cNvPr>
          <p:cNvPicPr>
            <a:picLocks noChangeAspect="1" noChangeArrowheads="1"/>
          </p:cNvPicPr>
          <p:nvPr/>
        </p:nvPicPr>
        <p:blipFill>
          <a:blip r:embed="rId6" cstate="print"/>
          <a:srcRect/>
          <a:stretch>
            <a:fillRect/>
          </a:stretch>
        </p:blipFill>
        <p:spPr bwMode="auto">
          <a:xfrm>
            <a:off x="6858000" y="4000500"/>
            <a:ext cx="1714500" cy="1289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3"/>
          <p:cNvSpPr>
            <a:spLocks noGrp="1"/>
          </p:cNvSpPr>
          <p:nvPr>
            <p:ph type="title"/>
          </p:nvPr>
        </p:nvSpPr>
        <p:spPr>
          <a:xfrm>
            <a:off x="428625" y="142875"/>
            <a:ext cx="8229600" cy="1785938"/>
          </a:xfrm>
          <a:solidFill>
            <a:srgbClr val="FFFF00"/>
          </a:solidFill>
        </p:spPr>
        <p:txBody>
          <a:bodyPr rtlCol="0">
            <a:normAutofit fontScale="90000"/>
          </a:bodyPr>
          <a:lstStyle/>
          <a:p>
            <a:pPr eaLnBrk="1" fontAlgn="auto" hangingPunct="1">
              <a:spcAft>
                <a:spcPts val="0"/>
              </a:spcAft>
              <a:defRPr/>
            </a:pPr>
            <a:r>
              <a:rPr lang="it-IT" sz="2000" dirty="0" smtClean="0"/>
              <a:t/>
            </a:r>
            <a:br>
              <a:rPr lang="it-IT" sz="2000" dirty="0" smtClean="0"/>
            </a:br>
            <a:r>
              <a:rPr lang="it-IT" sz="2700" dirty="0" smtClean="0"/>
              <a:t>Il TRPV1 è un recettore canale che appartiene alla </a:t>
            </a:r>
            <a:br>
              <a:rPr lang="it-IT" sz="2700" dirty="0" smtClean="0"/>
            </a:br>
            <a:r>
              <a:rPr lang="it-IT" sz="2700" b="1" dirty="0" smtClean="0"/>
              <a:t>superfamiglia dei </a:t>
            </a:r>
            <a:br>
              <a:rPr lang="it-IT" sz="2700" b="1" dirty="0" smtClean="0"/>
            </a:br>
            <a:r>
              <a:rPr lang="it-IT" sz="2700" b="1" dirty="0" err="1" smtClean="0"/>
              <a:t>Transient</a:t>
            </a:r>
            <a:r>
              <a:rPr lang="it-IT" sz="2700" b="1" dirty="0" smtClean="0"/>
              <a:t> </a:t>
            </a:r>
            <a:r>
              <a:rPr lang="it-IT" sz="2700" b="1" dirty="0" err="1" smtClean="0"/>
              <a:t>Receptor</a:t>
            </a:r>
            <a:r>
              <a:rPr lang="it-IT" sz="2700" b="1" dirty="0" smtClean="0"/>
              <a:t>  </a:t>
            </a:r>
            <a:r>
              <a:rPr lang="it-IT" sz="2700" b="1" dirty="0" err="1" smtClean="0"/>
              <a:t>Potential</a:t>
            </a:r>
            <a:r>
              <a:rPr lang="it-IT" sz="2700" b="1" dirty="0" smtClean="0"/>
              <a:t> </a:t>
            </a:r>
            <a:r>
              <a:rPr lang="it-IT" sz="2700" b="1" dirty="0" err="1" smtClean="0"/>
              <a:t>ion</a:t>
            </a:r>
            <a:r>
              <a:rPr lang="it-IT" sz="2700" b="1" dirty="0" smtClean="0"/>
              <a:t> </a:t>
            </a:r>
            <a:r>
              <a:rPr lang="it-IT" sz="2700" b="1" dirty="0" err="1" smtClean="0"/>
              <a:t>channel</a:t>
            </a:r>
            <a:r>
              <a:rPr lang="it-IT" sz="2700" b="1" dirty="0" smtClean="0"/>
              <a:t> </a:t>
            </a:r>
            <a:r>
              <a:rPr lang="it-IT" sz="2700" dirty="0" smtClean="0"/>
              <a:t> </a:t>
            </a:r>
            <a:br>
              <a:rPr lang="it-IT" sz="2700" dirty="0" smtClean="0"/>
            </a:br>
            <a:r>
              <a:rPr lang="it-IT" sz="2700" dirty="0" smtClean="0"/>
              <a:t>sono attivati da :</a:t>
            </a:r>
            <a:br>
              <a:rPr lang="it-IT" sz="2700" dirty="0" smtClean="0"/>
            </a:br>
            <a:endParaRPr lang="it-IT" sz="2700" dirty="0" smtClean="0"/>
          </a:p>
        </p:txBody>
      </p:sp>
      <p:pic>
        <p:nvPicPr>
          <p:cNvPr id="18435" name="Picture 2" descr="http://www.nature.com/emboj/journal/v24/n24/images/7600893f7.jpg"/>
          <p:cNvPicPr>
            <a:picLocks noChangeAspect="1" noChangeArrowheads="1"/>
          </p:cNvPicPr>
          <p:nvPr/>
        </p:nvPicPr>
        <p:blipFill>
          <a:blip r:embed="rId2" cstate="print"/>
          <a:srcRect/>
          <a:stretch>
            <a:fillRect/>
          </a:stretch>
        </p:blipFill>
        <p:spPr bwMode="auto">
          <a:xfrm>
            <a:off x="3059113" y="1928813"/>
            <a:ext cx="5248275" cy="4929187"/>
          </a:xfrm>
          <a:prstGeom prst="rect">
            <a:avLst/>
          </a:prstGeom>
          <a:noFill/>
          <a:ln w="9525">
            <a:noFill/>
            <a:miter lim="800000"/>
            <a:headEnd/>
            <a:tailEnd/>
          </a:ln>
        </p:spPr>
      </p:pic>
      <p:pic>
        <p:nvPicPr>
          <p:cNvPr id="18436" name="Picture 4" descr="http://scienze-como.uninsubria.it/bressanini/divulgazione/images/pepero1"/>
          <p:cNvPicPr>
            <a:picLocks noChangeAspect="1" noChangeArrowheads="1"/>
          </p:cNvPicPr>
          <p:nvPr/>
        </p:nvPicPr>
        <p:blipFill>
          <a:blip r:embed="rId3" cstate="print"/>
          <a:srcRect/>
          <a:stretch>
            <a:fillRect/>
          </a:stretch>
        </p:blipFill>
        <p:spPr bwMode="auto">
          <a:xfrm>
            <a:off x="642938" y="2214563"/>
            <a:ext cx="1876425" cy="1543050"/>
          </a:xfrm>
          <a:prstGeom prst="rect">
            <a:avLst/>
          </a:prstGeom>
          <a:noFill/>
          <a:ln w="9525">
            <a:noFill/>
            <a:miter lim="800000"/>
            <a:headEnd/>
            <a:tailEnd/>
          </a:ln>
        </p:spPr>
      </p:pic>
      <p:sp>
        <p:nvSpPr>
          <p:cNvPr id="6" name="CasellaDiTesto 5"/>
          <p:cNvSpPr txBox="1">
            <a:spLocks noChangeArrowheads="1"/>
          </p:cNvSpPr>
          <p:nvPr/>
        </p:nvSpPr>
        <p:spPr bwMode="auto">
          <a:xfrm>
            <a:off x="250825" y="3860800"/>
            <a:ext cx="2555875" cy="2308225"/>
          </a:xfrm>
          <a:prstGeom prst="rect">
            <a:avLst/>
          </a:prstGeom>
          <a:noFill/>
          <a:ln w="9525">
            <a:noFill/>
            <a:miter lim="800000"/>
            <a:headEnd/>
            <a:tailEnd/>
          </a:ln>
        </p:spPr>
        <p:txBody>
          <a:bodyPr>
            <a:spAutoFit/>
          </a:bodyPr>
          <a:lstStyle/>
          <a:p>
            <a:r>
              <a:rPr lang="it-IT">
                <a:latin typeface="Calibri" pitchFamily="34" charset="0"/>
              </a:rPr>
              <a:t>• capsaicina, in quanto molecola idrofoba, il suo sito di legame può trovarsi sia nella porzione intracellulare che extracellulare del recettore. </a:t>
            </a:r>
            <a:br>
              <a:rPr lang="it-IT">
                <a:latin typeface="Calibri" pitchFamily="34" charset="0"/>
              </a:rPr>
            </a:br>
            <a:r>
              <a:rPr lang="it-IT">
                <a:latin typeface="Calibri" pitchFamily="34" charset="0"/>
              </a:rPr>
              <a:t>• Calore: 43° C  • pH&lt; 6</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checkerboard(across)">
                                      <p:cBhvr>
                                        <p:cTn id="7" dur="5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8435"/>
                                        </p:tgtEl>
                                        <p:attrNameLst>
                                          <p:attrName>style.visibility</p:attrName>
                                        </p:attrNameLst>
                                      </p:cBhvr>
                                      <p:to>
                                        <p:strVal val="visible"/>
                                      </p:to>
                                    </p:set>
                                    <p:animEffect transition="in" filter="checkerboard(across)">
                                      <p:cBhvr>
                                        <p:cTn id="12" dur="500"/>
                                        <p:tgtEl>
                                          <p:spTgt spid="1843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8436"/>
                                        </p:tgtEl>
                                        <p:attrNameLst>
                                          <p:attrName>style.visibility</p:attrName>
                                        </p:attrNameLst>
                                      </p:cBhvr>
                                      <p:to>
                                        <p:strVal val="visible"/>
                                      </p:to>
                                    </p:set>
                                    <p:animEffect transition="in" filter="box(in)">
                                      <p:cBhvr>
                                        <p:cTn id="17" dur="500"/>
                                        <p:tgtEl>
                                          <p:spTgt spid="1843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7200" y="214313"/>
            <a:ext cx="8229600" cy="1285875"/>
          </a:xfrm>
          <a:solidFill>
            <a:srgbClr val="FFFF00"/>
          </a:solidFill>
        </p:spPr>
        <p:txBody>
          <a:bodyPr rtlCol="0">
            <a:normAutofit fontScale="90000"/>
          </a:bodyPr>
          <a:lstStyle/>
          <a:p>
            <a:pPr algn="just" eaLnBrk="1" fontAlgn="auto" hangingPunct="1">
              <a:spcAft>
                <a:spcPts val="0"/>
              </a:spcAft>
              <a:defRPr/>
            </a:pPr>
            <a:r>
              <a:rPr lang="it-IT" sz="2000" dirty="0" smtClean="0"/>
              <a:t> </a:t>
            </a:r>
            <a:r>
              <a:rPr lang="it-IT" sz="2000" b="1" dirty="0" smtClean="0"/>
              <a:t>I </a:t>
            </a:r>
            <a:r>
              <a:rPr lang="it-IT" sz="2000" b="1" dirty="0" err="1" smtClean="0"/>
              <a:t>Transient</a:t>
            </a:r>
            <a:r>
              <a:rPr lang="it-IT" sz="2000" b="1" dirty="0" smtClean="0"/>
              <a:t> </a:t>
            </a:r>
            <a:r>
              <a:rPr lang="it-IT" sz="2000" b="1" dirty="0" err="1" smtClean="0"/>
              <a:t>Receptor</a:t>
            </a:r>
            <a:r>
              <a:rPr lang="it-IT" sz="2000" b="1" dirty="0" smtClean="0"/>
              <a:t> </a:t>
            </a:r>
            <a:r>
              <a:rPr lang="it-IT" sz="2000" b="1" dirty="0" err="1" smtClean="0"/>
              <a:t>Potential</a:t>
            </a:r>
            <a:r>
              <a:rPr lang="it-IT" sz="2000" b="1" dirty="0" smtClean="0"/>
              <a:t> (TRP) sono una superfamiglia di  proteine </a:t>
            </a:r>
            <a:r>
              <a:rPr lang="it-IT" sz="2000" b="1" dirty="0" err="1" smtClean="0"/>
              <a:t>transmembrana</a:t>
            </a:r>
            <a:r>
              <a:rPr lang="it-IT" sz="2000" b="1" dirty="0" smtClean="0"/>
              <a:t>  </a:t>
            </a:r>
            <a:r>
              <a:rPr lang="it-IT" sz="2000" dirty="0" smtClean="0"/>
              <a:t>che agiscono da </a:t>
            </a:r>
            <a:r>
              <a:rPr lang="it-IT" sz="2000" b="1" dirty="0" smtClean="0"/>
              <a:t>sensori molecolari </a:t>
            </a:r>
            <a:r>
              <a:rPr lang="it-IT" sz="2000" dirty="0" smtClean="0"/>
              <a:t>per una serie di funzioni fisiologiche e patologiche. Controllano la </a:t>
            </a:r>
            <a:r>
              <a:rPr lang="it-IT" sz="2000" dirty="0" err="1" smtClean="0"/>
              <a:t>vasodilazione</a:t>
            </a:r>
            <a:r>
              <a:rPr lang="it-IT" sz="2000" dirty="0" smtClean="0"/>
              <a:t>, la sensazione termica, meccanica, chimica (</a:t>
            </a:r>
            <a:r>
              <a:rPr lang="it-IT" sz="2000" dirty="0" err="1" smtClean="0"/>
              <a:t>chemoesthesi</a:t>
            </a:r>
            <a:r>
              <a:rPr lang="it-IT" sz="2000" dirty="0" smtClean="0"/>
              <a:t>), dolorosa, gustativa</a:t>
            </a:r>
            <a:endParaRPr lang="it-IT" sz="2000" dirty="0"/>
          </a:p>
        </p:txBody>
      </p:sp>
      <p:pic>
        <p:nvPicPr>
          <p:cNvPr id="29699" name="Picture 2" descr="http://www.mcdb.lsa.umich.edu/labs/haoxingx/Research_files/TRPtree.gif"/>
          <p:cNvPicPr>
            <a:picLocks noChangeAspect="1" noChangeArrowheads="1"/>
          </p:cNvPicPr>
          <p:nvPr/>
        </p:nvPicPr>
        <p:blipFill>
          <a:blip r:embed="rId2" cstate="print"/>
          <a:srcRect/>
          <a:stretch>
            <a:fillRect/>
          </a:stretch>
        </p:blipFill>
        <p:spPr bwMode="auto">
          <a:xfrm>
            <a:off x="0" y="1500188"/>
            <a:ext cx="8858250" cy="535781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TotalTime>
  <Words>1251</Words>
  <Application>Microsoft Office PowerPoint</Application>
  <PresentationFormat>Presentazione su schermo (4:3)</PresentationFormat>
  <Paragraphs>161</Paragraphs>
  <Slides>34</Slides>
  <Notes>6</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34</vt:i4>
      </vt:variant>
    </vt:vector>
  </HeadingPairs>
  <TitlesOfParts>
    <vt:vector size="40" baseType="lpstr">
      <vt:lpstr>Arial</vt:lpstr>
      <vt:lpstr>Calibri</vt:lpstr>
      <vt:lpstr>Comic Sans MS</vt:lpstr>
      <vt:lpstr>Times New Roman</vt:lpstr>
      <vt:lpstr>Wingdings</vt:lpstr>
      <vt:lpstr>Tema di Office</vt:lpstr>
      <vt:lpstr>Nutrienti e pelle : solo allergia ?</vt:lpstr>
      <vt:lpstr> Perché piace ? Perché disgusta?  Edonismo per ... Essere felici ??? </vt:lpstr>
      <vt:lpstr>Molti gusti ?  Ma no !! Solo  5  ! SALATO –DOLCE– ACIDO  - AMARO – UMAMI (saporito)</vt:lpstr>
      <vt:lpstr>Presentazione standard di PowerPoint</vt:lpstr>
      <vt:lpstr>Presentazione standard di PowerPoint</vt:lpstr>
      <vt:lpstr>Siamo geneticamente predisposti a percepire l’amaro in maniera differente</vt:lpstr>
      <vt:lpstr>Ma perché mangiamo tanti ‘non nutrienti ?? </vt:lpstr>
      <vt:lpstr> Il TRPV1 è un recettore canale che appartiene alla  superfamiglia dei  Transient Receptor  Potential ion channel   sono attivati da : </vt:lpstr>
      <vt:lpstr> I Transient Receptor Potential (TRP) sono una superfamiglia di  proteine transmembrana  che agiscono da sensori molecolari per una serie di funzioni fisiologiche e patologiche. Controllano la vasodilazione, la sensazione termica, meccanica, chimica (chemoesthesi), dolorosa, gustativa</vt:lpstr>
      <vt:lpstr>TRP channels: new targets for  chemosensation and visceral pain</vt:lpstr>
      <vt:lpstr>\</vt:lpstr>
      <vt:lpstr>In risposta a vari meccanismi di attivazione (cationi, caldo, freddo, pressione, composti chimici) i canali TRP influenzano il differenziamento dell’epidermide ed il mantenimento della barriera epiteliale</vt:lpstr>
      <vt:lpstr>Vari membri delle sottofamiglie dei canali TRPC e TRPV sono criticamente coinvolti nella fisiologia dell’epidermide</vt:lpstr>
      <vt:lpstr>Espressione o funzione aberrante dei canali TRP possono contribuire a patologie della cute associate ad anomalie del differenziamento o della proliferazione dei cheratinociti </vt:lpstr>
      <vt:lpstr>Presentazione standard di PowerPoint</vt:lpstr>
      <vt:lpstr>Recettori del gusto nell’epidermide?!</vt:lpstr>
      <vt:lpstr>Recettori TASR??</vt:lpstr>
      <vt:lpstr>le cellule che esprimono i recettori TAS2R esprimono anche Gustducina, la proteina G associata ai recettori TASR, necessaria per la trasmissione del segnale innescato dall’attivazione del recettore                                  </vt:lpstr>
      <vt:lpstr>Presentazione standard di PowerPoint</vt:lpstr>
      <vt:lpstr> L’attivazione dei recettori TAS2R induce nelle cellule gustative un incremento dei livelli del Ca++ intracellulare</vt:lpstr>
      <vt:lpstr>Anche nei cheratinociti la stimolazione con composti amari in grado di attivare più recettori TAS2R induce un aumento del Ca++ intracellulare</vt:lpstr>
      <vt:lpstr>Ai cheratinociti piace l’amaro…</vt:lpstr>
      <vt:lpstr>TAS2R potenziali targets di molecole ‘’farmacologicamente’’attive?</vt:lpstr>
      <vt:lpstr>GRANDE SCOPERTA !!!! I recettori del Gusto stanno anche nelle Vie Respiratorie !!!  T2R38 taste receptor polymorphisms underlie susceptibility to upper respiratory infection</vt:lpstr>
      <vt:lpstr>Pseudomonas Aeruginosa su Cellule Epiteliali</vt:lpstr>
      <vt:lpstr>Presentazione standard di PowerPoint</vt:lpstr>
      <vt:lpstr>Gli AHLs prodotti da P. aeruginosa sono rilevati dal recettore T2R38 che, attraverso l’attivazione del sistema di segnalazione  intracellulare Ca2+-dipendente, induce un incremento della frequenza del battito ciliare e la produzione di NO. </vt:lpstr>
      <vt:lpstr>La Rinopoliposi Nasale Cronica</vt:lpstr>
      <vt:lpstr>Sviluppo di Biofilm Batterico in pazienti con RinoSinusite Cronica e Polipi a seconda del genotipo del Taste Receptor Gene R 38</vt:lpstr>
      <vt:lpstr>Psoriasi: Fattori di Rischio Alimentari</vt:lpstr>
      <vt:lpstr>Presentazione standard di PowerPoint</vt:lpstr>
      <vt:lpstr>Transient Receptor Potential Channels and Dermatological Disorders Authors: Valdes-Rodriguez, Rodrigo; B. Kaushik, Shivani; Yosipovitch, Gil Source: Current Topics in Medicinal Chemistry, Volume 13, Number 3,  </vt:lpstr>
      <vt:lpstr>Caffè con inibitore dell’amaro !TAS2R38</vt:lpstr>
      <vt:lpstr>MANGIARE… A PELLE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Nutrienti e pelle : solo allergia ?</dc:title>
  <dc:creator>.</dc:creator>
  <cp:lastModifiedBy>Luigi</cp:lastModifiedBy>
  <cp:revision>34</cp:revision>
  <dcterms:created xsi:type="dcterms:W3CDTF">2015-10-05T19:08:15Z</dcterms:created>
  <dcterms:modified xsi:type="dcterms:W3CDTF">2019-09-27T08:01:32Z</dcterms:modified>
</cp:coreProperties>
</file>