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0" r:id="rId4"/>
    <p:sldId id="261" r:id="rId5"/>
    <p:sldId id="257" r:id="rId6"/>
    <p:sldId id="258" r:id="rId7"/>
    <p:sldId id="265" r:id="rId8"/>
    <p:sldId id="267" r:id="rId9"/>
    <p:sldId id="268" r:id="rId10"/>
    <p:sldId id="271" r:id="rId11"/>
    <p:sldId id="272" r:id="rId12"/>
    <p:sldId id="275" r:id="rId13"/>
    <p:sldId id="25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FB578-3286-4C64-A4DC-BD15FBCC1F0C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4640-13CA-4A64-8976-6ABE1767B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18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78B5F-8A52-4BF6-9B24-869CEA568D30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32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6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3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13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60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59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20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32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75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0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7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2FFC1-1319-4DEC-A614-F98C706A1184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9F11-5C60-4B05-9CDB-C16D54F87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1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91343" y="0"/>
            <a:ext cx="9144000" cy="169817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20 ANNI DEL PROGETTO AFRICA – ROTARY SALERNO </a:t>
            </a:r>
            <a:endParaRPr lang="it-IT" dirty="0"/>
          </a:p>
        </p:txBody>
      </p:sp>
      <p:pic>
        <p:nvPicPr>
          <p:cNvPr id="1036" name="Picture 12" descr="Rotary and The United Nations - WINDSOR AND ETON ROTARY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2" y="2490332"/>
            <a:ext cx="10681761" cy="33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-20200126-WA0002">
            <a:extLst>
              <a:ext uri="{FF2B5EF4-FFF2-40B4-BE49-F238E27FC236}">
                <a16:creationId xmlns:a16="http://schemas.microsoft.com/office/drawing/2014/main" id="{FA02C3B3-1B32-4D69-9E4C-46519E9385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944592"/>
            <a:ext cx="11933207" cy="536994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40945" y="350982"/>
            <a:ext cx="34821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NOVEMBER  2019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949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EE0B4A5-3E94-4D91-80FD-50C67CFA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92" y="528507"/>
            <a:ext cx="8260360" cy="61952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48727" y="528507"/>
            <a:ext cx="34821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FEBRUARY 12 2020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553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2135909"/>
            <a:ext cx="9652000" cy="4343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84582" y="1431636"/>
            <a:ext cx="58558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READY TO OPEN THE MIDWIFERY SCHOOL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768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r>
              <a:rPr lang="it-IT" dirty="0"/>
              <a:t>Il trilione di dollari che gli Stati ricchi </a:t>
            </a:r>
            <a:r>
              <a:rPr lang="it-IT" dirty="0" smtClean="0"/>
              <a:t>hanno </a:t>
            </a:r>
            <a:r>
              <a:rPr lang="it-IT" dirty="0"/>
              <a:t>destinato in questo periodo agli «aiuti per lo sviluppo» non ha prodotto i risultati sperati. </a:t>
            </a:r>
            <a:endParaRPr lang="it-IT" dirty="0" smtClean="0"/>
          </a:p>
          <a:p>
            <a:r>
              <a:rPr lang="it-IT" dirty="0" smtClean="0"/>
              <a:t>negli </a:t>
            </a:r>
            <a:r>
              <a:rPr lang="it-IT" dirty="0"/>
              <a:t>ultimi trenta anni i Paesi più dipendenti dagli aiuti hanno registrato tassi di crescita negativi: -0,2</a:t>
            </a:r>
            <a:r>
              <a:rPr lang="it-IT" dirty="0" smtClean="0"/>
              <a:t>%.</a:t>
            </a:r>
          </a:p>
          <a:p>
            <a:r>
              <a:rPr lang="it-IT" dirty="0"/>
              <a:t>Ha scritto Joseph </a:t>
            </a:r>
            <a:r>
              <a:rPr lang="it-IT" dirty="0" err="1"/>
              <a:t>Ki</a:t>
            </a:r>
            <a:r>
              <a:rPr lang="it-IT" dirty="0"/>
              <a:t>-Zerbo, filosofo e storico africano, scomparso nel 2006: «Aiuta davvero soltanto l'aiuto che aiuta a eliminare l'aiuto</a:t>
            </a:r>
            <a:r>
              <a:rPr lang="it-IT" dirty="0" smtClean="0"/>
              <a:t>»</a:t>
            </a:r>
          </a:p>
          <a:p>
            <a:endParaRPr lang="it-IT" dirty="0"/>
          </a:p>
          <a:p>
            <a:r>
              <a:rPr lang="it-IT" dirty="0" smtClean="0"/>
              <a:t>AVETE SOSTENUTO LA CRESCITA DI MEDICI ED OSTETRICHE CHE HANNO PRODOTTO UN SIGNIFICATIVO CAMBIAMENTO IN UGANDA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Come valutare i risultati del vostro impegno?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6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3200" y="0"/>
            <a:ext cx="8982363" cy="908050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it-IT" altLang="it-IT" dirty="0" smtClean="0"/>
              <a:t>Un Rotary attivo e presente </a:t>
            </a:r>
            <a:r>
              <a:rPr lang="it-IT" altLang="it-IT" dirty="0" smtClean="0"/>
              <a:t> da 20 anni !</a:t>
            </a:r>
            <a:endParaRPr lang="it-IT" altLang="it-IT" dirty="0"/>
          </a:p>
        </p:txBody>
      </p:sp>
      <p:pic>
        <p:nvPicPr>
          <p:cNvPr id="167945" name="Picture 9" descr="DSC005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879572"/>
            <a:ext cx="8675689" cy="57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it-IT" dirty="0" smtClean="0"/>
              <a:t>SITUAZIONE </a:t>
            </a:r>
            <a:r>
              <a:rPr lang="it-IT" dirty="0" smtClean="0"/>
              <a:t>MCH  UGANDA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morbilità materna e infantile rappresenta il più alto carico di malattia nell'Uganda settentrionale. </a:t>
            </a:r>
          </a:p>
          <a:p>
            <a:endParaRPr lang="it-IT" dirty="0" smtClean="0"/>
          </a:p>
          <a:p>
            <a:r>
              <a:rPr lang="it-IT" dirty="0" smtClean="0"/>
              <a:t>oltre il 75% degli anni di vita persi a causa di morti premature sono dovuti a dieci malattie prevenibili (UDHS 2016/07). </a:t>
            </a:r>
          </a:p>
          <a:p>
            <a:endParaRPr lang="it-IT" dirty="0" smtClean="0"/>
          </a:p>
          <a:p>
            <a:r>
              <a:rPr lang="it-IT" dirty="0" smtClean="0"/>
              <a:t>Le condizioni peri-natale e materna rappresentano il 20,4%, la malaria per il 15,4%, le infezioni acute del tratto respiratorio inferiore per il 10,5% e l'HIV / AIDS per il 9,1%.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0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it-IT" dirty="0" smtClean="0"/>
              <a:t>SALUTE MATERNA </a:t>
            </a:r>
            <a:r>
              <a:rPr lang="it-IT" dirty="0" smtClean="0"/>
              <a:t>INFANTILE </a:t>
            </a:r>
            <a:r>
              <a:rPr lang="it-IT" dirty="0" smtClean="0"/>
              <a:t>NEL DISTRETTO DI KITGUM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Kitgum</a:t>
            </a:r>
            <a:r>
              <a:rPr lang="it-IT" dirty="0" smtClean="0"/>
              <a:t> è tra i distretti elencati dal ministero della salute con i più alti tassi di mortalità infantile e materna. </a:t>
            </a:r>
          </a:p>
          <a:p>
            <a:endParaRPr lang="it-IT" dirty="0" smtClean="0"/>
          </a:p>
          <a:p>
            <a:r>
              <a:rPr lang="it-IT" dirty="0" smtClean="0"/>
              <a:t>la mortalità infantile è pari a 279 per 1000 nati vivi. </a:t>
            </a:r>
          </a:p>
          <a:p>
            <a:r>
              <a:rPr lang="it-IT" dirty="0" smtClean="0"/>
              <a:t>ITALIA: 3/1000 nascite  </a:t>
            </a:r>
            <a:r>
              <a:rPr lang="it-IT" b="1" u="sng" dirty="0" smtClean="0"/>
              <a:t>93 volte inferiore !</a:t>
            </a:r>
          </a:p>
          <a:p>
            <a:endParaRPr lang="it-IT" dirty="0" smtClean="0"/>
          </a:p>
          <a:p>
            <a:r>
              <a:rPr lang="it-IT" dirty="0" smtClean="0"/>
              <a:t>la mortalità materna è di 536 per 100.000 nati vivi.</a:t>
            </a:r>
          </a:p>
          <a:p>
            <a:r>
              <a:rPr lang="it-IT" dirty="0" smtClean="0"/>
              <a:t>ITALIA: 9 casi / 100.000 nati vivi  - </a:t>
            </a:r>
            <a:r>
              <a:rPr lang="it-IT" b="1" u="sng" dirty="0" smtClean="0"/>
              <a:t>60 volte inferiore !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42356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2800" dirty="0" err="1" smtClean="0"/>
              <a:t>Estimating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Risk</a:t>
            </a:r>
            <a:r>
              <a:rPr lang="it-IT" sz="2800" dirty="0" smtClean="0"/>
              <a:t> of </a:t>
            </a:r>
            <a:r>
              <a:rPr lang="it-IT" sz="2800" dirty="0" err="1" smtClean="0"/>
              <a:t>Maternal</a:t>
            </a:r>
            <a:r>
              <a:rPr lang="it-IT" sz="2800" dirty="0" smtClean="0"/>
              <a:t> Death </a:t>
            </a:r>
            <a:r>
              <a:rPr lang="it-IT" sz="2800" dirty="0" err="1" smtClean="0"/>
              <a:t>at</a:t>
            </a:r>
            <a:r>
              <a:rPr lang="it-IT" sz="2800" dirty="0" smtClean="0"/>
              <a:t> </a:t>
            </a:r>
            <a:r>
              <a:rPr lang="it-IT" sz="2800" dirty="0" err="1" smtClean="0"/>
              <a:t>Admission</a:t>
            </a:r>
            <a:r>
              <a:rPr lang="it-IT" sz="2800" dirty="0" smtClean="0"/>
              <a:t>: A </a:t>
            </a:r>
            <a:r>
              <a:rPr lang="it-IT" sz="2800" dirty="0" err="1" smtClean="0"/>
              <a:t>Predictive</a:t>
            </a:r>
            <a:r>
              <a:rPr lang="it-IT" sz="2800" dirty="0" smtClean="0"/>
              <a:t> Model from a 5-Year Case Reference </a:t>
            </a:r>
            <a:r>
              <a:rPr lang="it-IT" sz="2800" dirty="0" err="1" smtClean="0"/>
              <a:t>Study</a:t>
            </a:r>
            <a:r>
              <a:rPr lang="it-IT" sz="2800" dirty="0" smtClean="0"/>
              <a:t> in </a:t>
            </a:r>
            <a:r>
              <a:rPr lang="it-IT" sz="2800" dirty="0" err="1" smtClean="0"/>
              <a:t>Northern</a:t>
            </a:r>
            <a:r>
              <a:rPr lang="it-IT" sz="2800" dirty="0" smtClean="0"/>
              <a:t> Uganda </a:t>
            </a:r>
            <a:br>
              <a:rPr lang="it-IT" sz="2800" dirty="0" smtClean="0"/>
            </a:br>
            <a:r>
              <a:rPr lang="it-IT" sz="1600" dirty="0" err="1" smtClean="0"/>
              <a:t>Gasthony</a:t>
            </a:r>
            <a:r>
              <a:rPr lang="it-IT" sz="1600" dirty="0" smtClean="0"/>
              <a:t> </a:t>
            </a:r>
            <a:r>
              <a:rPr lang="it-IT" sz="1600" dirty="0" err="1" smtClean="0"/>
              <a:t>Alobo</a:t>
            </a:r>
            <a:r>
              <a:rPr lang="it-IT" sz="1600" dirty="0" smtClean="0"/>
              <a:t> ,  Cristina </a:t>
            </a:r>
            <a:r>
              <a:rPr lang="it-IT" sz="1600" dirty="0" err="1" smtClean="0"/>
              <a:t>Reverzani</a:t>
            </a:r>
            <a:r>
              <a:rPr lang="it-IT" sz="1600" dirty="0" smtClean="0"/>
              <a:t>, Laura Sarno, Barbara Giordani, and Luigi Greco</a:t>
            </a:r>
            <a:br>
              <a:rPr lang="it-IT" sz="1600" dirty="0" smtClean="0"/>
            </a:br>
            <a:r>
              <a:rPr lang="it-IT" sz="1800" dirty="0" err="1" smtClean="0"/>
              <a:t>Obstetrics</a:t>
            </a:r>
            <a:r>
              <a:rPr lang="it-IT" sz="1800" dirty="0" smtClean="0"/>
              <a:t> and </a:t>
            </a:r>
            <a:r>
              <a:rPr lang="it-IT" sz="1800" dirty="0" err="1" smtClean="0"/>
              <a:t>Gynecology</a:t>
            </a:r>
            <a:r>
              <a:rPr lang="it-IT" sz="1800" dirty="0" smtClean="0"/>
              <a:t> International Volume 2022, </a:t>
            </a:r>
            <a:r>
              <a:rPr lang="it-IT" sz="1800" dirty="0" err="1" smtClean="0"/>
              <a:t>Article</a:t>
            </a:r>
            <a:r>
              <a:rPr lang="it-IT" sz="1800" dirty="0" smtClean="0"/>
              <a:t> ID 4419722, 8 </a:t>
            </a:r>
            <a:r>
              <a:rPr lang="it-IT" sz="1800" dirty="0" err="1" smtClean="0"/>
              <a:t>pages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649" t="50039" r="10702" b="10663"/>
          <a:stretch/>
        </p:blipFill>
        <p:spPr>
          <a:xfrm>
            <a:off x="376989" y="1690688"/>
            <a:ext cx="11438021" cy="45817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21891" y="2780145"/>
            <a:ext cx="251229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Valutate 1500 donne al parto  in 3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4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0176" t="26803" r="51579" b="5985"/>
          <a:stretch/>
        </p:blipFill>
        <p:spPr>
          <a:xfrm>
            <a:off x="2454441" y="-56148"/>
            <a:ext cx="6994358" cy="69141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1684" y="1748589"/>
            <a:ext cx="18127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 qui si vive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152021" y="1748588"/>
            <a:ext cx="2286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 qui si muore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21673" y="4202545"/>
            <a:ext cx="270625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Un semplice punteggio di rischio all’ingresso della donna predice nell’80% la probabilità di morire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78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midwives in U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9618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i immagini per midwives in U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24" y="396188"/>
            <a:ext cx="4755417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6" y="3870036"/>
            <a:ext cx="4814479" cy="28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82" y="3870036"/>
            <a:ext cx="4980937" cy="33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618442" y="2811084"/>
            <a:ext cx="6899563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Le ostetriche !!! Tante ostetriche !!</a:t>
            </a:r>
          </a:p>
          <a:p>
            <a:pPr algn="ctr"/>
            <a:r>
              <a:rPr lang="it-IT" sz="2800" dirty="0" smtClean="0"/>
              <a:t>Distribuite sul territorio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 smtClean="0"/>
              <a:t>Legate ad una rete di assistenza e trasporto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117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90216_110720 - Copia">
            <a:extLst>
              <a:ext uri="{FF2B5EF4-FFF2-40B4-BE49-F238E27FC236}">
                <a16:creationId xmlns:a16="http://schemas.microsoft.com/office/drawing/2014/main" id="{80F61BD9-4AA5-45AF-ADE1-EAA726BF4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74160" y="375920"/>
            <a:ext cx="455260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Rustico della nuova scuola per </a:t>
            </a:r>
            <a:r>
              <a:rPr lang="it-IT" sz="2400" dirty="0" smtClean="0"/>
              <a:t>ostetriche nel Febbraio 2019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872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>
            <a:extLst>
              <a:ext uri="{FF2B5EF4-FFF2-40B4-BE49-F238E27FC236}">
                <a16:creationId xmlns:a16="http://schemas.microsoft.com/office/drawing/2014/main" id="{0E11A6E6-19AB-4167-95C0-FE0C8EF52C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52" y="281496"/>
            <a:ext cx="8456103" cy="5931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655126" y="281496"/>
            <a:ext cx="34821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August 2019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020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353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20 ANNI DEL PROGETTO AFRICA – ROTARY SALERNO </vt:lpstr>
      <vt:lpstr>Un Rotary attivo e presente  da 20 anni !</vt:lpstr>
      <vt:lpstr>SITUAZIONE MCH  UGANDA </vt:lpstr>
      <vt:lpstr>SALUTE MATERNA INFANTILE NEL DISTRETTO DI KITGUM</vt:lpstr>
      <vt:lpstr>Estimating the Risk of Maternal Death at Admission: A Predictive Model from a 5-Year Case Reference Study in Northern Uganda  Gasthony Alobo ,  Cristina Reverzani, Laura Sarno, Barbara Giordani, and Luigi Greco Obstetrics and Gynecology International Volume 2022, Article ID 4419722, 8 pages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valutare i risultati del vostro impegno?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</dc:creator>
  <cp:lastModifiedBy>Luigi</cp:lastModifiedBy>
  <cp:revision>9</cp:revision>
  <dcterms:created xsi:type="dcterms:W3CDTF">2022-03-23T18:40:29Z</dcterms:created>
  <dcterms:modified xsi:type="dcterms:W3CDTF">2022-03-25T18:55:43Z</dcterms:modified>
</cp:coreProperties>
</file>