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5"/>
  </p:notesMasterIdLst>
  <p:sldIdLst>
    <p:sldId id="256" r:id="rId2"/>
    <p:sldId id="320" r:id="rId3"/>
    <p:sldId id="319" r:id="rId4"/>
    <p:sldId id="321" r:id="rId5"/>
    <p:sldId id="323" r:id="rId6"/>
    <p:sldId id="322" r:id="rId7"/>
    <p:sldId id="324" r:id="rId8"/>
    <p:sldId id="303" r:id="rId9"/>
    <p:sldId id="304" r:id="rId10"/>
    <p:sldId id="306" r:id="rId11"/>
    <p:sldId id="307" r:id="rId12"/>
    <p:sldId id="274" r:id="rId13"/>
    <p:sldId id="273" r:id="rId14"/>
    <p:sldId id="272" r:id="rId15"/>
    <p:sldId id="271" r:id="rId16"/>
    <p:sldId id="270" r:id="rId17"/>
    <p:sldId id="325" r:id="rId18"/>
    <p:sldId id="277" r:id="rId19"/>
    <p:sldId id="308" r:id="rId20"/>
    <p:sldId id="309" r:id="rId21"/>
    <p:sldId id="311" r:id="rId22"/>
    <p:sldId id="312" r:id="rId23"/>
    <p:sldId id="313" r:id="rId24"/>
    <p:sldId id="314" r:id="rId25"/>
    <p:sldId id="315" r:id="rId26"/>
    <p:sldId id="316" r:id="rId27"/>
    <p:sldId id="317" r:id="rId28"/>
    <p:sldId id="258" r:id="rId29"/>
    <p:sldId id="257" r:id="rId30"/>
    <p:sldId id="297" r:id="rId31"/>
    <p:sldId id="259" r:id="rId32"/>
    <p:sldId id="281" r:id="rId33"/>
    <p:sldId id="260" r:id="rId34"/>
    <p:sldId id="276" r:id="rId35"/>
    <p:sldId id="266" r:id="rId36"/>
    <p:sldId id="268" r:id="rId37"/>
    <p:sldId id="300" r:id="rId38"/>
    <p:sldId id="318" r:id="rId39"/>
    <p:sldId id="299" r:id="rId40"/>
    <p:sldId id="292" r:id="rId41"/>
    <p:sldId id="302" r:id="rId42"/>
    <p:sldId id="301" r:id="rId43"/>
    <p:sldId id="326" r:id="rId4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126" y="90"/>
      </p:cViewPr>
      <p:guideLst/>
    </p:cSldViewPr>
  </p:slideViewPr>
  <p:notesTextViewPr>
    <p:cViewPr>
      <p:scale>
        <a:sx n="1" d="1"/>
        <a:sy n="1" d="1"/>
      </p:scale>
      <p:origin x="0" y="0"/>
    </p:cViewPr>
  </p:notesTextViewPr>
  <p:sorterViewPr>
    <p:cViewPr varScale="1">
      <p:scale>
        <a:sx n="1" d="1"/>
        <a:sy n="1" d="1"/>
      </p:scale>
      <p:origin x="0" y="-6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AFRICA\REPORT_AIC\RBF_SPSS81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AFRICA\REPORT_AIC\RBF_SPSS81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Scores by Time at LACOR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ALL!$AI$1</c:f>
              <c:strCache>
                <c:ptCount val="1"/>
                <c:pt idx="0">
                  <c:v>StrMan</c:v>
                </c:pt>
              </c:strCache>
            </c:strRef>
          </c:tx>
          <c:spPr>
            <a:ln w="28575" cap="rnd">
              <a:solidFill>
                <a:schemeClr val="accent2"/>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ALL!$AI$2:$AI$14</c:f>
              <c:numCache>
                <c:formatCode>General</c:formatCode>
                <c:ptCount val="13"/>
                <c:pt idx="0">
                  <c:v>13</c:v>
                </c:pt>
                <c:pt idx="1">
                  <c:v>17.5</c:v>
                </c:pt>
                <c:pt idx="2">
                  <c:v>20.5</c:v>
                </c:pt>
                <c:pt idx="3">
                  <c:v>20</c:v>
                </c:pt>
                <c:pt idx="4">
                  <c:v>19.5</c:v>
                </c:pt>
                <c:pt idx="5">
                  <c:v>21</c:v>
                </c:pt>
                <c:pt idx="6">
                  <c:v>20.5</c:v>
                </c:pt>
                <c:pt idx="7">
                  <c:v>22</c:v>
                </c:pt>
                <c:pt idx="8">
                  <c:v>21</c:v>
                </c:pt>
                <c:pt idx="9">
                  <c:v>21</c:v>
                </c:pt>
                <c:pt idx="10">
                  <c:v>21</c:v>
                </c:pt>
                <c:pt idx="11">
                  <c:v>22.7</c:v>
                </c:pt>
                <c:pt idx="12">
                  <c:v>24</c:v>
                </c:pt>
              </c:numCache>
            </c:numRef>
          </c:val>
          <c:smooth val="0"/>
          <c:extLst>
            <c:ext xmlns:c16="http://schemas.microsoft.com/office/drawing/2014/chart" uri="{C3380CC4-5D6E-409C-BE32-E72D297353CC}">
              <c16:uniqueId val="{00000000-9DAA-49BB-890C-CEE667F84F15}"/>
            </c:ext>
          </c:extLst>
        </c:ser>
        <c:ser>
          <c:idx val="2"/>
          <c:order val="1"/>
          <c:tx>
            <c:strRef>
              <c:f>ALL!$AJ$1</c:f>
              <c:strCache>
                <c:ptCount val="1"/>
                <c:pt idx="0">
                  <c:v>Hygiene</c:v>
                </c:pt>
              </c:strCache>
            </c:strRef>
          </c:tx>
          <c:spPr>
            <a:ln w="28575" cap="rnd">
              <a:solidFill>
                <a:schemeClr val="accent3"/>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ALL!$AJ$2:$AJ$14</c:f>
              <c:numCache>
                <c:formatCode>General</c:formatCode>
                <c:ptCount val="13"/>
                <c:pt idx="0">
                  <c:v>12</c:v>
                </c:pt>
                <c:pt idx="1">
                  <c:v>14</c:v>
                </c:pt>
                <c:pt idx="2">
                  <c:v>20</c:v>
                </c:pt>
                <c:pt idx="3">
                  <c:v>22.5</c:v>
                </c:pt>
                <c:pt idx="4">
                  <c:v>21</c:v>
                </c:pt>
                <c:pt idx="5">
                  <c:v>22</c:v>
                </c:pt>
                <c:pt idx="6">
                  <c:v>22</c:v>
                </c:pt>
                <c:pt idx="7">
                  <c:v>22</c:v>
                </c:pt>
                <c:pt idx="8">
                  <c:v>23</c:v>
                </c:pt>
                <c:pt idx="9">
                  <c:v>20</c:v>
                </c:pt>
                <c:pt idx="10">
                  <c:v>19.5</c:v>
                </c:pt>
                <c:pt idx="11">
                  <c:v>21.5</c:v>
                </c:pt>
                <c:pt idx="12">
                  <c:v>23</c:v>
                </c:pt>
              </c:numCache>
            </c:numRef>
          </c:val>
          <c:smooth val="0"/>
          <c:extLst>
            <c:ext xmlns:c16="http://schemas.microsoft.com/office/drawing/2014/chart" uri="{C3380CC4-5D6E-409C-BE32-E72D297353CC}">
              <c16:uniqueId val="{00000001-9DAA-49BB-890C-CEE667F84F15}"/>
            </c:ext>
          </c:extLst>
        </c:ser>
        <c:ser>
          <c:idx val="3"/>
          <c:order val="2"/>
          <c:tx>
            <c:strRef>
              <c:f>ALL!$AK$1</c:f>
              <c:strCache>
                <c:ptCount val="1"/>
                <c:pt idx="0">
                  <c:v>Clinical</c:v>
                </c:pt>
              </c:strCache>
            </c:strRef>
          </c:tx>
          <c:spPr>
            <a:ln w="28575" cap="rnd">
              <a:solidFill>
                <a:schemeClr val="accent4"/>
              </a:solidFill>
              <a:round/>
            </a:ln>
            <a:effectLst/>
          </c:spPr>
          <c:marker>
            <c:symbol val="none"/>
          </c:marker>
          <c:trendline>
            <c:spPr>
              <a:ln w="50800" cap="rnd">
                <a:solidFill>
                  <a:schemeClr val="tx1"/>
                </a:solidFill>
                <a:prstDash val="sysDot"/>
              </a:ln>
              <a:effectLst/>
            </c:spPr>
            <c:trendlineType val="poly"/>
            <c:order val="4"/>
            <c:dispRSqr val="0"/>
            <c:dispEq val="1"/>
            <c:trendlineLbl>
              <c:layout>
                <c:manualLayout>
                  <c:x val="-1.4132970319518634E-2"/>
                  <c:y val="-7.514301011845311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trendlineLbl>
          </c:trendline>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ALL!$AK$2:$AK$14</c:f>
              <c:numCache>
                <c:formatCode>General</c:formatCode>
                <c:ptCount val="13"/>
                <c:pt idx="0">
                  <c:v>21</c:v>
                </c:pt>
                <c:pt idx="1">
                  <c:v>24.5</c:v>
                </c:pt>
                <c:pt idx="2">
                  <c:v>26</c:v>
                </c:pt>
                <c:pt idx="3">
                  <c:v>27.9</c:v>
                </c:pt>
                <c:pt idx="4">
                  <c:v>28.5</c:v>
                </c:pt>
                <c:pt idx="5">
                  <c:v>26</c:v>
                </c:pt>
                <c:pt idx="6">
                  <c:v>30.2</c:v>
                </c:pt>
                <c:pt idx="7">
                  <c:v>28.5</c:v>
                </c:pt>
                <c:pt idx="8">
                  <c:v>31.67</c:v>
                </c:pt>
                <c:pt idx="9">
                  <c:v>29.67</c:v>
                </c:pt>
                <c:pt idx="10">
                  <c:v>31</c:v>
                </c:pt>
                <c:pt idx="11">
                  <c:v>31.5</c:v>
                </c:pt>
                <c:pt idx="12">
                  <c:v>33</c:v>
                </c:pt>
              </c:numCache>
            </c:numRef>
          </c:val>
          <c:smooth val="0"/>
          <c:extLst>
            <c:ext xmlns:c16="http://schemas.microsoft.com/office/drawing/2014/chart" uri="{C3380CC4-5D6E-409C-BE32-E72D297353CC}">
              <c16:uniqueId val="{00000002-9DAA-49BB-890C-CEE667F84F15}"/>
            </c:ext>
          </c:extLst>
        </c:ser>
        <c:ser>
          <c:idx val="4"/>
          <c:order val="3"/>
          <c:tx>
            <c:strRef>
              <c:f>ALL!$AL$1</c:f>
              <c:strCache>
                <c:ptCount val="1"/>
                <c:pt idx="0">
                  <c:v>Emergency</c:v>
                </c:pt>
              </c:strCache>
            </c:strRef>
          </c:tx>
          <c:spPr>
            <a:ln w="28575" cap="rnd">
              <a:solidFill>
                <a:schemeClr val="accent5"/>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ALL!$AL$2:$AL$14</c:f>
              <c:numCache>
                <c:formatCode>General</c:formatCode>
                <c:ptCount val="13"/>
                <c:pt idx="0">
                  <c:v>4</c:v>
                </c:pt>
                <c:pt idx="1">
                  <c:v>8</c:v>
                </c:pt>
                <c:pt idx="2">
                  <c:v>7</c:v>
                </c:pt>
                <c:pt idx="3">
                  <c:v>8</c:v>
                </c:pt>
                <c:pt idx="4">
                  <c:v>7</c:v>
                </c:pt>
                <c:pt idx="5">
                  <c:v>7</c:v>
                </c:pt>
                <c:pt idx="6">
                  <c:v>6</c:v>
                </c:pt>
                <c:pt idx="7">
                  <c:v>7</c:v>
                </c:pt>
                <c:pt idx="8">
                  <c:v>8</c:v>
                </c:pt>
                <c:pt idx="9">
                  <c:v>7</c:v>
                </c:pt>
                <c:pt idx="10">
                  <c:v>8</c:v>
                </c:pt>
                <c:pt idx="11">
                  <c:v>5.5</c:v>
                </c:pt>
                <c:pt idx="12">
                  <c:v>8</c:v>
                </c:pt>
              </c:numCache>
            </c:numRef>
          </c:val>
          <c:smooth val="0"/>
          <c:extLst>
            <c:ext xmlns:c16="http://schemas.microsoft.com/office/drawing/2014/chart" uri="{C3380CC4-5D6E-409C-BE32-E72D297353CC}">
              <c16:uniqueId val="{00000003-9DAA-49BB-890C-CEE667F84F15}"/>
            </c:ext>
          </c:extLst>
        </c:ser>
        <c:ser>
          <c:idx val="5"/>
          <c:order val="4"/>
          <c:tx>
            <c:strRef>
              <c:f>ALL!$AM$1</c:f>
              <c:strCache>
                <c:ptCount val="1"/>
                <c:pt idx="0">
                  <c:v>Training</c:v>
                </c:pt>
              </c:strCache>
            </c:strRef>
          </c:tx>
          <c:spPr>
            <a:ln w="28575" cap="rnd">
              <a:solidFill>
                <a:schemeClr val="accent6"/>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ALL!$AM$2:$AM$14</c:f>
              <c:numCache>
                <c:formatCode>General</c:formatCode>
                <c:ptCount val="13"/>
                <c:pt idx="0">
                  <c:v>6</c:v>
                </c:pt>
                <c:pt idx="1">
                  <c:v>6.5</c:v>
                </c:pt>
                <c:pt idx="2">
                  <c:v>5</c:v>
                </c:pt>
                <c:pt idx="3">
                  <c:v>5</c:v>
                </c:pt>
                <c:pt idx="4">
                  <c:v>3</c:v>
                </c:pt>
                <c:pt idx="5">
                  <c:v>1</c:v>
                </c:pt>
                <c:pt idx="6">
                  <c:v>2</c:v>
                </c:pt>
                <c:pt idx="7">
                  <c:v>6</c:v>
                </c:pt>
                <c:pt idx="8">
                  <c:v>5</c:v>
                </c:pt>
                <c:pt idx="11">
                  <c:v>3</c:v>
                </c:pt>
                <c:pt idx="12">
                  <c:v>9</c:v>
                </c:pt>
              </c:numCache>
            </c:numRef>
          </c:val>
          <c:smooth val="0"/>
          <c:extLst>
            <c:ext xmlns:c16="http://schemas.microsoft.com/office/drawing/2014/chart" uri="{C3380CC4-5D6E-409C-BE32-E72D297353CC}">
              <c16:uniqueId val="{00000004-9DAA-49BB-890C-CEE667F84F15}"/>
            </c:ext>
          </c:extLst>
        </c:ser>
        <c:dLbls>
          <c:showLegendKey val="0"/>
          <c:showVal val="0"/>
          <c:showCatName val="0"/>
          <c:showSerName val="0"/>
          <c:showPercent val="0"/>
          <c:showBubbleSize val="0"/>
        </c:dLbls>
        <c:smooth val="0"/>
        <c:axId val="699697376"/>
        <c:axId val="746665296"/>
      </c:lineChart>
      <c:catAx>
        <c:axId val="6996973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THREE MONTLY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46665296"/>
        <c:crosses val="autoZero"/>
        <c:auto val="1"/>
        <c:lblAlgn val="ctr"/>
        <c:lblOffset val="100"/>
        <c:noMultiLvlLbl val="0"/>
      </c:catAx>
      <c:valAx>
        <c:axId val="74666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9969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Scores by time at KALONGO</a:t>
            </a:r>
            <a:r>
              <a:rPr lang="it-IT" sz="1400" b="0" i="0" u="none" strike="noStrike" baseline="0">
                <a:effectLst/>
              </a:rPr>
              <a:t>StrMan</a:t>
            </a:r>
            <a:r>
              <a:rPr lang="it-IT" sz="1400" b="0" i="0" u="none" strike="noStrike" baseline="0"/>
              <a:t> </a:t>
            </a:r>
            <a:r>
              <a:rPr lang="it-IT" sz="1400" b="0" i="0" u="none" strike="noStrike" baseline="0">
                <a:effectLst/>
              </a:rPr>
              <a:t>Hygiene</a:t>
            </a:r>
            <a:r>
              <a:rPr lang="it-IT" sz="1400" b="0" i="0" u="none" strike="noStrike" baseline="0"/>
              <a:t> </a:t>
            </a:r>
            <a:endParaRPr lang="it-IT"/>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6.6580927384076991E-2"/>
          <c:y val="0.16708333333333336"/>
          <c:w val="0.90286351706036749"/>
          <c:h val="0.61498432487605714"/>
        </c:manualLayout>
      </c:layout>
      <c:lineChart>
        <c:grouping val="standard"/>
        <c:varyColors val="0"/>
        <c:ser>
          <c:idx val="1"/>
          <c:order val="0"/>
          <c:tx>
            <c:strRef>
              <c:f>ALL!$AI$15</c:f>
              <c:strCache>
                <c:ptCount val="1"/>
                <c:pt idx="0">
                  <c:v>StrMan</c:v>
                </c:pt>
              </c:strCache>
            </c:strRef>
          </c:tx>
          <c:spPr>
            <a:ln w="28575" cap="rnd">
              <a:solidFill>
                <a:schemeClr val="accent2"/>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ALL!$AI$16:$AI$28</c:f>
              <c:numCache>
                <c:formatCode>General</c:formatCode>
                <c:ptCount val="13"/>
                <c:pt idx="0">
                  <c:v>7</c:v>
                </c:pt>
                <c:pt idx="1">
                  <c:v>14</c:v>
                </c:pt>
                <c:pt idx="2">
                  <c:v>15</c:v>
                </c:pt>
                <c:pt idx="3">
                  <c:v>20.5</c:v>
                </c:pt>
                <c:pt idx="4">
                  <c:v>20</c:v>
                </c:pt>
                <c:pt idx="5">
                  <c:v>22</c:v>
                </c:pt>
                <c:pt idx="6">
                  <c:v>20.5</c:v>
                </c:pt>
                <c:pt idx="7">
                  <c:v>17</c:v>
                </c:pt>
                <c:pt idx="8">
                  <c:v>20.7</c:v>
                </c:pt>
                <c:pt idx="9">
                  <c:v>21.7</c:v>
                </c:pt>
                <c:pt idx="10">
                  <c:v>19</c:v>
                </c:pt>
                <c:pt idx="11">
                  <c:v>20.55</c:v>
                </c:pt>
                <c:pt idx="12">
                  <c:v>24</c:v>
                </c:pt>
              </c:numCache>
            </c:numRef>
          </c:val>
          <c:smooth val="0"/>
          <c:extLst>
            <c:ext xmlns:c16="http://schemas.microsoft.com/office/drawing/2014/chart" uri="{C3380CC4-5D6E-409C-BE32-E72D297353CC}">
              <c16:uniqueId val="{00000000-884A-4E90-BBF8-C7CE64382C96}"/>
            </c:ext>
          </c:extLst>
        </c:ser>
        <c:ser>
          <c:idx val="2"/>
          <c:order val="1"/>
          <c:tx>
            <c:strRef>
              <c:f>ALL!$AJ$15</c:f>
              <c:strCache>
                <c:ptCount val="1"/>
                <c:pt idx="0">
                  <c:v>Hygiene</c:v>
                </c:pt>
              </c:strCache>
            </c:strRef>
          </c:tx>
          <c:spPr>
            <a:ln w="28575" cap="rnd">
              <a:solidFill>
                <a:schemeClr val="accent3"/>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ALL!$AJ$16:$AJ$28</c:f>
              <c:numCache>
                <c:formatCode>General</c:formatCode>
                <c:ptCount val="13"/>
                <c:pt idx="0">
                  <c:v>9</c:v>
                </c:pt>
                <c:pt idx="1">
                  <c:v>19</c:v>
                </c:pt>
                <c:pt idx="2">
                  <c:v>16.75</c:v>
                </c:pt>
                <c:pt idx="3">
                  <c:v>17</c:v>
                </c:pt>
                <c:pt idx="4">
                  <c:v>21</c:v>
                </c:pt>
                <c:pt idx="5">
                  <c:v>20</c:v>
                </c:pt>
                <c:pt idx="6">
                  <c:v>22</c:v>
                </c:pt>
                <c:pt idx="7">
                  <c:v>18</c:v>
                </c:pt>
                <c:pt idx="8">
                  <c:v>23</c:v>
                </c:pt>
                <c:pt idx="9">
                  <c:v>23</c:v>
                </c:pt>
                <c:pt idx="10">
                  <c:v>23</c:v>
                </c:pt>
                <c:pt idx="11">
                  <c:v>21.4</c:v>
                </c:pt>
                <c:pt idx="12">
                  <c:v>23</c:v>
                </c:pt>
              </c:numCache>
            </c:numRef>
          </c:val>
          <c:smooth val="0"/>
          <c:extLst>
            <c:ext xmlns:c16="http://schemas.microsoft.com/office/drawing/2014/chart" uri="{C3380CC4-5D6E-409C-BE32-E72D297353CC}">
              <c16:uniqueId val="{00000001-884A-4E90-BBF8-C7CE64382C96}"/>
            </c:ext>
          </c:extLst>
        </c:ser>
        <c:ser>
          <c:idx val="3"/>
          <c:order val="2"/>
          <c:tx>
            <c:strRef>
              <c:f>ALL!$AK$15</c:f>
              <c:strCache>
                <c:ptCount val="1"/>
                <c:pt idx="0">
                  <c:v>Clinical</c:v>
                </c:pt>
              </c:strCache>
            </c:strRef>
          </c:tx>
          <c:spPr>
            <a:ln w="28575" cap="rnd">
              <a:solidFill>
                <a:schemeClr val="accent4"/>
              </a:solidFill>
              <a:round/>
            </a:ln>
            <a:effectLst/>
          </c:spPr>
          <c:marker>
            <c:symbol val="none"/>
          </c:marker>
          <c:trendline>
            <c:spPr>
              <a:ln w="41275" cap="rnd">
                <a:solidFill>
                  <a:schemeClr val="tx1"/>
                </a:solidFill>
                <a:prstDash val="sysDot"/>
              </a:ln>
              <a:effectLst/>
            </c:spPr>
            <c:trendlineType val="poly"/>
            <c:order val="3"/>
            <c:dispRSqr val="0"/>
            <c:dispEq val="0"/>
          </c:trendline>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ALL!$AK$16:$AK$28</c:f>
              <c:numCache>
                <c:formatCode>General</c:formatCode>
                <c:ptCount val="13"/>
                <c:pt idx="0">
                  <c:v>11</c:v>
                </c:pt>
                <c:pt idx="1">
                  <c:v>21</c:v>
                </c:pt>
                <c:pt idx="2">
                  <c:v>12.25</c:v>
                </c:pt>
                <c:pt idx="3">
                  <c:v>15.5</c:v>
                </c:pt>
                <c:pt idx="4">
                  <c:v>24</c:v>
                </c:pt>
                <c:pt idx="5">
                  <c:v>7.5</c:v>
                </c:pt>
                <c:pt idx="6">
                  <c:v>16</c:v>
                </c:pt>
                <c:pt idx="7">
                  <c:v>14.5</c:v>
                </c:pt>
                <c:pt idx="8">
                  <c:v>33</c:v>
                </c:pt>
                <c:pt idx="9">
                  <c:v>28</c:v>
                </c:pt>
                <c:pt idx="10">
                  <c:v>30</c:v>
                </c:pt>
                <c:pt idx="11">
                  <c:v>23</c:v>
                </c:pt>
                <c:pt idx="12">
                  <c:v>33</c:v>
                </c:pt>
              </c:numCache>
            </c:numRef>
          </c:val>
          <c:smooth val="0"/>
          <c:extLst>
            <c:ext xmlns:c16="http://schemas.microsoft.com/office/drawing/2014/chart" uri="{C3380CC4-5D6E-409C-BE32-E72D297353CC}">
              <c16:uniqueId val="{00000002-884A-4E90-BBF8-C7CE64382C96}"/>
            </c:ext>
          </c:extLst>
        </c:ser>
        <c:ser>
          <c:idx val="4"/>
          <c:order val="3"/>
          <c:tx>
            <c:strRef>
              <c:f>ALL!$AL$15</c:f>
              <c:strCache>
                <c:ptCount val="1"/>
                <c:pt idx="0">
                  <c:v>Emergency</c:v>
                </c:pt>
              </c:strCache>
            </c:strRef>
          </c:tx>
          <c:spPr>
            <a:ln w="28575" cap="rnd">
              <a:solidFill>
                <a:schemeClr val="accent5"/>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ALL!$AL$16:$AL$28</c:f>
              <c:numCache>
                <c:formatCode>General</c:formatCode>
                <c:ptCount val="13"/>
                <c:pt idx="0">
                  <c:v>4</c:v>
                </c:pt>
                <c:pt idx="1">
                  <c:v>4</c:v>
                </c:pt>
                <c:pt idx="2">
                  <c:v>8</c:v>
                </c:pt>
                <c:pt idx="3">
                  <c:v>3.5</c:v>
                </c:pt>
                <c:pt idx="4">
                  <c:v>6</c:v>
                </c:pt>
                <c:pt idx="5">
                  <c:v>6</c:v>
                </c:pt>
                <c:pt idx="6">
                  <c:v>6</c:v>
                </c:pt>
                <c:pt idx="7">
                  <c:v>8</c:v>
                </c:pt>
                <c:pt idx="8">
                  <c:v>8</c:v>
                </c:pt>
                <c:pt idx="9">
                  <c:v>8</c:v>
                </c:pt>
                <c:pt idx="10">
                  <c:v>8</c:v>
                </c:pt>
                <c:pt idx="11">
                  <c:v>8</c:v>
                </c:pt>
                <c:pt idx="12">
                  <c:v>8</c:v>
                </c:pt>
              </c:numCache>
            </c:numRef>
          </c:val>
          <c:smooth val="0"/>
          <c:extLst>
            <c:ext xmlns:c16="http://schemas.microsoft.com/office/drawing/2014/chart" uri="{C3380CC4-5D6E-409C-BE32-E72D297353CC}">
              <c16:uniqueId val="{00000003-884A-4E90-BBF8-C7CE64382C96}"/>
            </c:ext>
          </c:extLst>
        </c:ser>
        <c:ser>
          <c:idx val="5"/>
          <c:order val="4"/>
          <c:tx>
            <c:strRef>
              <c:f>ALL!$AM$15</c:f>
              <c:strCache>
                <c:ptCount val="1"/>
                <c:pt idx="0">
                  <c:v>Training</c:v>
                </c:pt>
              </c:strCache>
            </c:strRef>
          </c:tx>
          <c:spPr>
            <a:ln w="28575" cap="rnd">
              <a:solidFill>
                <a:schemeClr val="accent6"/>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ALL!$AM$16:$AM$28</c:f>
              <c:numCache>
                <c:formatCode>General</c:formatCode>
                <c:ptCount val="13"/>
                <c:pt idx="0">
                  <c:v>5</c:v>
                </c:pt>
                <c:pt idx="1">
                  <c:v>7</c:v>
                </c:pt>
                <c:pt idx="2">
                  <c:v>7</c:v>
                </c:pt>
                <c:pt idx="3">
                  <c:v>3</c:v>
                </c:pt>
                <c:pt idx="4">
                  <c:v>2</c:v>
                </c:pt>
                <c:pt idx="5">
                  <c:v>2</c:v>
                </c:pt>
                <c:pt idx="6">
                  <c:v>2</c:v>
                </c:pt>
                <c:pt idx="7">
                  <c:v>3</c:v>
                </c:pt>
                <c:pt idx="8">
                  <c:v>3</c:v>
                </c:pt>
                <c:pt idx="12">
                  <c:v>9</c:v>
                </c:pt>
              </c:numCache>
            </c:numRef>
          </c:val>
          <c:smooth val="0"/>
          <c:extLst>
            <c:ext xmlns:c16="http://schemas.microsoft.com/office/drawing/2014/chart" uri="{C3380CC4-5D6E-409C-BE32-E72D297353CC}">
              <c16:uniqueId val="{00000004-884A-4E90-BBF8-C7CE64382C96}"/>
            </c:ext>
          </c:extLst>
        </c:ser>
        <c:dLbls>
          <c:showLegendKey val="0"/>
          <c:showVal val="0"/>
          <c:showCatName val="0"/>
          <c:showSerName val="0"/>
          <c:showPercent val="0"/>
          <c:showBubbleSize val="0"/>
        </c:dLbls>
        <c:smooth val="0"/>
        <c:axId val="839264032"/>
        <c:axId val="839268192"/>
      </c:lineChart>
      <c:catAx>
        <c:axId val="839264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THREE MONTHLY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8192"/>
        <c:crosses val="autoZero"/>
        <c:auto val="1"/>
        <c:lblAlgn val="ctr"/>
        <c:lblOffset val="100"/>
        <c:noMultiLvlLbl val="0"/>
      </c:catAx>
      <c:valAx>
        <c:axId val="83926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it-IT" sz="2400"/>
              <a:t>Percentage of Maximum Score LACOR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percTOT!$J$2</c:f>
              <c:strCache>
                <c:ptCount val="1"/>
                <c:pt idx="0">
                  <c:v>StrMan</c:v>
                </c:pt>
              </c:strCache>
            </c:strRef>
          </c:tx>
          <c:spPr>
            <a:ln w="28575" cap="rnd">
              <a:solidFill>
                <a:schemeClr val="accent2"/>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percTOT!$J$3:$J$15</c:f>
              <c:numCache>
                <c:formatCode>0.0</c:formatCode>
                <c:ptCount val="13"/>
                <c:pt idx="0">
                  <c:v>54.166666666666664</c:v>
                </c:pt>
                <c:pt idx="1">
                  <c:v>72.916666666666671</c:v>
                </c:pt>
                <c:pt idx="2">
                  <c:v>85.416666666666671</c:v>
                </c:pt>
                <c:pt idx="3">
                  <c:v>83.333333333333329</c:v>
                </c:pt>
                <c:pt idx="4">
                  <c:v>81.25</c:v>
                </c:pt>
                <c:pt idx="5">
                  <c:v>87.5</c:v>
                </c:pt>
                <c:pt idx="6">
                  <c:v>85.416666666666671</c:v>
                </c:pt>
                <c:pt idx="7">
                  <c:v>91.666666666666671</c:v>
                </c:pt>
                <c:pt idx="8">
                  <c:v>87.5</c:v>
                </c:pt>
                <c:pt idx="9">
                  <c:v>87.5</c:v>
                </c:pt>
                <c:pt idx="10">
                  <c:v>87.5</c:v>
                </c:pt>
                <c:pt idx="11">
                  <c:v>94.583333333333329</c:v>
                </c:pt>
                <c:pt idx="12">
                  <c:v>100</c:v>
                </c:pt>
              </c:numCache>
            </c:numRef>
          </c:val>
          <c:smooth val="0"/>
          <c:extLst>
            <c:ext xmlns:c16="http://schemas.microsoft.com/office/drawing/2014/chart" uri="{C3380CC4-5D6E-409C-BE32-E72D297353CC}">
              <c16:uniqueId val="{00000000-9D0A-4753-9A70-8758F8598F7A}"/>
            </c:ext>
          </c:extLst>
        </c:ser>
        <c:ser>
          <c:idx val="2"/>
          <c:order val="1"/>
          <c:tx>
            <c:strRef>
              <c:f>percTOT!$K$2</c:f>
              <c:strCache>
                <c:ptCount val="1"/>
                <c:pt idx="0">
                  <c:v>Hygiene</c:v>
                </c:pt>
              </c:strCache>
            </c:strRef>
          </c:tx>
          <c:spPr>
            <a:ln w="28575" cap="rnd">
              <a:solidFill>
                <a:schemeClr val="accent3"/>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percTOT!$K$3:$K$15</c:f>
              <c:numCache>
                <c:formatCode>0.0</c:formatCode>
                <c:ptCount val="13"/>
                <c:pt idx="0">
                  <c:v>52.173913043478258</c:v>
                </c:pt>
                <c:pt idx="1">
                  <c:v>60.869565217391305</c:v>
                </c:pt>
                <c:pt idx="2">
                  <c:v>86.956521739130437</c:v>
                </c:pt>
                <c:pt idx="3">
                  <c:v>97.826086956521735</c:v>
                </c:pt>
                <c:pt idx="4">
                  <c:v>91.304347826086953</c:v>
                </c:pt>
                <c:pt idx="5">
                  <c:v>95.652173913043484</c:v>
                </c:pt>
                <c:pt idx="6">
                  <c:v>95.652173913043484</c:v>
                </c:pt>
                <c:pt idx="7">
                  <c:v>95.652173913043484</c:v>
                </c:pt>
                <c:pt idx="8">
                  <c:v>100</c:v>
                </c:pt>
                <c:pt idx="9">
                  <c:v>86.956521739130437</c:v>
                </c:pt>
                <c:pt idx="10">
                  <c:v>84.782608695652172</c:v>
                </c:pt>
                <c:pt idx="11">
                  <c:v>93.478260869565219</c:v>
                </c:pt>
                <c:pt idx="12">
                  <c:v>100</c:v>
                </c:pt>
              </c:numCache>
            </c:numRef>
          </c:val>
          <c:smooth val="0"/>
          <c:extLst>
            <c:ext xmlns:c16="http://schemas.microsoft.com/office/drawing/2014/chart" uri="{C3380CC4-5D6E-409C-BE32-E72D297353CC}">
              <c16:uniqueId val="{00000001-9D0A-4753-9A70-8758F8598F7A}"/>
            </c:ext>
          </c:extLst>
        </c:ser>
        <c:ser>
          <c:idx val="3"/>
          <c:order val="2"/>
          <c:tx>
            <c:strRef>
              <c:f>percTOT!$L$2</c:f>
              <c:strCache>
                <c:ptCount val="1"/>
                <c:pt idx="0">
                  <c:v>Clinical</c:v>
                </c:pt>
              </c:strCache>
            </c:strRef>
          </c:tx>
          <c:spPr>
            <a:ln w="28575" cap="rnd">
              <a:solidFill>
                <a:schemeClr val="accent4"/>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percTOT!$L$3:$L$15</c:f>
              <c:numCache>
                <c:formatCode>0.0</c:formatCode>
                <c:ptCount val="13"/>
                <c:pt idx="0">
                  <c:v>63.636363636363633</c:v>
                </c:pt>
                <c:pt idx="1">
                  <c:v>74.242424242424249</c:v>
                </c:pt>
                <c:pt idx="2">
                  <c:v>78.787878787878782</c:v>
                </c:pt>
                <c:pt idx="3">
                  <c:v>84.545454545454547</c:v>
                </c:pt>
                <c:pt idx="4">
                  <c:v>86.36363636363636</c:v>
                </c:pt>
                <c:pt idx="5">
                  <c:v>78.787878787878782</c:v>
                </c:pt>
                <c:pt idx="6">
                  <c:v>91.515151515151516</c:v>
                </c:pt>
                <c:pt idx="7">
                  <c:v>86.36363636363636</c:v>
                </c:pt>
                <c:pt idx="8">
                  <c:v>95.969696969696969</c:v>
                </c:pt>
                <c:pt idx="9">
                  <c:v>89.909090909090907</c:v>
                </c:pt>
                <c:pt idx="10">
                  <c:v>93.939393939393938</c:v>
                </c:pt>
                <c:pt idx="11">
                  <c:v>95.454545454545453</c:v>
                </c:pt>
                <c:pt idx="12">
                  <c:v>100</c:v>
                </c:pt>
              </c:numCache>
            </c:numRef>
          </c:val>
          <c:smooth val="0"/>
          <c:extLst>
            <c:ext xmlns:c16="http://schemas.microsoft.com/office/drawing/2014/chart" uri="{C3380CC4-5D6E-409C-BE32-E72D297353CC}">
              <c16:uniqueId val="{00000002-9D0A-4753-9A70-8758F8598F7A}"/>
            </c:ext>
          </c:extLst>
        </c:ser>
        <c:ser>
          <c:idx val="4"/>
          <c:order val="3"/>
          <c:tx>
            <c:strRef>
              <c:f>percTOT!$M$2</c:f>
              <c:strCache>
                <c:ptCount val="1"/>
                <c:pt idx="0">
                  <c:v>Emergency</c:v>
                </c:pt>
              </c:strCache>
            </c:strRef>
          </c:tx>
          <c:spPr>
            <a:ln w="28575" cap="rnd">
              <a:solidFill>
                <a:schemeClr val="accent5"/>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percTOT!$M$3:$M$15</c:f>
              <c:numCache>
                <c:formatCode>0.0</c:formatCode>
                <c:ptCount val="13"/>
                <c:pt idx="0">
                  <c:v>50</c:v>
                </c:pt>
                <c:pt idx="1">
                  <c:v>100</c:v>
                </c:pt>
                <c:pt idx="2">
                  <c:v>87.5</c:v>
                </c:pt>
                <c:pt idx="3">
                  <c:v>100</c:v>
                </c:pt>
                <c:pt idx="4">
                  <c:v>87.5</c:v>
                </c:pt>
                <c:pt idx="5">
                  <c:v>87.5</c:v>
                </c:pt>
                <c:pt idx="6">
                  <c:v>75</c:v>
                </c:pt>
                <c:pt idx="7">
                  <c:v>87.5</c:v>
                </c:pt>
                <c:pt idx="8">
                  <c:v>100</c:v>
                </c:pt>
                <c:pt idx="9">
                  <c:v>87.5</c:v>
                </c:pt>
                <c:pt idx="10">
                  <c:v>100</c:v>
                </c:pt>
                <c:pt idx="11">
                  <c:v>68.75</c:v>
                </c:pt>
                <c:pt idx="12">
                  <c:v>100</c:v>
                </c:pt>
              </c:numCache>
            </c:numRef>
          </c:val>
          <c:smooth val="0"/>
          <c:extLst>
            <c:ext xmlns:c16="http://schemas.microsoft.com/office/drawing/2014/chart" uri="{C3380CC4-5D6E-409C-BE32-E72D297353CC}">
              <c16:uniqueId val="{00000003-9D0A-4753-9A70-8758F8598F7A}"/>
            </c:ext>
          </c:extLst>
        </c:ser>
        <c:ser>
          <c:idx val="5"/>
          <c:order val="4"/>
          <c:tx>
            <c:strRef>
              <c:f>percTOT!$N$2</c:f>
              <c:strCache>
                <c:ptCount val="1"/>
                <c:pt idx="0">
                  <c:v>Training</c:v>
                </c:pt>
              </c:strCache>
            </c:strRef>
          </c:tx>
          <c:spPr>
            <a:ln w="28575" cap="rnd">
              <a:solidFill>
                <a:schemeClr val="accent6"/>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percTOT!$N$3:$N$15</c:f>
              <c:numCache>
                <c:formatCode>0.0</c:formatCode>
                <c:ptCount val="13"/>
                <c:pt idx="0">
                  <c:v>66.666666666666671</c:v>
                </c:pt>
                <c:pt idx="1">
                  <c:v>72.222222222222229</c:v>
                </c:pt>
                <c:pt idx="2">
                  <c:v>55.555555555555557</c:v>
                </c:pt>
                <c:pt idx="3">
                  <c:v>55.555555555555557</c:v>
                </c:pt>
                <c:pt idx="4">
                  <c:v>33.333333333333336</c:v>
                </c:pt>
                <c:pt idx="5">
                  <c:v>11.111111111111111</c:v>
                </c:pt>
                <c:pt idx="6">
                  <c:v>22.222222222222221</c:v>
                </c:pt>
                <c:pt idx="7">
                  <c:v>66.666666666666671</c:v>
                </c:pt>
                <c:pt idx="8">
                  <c:v>55.555555555555557</c:v>
                </c:pt>
                <c:pt idx="9">
                  <c:v>0</c:v>
                </c:pt>
                <c:pt idx="10">
                  <c:v>0</c:v>
                </c:pt>
                <c:pt idx="11">
                  <c:v>33.333333333333336</c:v>
                </c:pt>
                <c:pt idx="12">
                  <c:v>100</c:v>
                </c:pt>
              </c:numCache>
            </c:numRef>
          </c:val>
          <c:smooth val="0"/>
          <c:extLst>
            <c:ext xmlns:c16="http://schemas.microsoft.com/office/drawing/2014/chart" uri="{C3380CC4-5D6E-409C-BE32-E72D297353CC}">
              <c16:uniqueId val="{00000004-9D0A-4753-9A70-8758F8598F7A}"/>
            </c:ext>
          </c:extLst>
        </c:ser>
        <c:dLbls>
          <c:showLegendKey val="0"/>
          <c:showVal val="0"/>
          <c:showCatName val="0"/>
          <c:showSerName val="0"/>
          <c:showPercent val="0"/>
          <c:showBubbleSize val="0"/>
        </c:dLbls>
        <c:smooth val="0"/>
        <c:axId val="839269856"/>
        <c:axId val="839270272"/>
      </c:lineChart>
      <c:catAx>
        <c:axId val="839269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-THREE MONTHLY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70272"/>
        <c:crosses val="autoZero"/>
        <c:auto val="1"/>
        <c:lblAlgn val="ctr"/>
        <c:lblOffset val="100"/>
        <c:noMultiLvlLbl val="0"/>
      </c:catAx>
      <c:valAx>
        <c:axId val="839270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9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Percentage of maximum</a:t>
            </a:r>
            <a:r>
              <a:rPr lang="it-IT" baseline="0"/>
              <a:t> score KALONGO</a:t>
            </a:r>
            <a:endParaRPr lang="it-IT"/>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percTOT!$J$16</c:f>
              <c:strCache>
                <c:ptCount val="1"/>
                <c:pt idx="0">
                  <c:v>StrMan</c:v>
                </c:pt>
              </c:strCache>
            </c:strRef>
          </c:tx>
          <c:spPr>
            <a:ln w="28575" cap="rnd">
              <a:solidFill>
                <a:schemeClr val="accent2"/>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percTOT!$J$17:$J$29</c:f>
              <c:numCache>
                <c:formatCode>0.0</c:formatCode>
                <c:ptCount val="12"/>
                <c:pt idx="0">
                  <c:v>29.166666666666668</c:v>
                </c:pt>
                <c:pt idx="1">
                  <c:v>62.5</c:v>
                </c:pt>
                <c:pt idx="2">
                  <c:v>85.416666666666671</c:v>
                </c:pt>
                <c:pt idx="3">
                  <c:v>83.333333333333329</c:v>
                </c:pt>
                <c:pt idx="4">
                  <c:v>91.666666666666671</c:v>
                </c:pt>
                <c:pt idx="5">
                  <c:v>85.416666666666671</c:v>
                </c:pt>
                <c:pt idx="6">
                  <c:v>70.833333333333329</c:v>
                </c:pt>
                <c:pt idx="7">
                  <c:v>86.25</c:v>
                </c:pt>
                <c:pt idx="8">
                  <c:v>90.416666666666671</c:v>
                </c:pt>
                <c:pt idx="9">
                  <c:v>79.166666666666671</c:v>
                </c:pt>
                <c:pt idx="10">
                  <c:v>85.625</c:v>
                </c:pt>
                <c:pt idx="11">
                  <c:v>100</c:v>
                </c:pt>
              </c:numCache>
            </c:numRef>
          </c:val>
          <c:smooth val="0"/>
          <c:extLst>
            <c:ext xmlns:c16="http://schemas.microsoft.com/office/drawing/2014/chart" uri="{C3380CC4-5D6E-409C-BE32-E72D297353CC}">
              <c16:uniqueId val="{00000000-F88B-40B4-947F-4E8FD74E5FDA}"/>
            </c:ext>
          </c:extLst>
        </c:ser>
        <c:ser>
          <c:idx val="2"/>
          <c:order val="1"/>
          <c:tx>
            <c:strRef>
              <c:f>percTOT!$K$16</c:f>
              <c:strCache>
                <c:ptCount val="1"/>
                <c:pt idx="0">
                  <c:v>Hygiene</c:v>
                </c:pt>
              </c:strCache>
            </c:strRef>
          </c:tx>
          <c:spPr>
            <a:ln w="28575" cap="rnd">
              <a:solidFill>
                <a:schemeClr val="accent3"/>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percTOT!$K$17:$K$29</c:f>
              <c:numCache>
                <c:formatCode>0.0</c:formatCode>
                <c:ptCount val="12"/>
                <c:pt idx="0">
                  <c:v>39.130434782608695</c:v>
                </c:pt>
                <c:pt idx="1">
                  <c:v>72.826086956521735</c:v>
                </c:pt>
                <c:pt idx="2">
                  <c:v>73.913043478260875</c:v>
                </c:pt>
                <c:pt idx="3">
                  <c:v>91.304347826086953</c:v>
                </c:pt>
                <c:pt idx="4">
                  <c:v>86.956521739130437</c:v>
                </c:pt>
                <c:pt idx="5">
                  <c:v>95.652173913043484</c:v>
                </c:pt>
                <c:pt idx="6">
                  <c:v>78.260869565217391</c:v>
                </c:pt>
                <c:pt idx="7">
                  <c:v>100</c:v>
                </c:pt>
                <c:pt idx="8">
                  <c:v>100</c:v>
                </c:pt>
                <c:pt idx="9">
                  <c:v>100</c:v>
                </c:pt>
                <c:pt idx="10">
                  <c:v>93.043478260869563</c:v>
                </c:pt>
                <c:pt idx="11">
                  <c:v>100</c:v>
                </c:pt>
              </c:numCache>
            </c:numRef>
          </c:val>
          <c:smooth val="0"/>
          <c:extLst>
            <c:ext xmlns:c16="http://schemas.microsoft.com/office/drawing/2014/chart" uri="{C3380CC4-5D6E-409C-BE32-E72D297353CC}">
              <c16:uniqueId val="{00000001-F88B-40B4-947F-4E8FD74E5FDA}"/>
            </c:ext>
          </c:extLst>
        </c:ser>
        <c:ser>
          <c:idx val="3"/>
          <c:order val="2"/>
          <c:tx>
            <c:strRef>
              <c:f>percTOT!$L$16</c:f>
              <c:strCache>
                <c:ptCount val="1"/>
                <c:pt idx="0">
                  <c:v>Clinical</c:v>
                </c:pt>
              </c:strCache>
            </c:strRef>
          </c:tx>
          <c:spPr>
            <a:ln w="28575" cap="rnd">
              <a:solidFill>
                <a:schemeClr val="accent4"/>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percTOT!$L$17:$L$29</c:f>
              <c:numCache>
                <c:formatCode>0.0</c:formatCode>
                <c:ptCount val="12"/>
                <c:pt idx="0">
                  <c:v>33.333333333333336</c:v>
                </c:pt>
                <c:pt idx="1">
                  <c:v>37.121212121212125</c:v>
                </c:pt>
                <c:pt idx="2">
                  <c:v>46.969696969696969</c:v>
                </c:pt>
                <c:pt idx="3">
                  <c:v>72.727272727272734</c:v>
                </c:pt>
                <c:pt idx="4">
                  <c:v>22.727272727272727</c:v>
                </c:pt>
                <c:pt idx="5">
                  <c:v>48.484848484848484</c:v>
                </c:pt>
                <c:pt idx="6">
                  <c:v>43.939393939393938</c:v>
                </c:pt>
                <c:pt idx="7">
                  <c:v>100</c:v>
                </c:pt>
                <c:pt idx="8">
                  <c:v>84.848484848484844</c:v>
                </c:pt>
                <c:pt idx="9">
                  <c:v>90.909090909090907</c:v>
                </c:pt>
                <c:pt idx="10">
                  <c:v>69.696969696969703</c:v>
                </c:pt>
                <c:pt idx="11">
                  <c:v>100</c:v>
                </c:pt>
              </c:numCache>
            </c:numRef>
          </c:val>
          <c:smooth val="0"/>
          <c:extLst>
            <c:ext xmlns:c16="http://schemas.microsoft.com/office/drawing/2014/chart" uri="{C3380CC4-5D6E-409C-BE32-E72D297353CC}">
              <c16:uniqueId val="{00000002-F88B-40B4-947F-4E8FD74E5FDA}"/>
            </c:ext>
          </c:extLst>
        </c:ser>
        <c:ser>
          <c:idx val="4"/>
          <c:order val="3"/>
          <c:tx>
            <c:strRef>
              <c:f>percTOT!$M$16</c:f>
              <c:strCache>
                <c:ptCount val="1"/>
                <c:pt idx="0">
                  <c:v>Emergency</c:v>
                </c:pt>
              </c:strCache>
            </c:strRef>
          </c:tx>
          <c:spPr>
            <a:ln w="28575" cap="rnd">
              <a:solidFill>
                <a:schemeClr val="accent5"/>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percTOT!$M$17:$M$29</c:f>
              <c:numCache>
                <c:formatCode>0.0</c:formatCode>
                <c:ptCount val="12"/>
                <c:pt idx="0">
                  <c:v>50</c:v>
                </c:pt>
                <c:pt idx="1">
                  <c:v>100</c:v>
                </c:pt>
                <c:pt idx="2">
                  <c:v>43.75</c:v>
                </c:pt>
                <c:pt idx="3">
                  <c:v>75</c:v>
                </c:pt>
                <c:pt idx="4">
                  <c:v>75</c:v>
                </c:pt>
                <c:pt idx="5">
                  <c:v>75</c:v>
                </c:pt>
                <c:pt idx="6">
                  <c:v>100</c:v>
                </c:pt>
                <c:pt idx="7">
                  <c:v>100</c:v>
                </c:pt>
                <c:pt idx="8">
                  <c:v>100</c:v>
                </c:pt>
                <c:pt idx="9">
                  <c:v>100</c:v>
                </c:pt>
                <c:pt idx="10">
                  <c:v>100</c:v>
                </c:pt>
                <c:pt idx="11">
                  <c:v>100</c:v>
                </c:pt>
              </c:numCache>
            </c:numRef>
          </c:val>
          <c:smooth val="0"/>
          <c:extLst>
            <c:ext xmlns:c16="http://schemas.microsoft.com/office/drawing/2014/chart" uri="{C3380CC4-5D6E-409C-BE32-E72D297353CC}">
              <c16:uniqueId val="{00000003-F88B-40B4-947F-4E8FD74E5FDA}"/>
            </c:ext>
          </c:extLst>
        </c:ser>
        <c:ser>
          <c:idx val="5"/>
          <c:order val="4"/>
          <c:tx>
            <c:strRef>
              <c:f>percTOT!$N$16</c:f>
              <c:strCache>
                <c:ptCount val="1"/>
                <c:pt idx="0">
                  <c:v>Training</c:v>
                </c:pt>
              </c:strCache>
            </c:strRef>
          </c:tx>
          <c:spPr>
            <a:ln w="28575" cap="rnd">
              <a:solidFill>
                <a:schemeClr val="accent6"/>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percTOT!$N$17:$N$29</c:f>
              <c:numCache>
                <c:formatCode>0.0</c:formatCode>
                <c:ptCount val="12"/>
                <c:pt idx="0">
                  <c:v>55.555555555555557</c:v>
                </c:pt>
                <c:pt idx="1">
                  <c:v>77.777777777777771</c:v>
                </c:pt>
                <c:pt idx="2">
                  <c:v>33.333333333333336</c:v>
                </c:pt>
                <c:pt idx="3">
                  <c:v>22.222222222222221</c:v>
                </c:pt>
                <c:pt idx="4">
                  <c:v>22.222222222222221</c:v>
                </c:pt>
                <c:pt idx="5">
                  <c:v>22.222222222222221</c:v>
                </c:pt>
                <c:pt idx="6">
                  <c:v>33.333333333333336</c:v>
                </c:pt>
                <c:pt idx="7">
                  <c:v>33.333333333333336</c:v>
                </c:pt>
                <c:pt idx="8">
                  <c:v>0</c:v>
                </c:pt>
                <c:pt idx="9">
                  <c:v>0</c:v>
                </c:pt>
                <c:pt idx="10">
                  <c:v>0</c:v>
                </c:pt>
                <c:pt idx="11">
                  <c:v>100</c:v>
                </c:pt>
              </c:numCache>
            </c:numRef>
          </c:val>
          <c:smooth val="0"/>
          <c:extLst>
            <c:ext xmlns:c16="http://schemas.microsoft.com/office/drawing/2014/chart" uri="{C3380CC4-5D6E-409C-BE32-E72D297353CC}">
              <c16:uniqueId val="{00000004-F88B-40B4-947F-4E8FD74E5FDA}"/>
            </c:ext>
          </c:extLst>
        </c:ser>
        <c:dLbls>
          <c:showLegendKey val="0"/>
          <c:showVal val="0"/>
          <c:showCatName val="0"/>
          <c:showSerName val="0"/>
          <c:showPercent val="0"/>
          <c:showBubbleSize val="0"/>
        </c:dLbls>
        <c:smooth val="0"/>
        <c:axId val="839261536"/>
        <c:axId val="839266944"/>
      </c:lineChart>
      <c:catAx>
        <c:axId val="839261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THREE MONTHLY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6944"/>
        <c:crosses val="autoZero"/>
        <c:auto val="1"/>
        <c:lblAlgn val="ctr"/>
        <c:lblOffset val="100"/>
        <c:noMultiLvlLbl val="0"/>
      </c:catAx>
      <c:valAx>
        <c:axId val="8392669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1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it-IT" sz="2400" dirty="0"/>
              <a:t>INCREASE IN THE SCORES FROM 2018 TO 2020 </a:t>
            </a:r>
          </a:p>
          <a:p>
            <a:pPr>
              <a:defRPr sz="2400"/>
            </a:pPr>
            <a:r>
              <a:rPr lang="it-IT" sz="2400" dirty="0"/>
              <a:t>AS % OF BASELINE</a:t>
            </a:r>
          </a:p>
        </c:rich>
      </c:tx>
      <c:layout>
        <c:manualLayout>
          <c:xMode val="edge"/>
          <c:yMode val="edge"/>
          <c:x val="0.18126147008979432"/>
          <c:y val="1.6051560477097878E-2"/>
        </c:manualLayout>
      </c:layout>
      <c:overlay val="0"/>
      <c:spPr>
        <a:solidFill>
          <a:srgbClr val="FFFF00"/>
        </a:solid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Start_End!$H$5</c:f>
              <c:strCache>
                <c:ptCount val="1"/>
                <c:pt idx="0">
                  <c:v>LACOR</c:v>
                </c:pt>
              </c:strCache>
            </c:strRef>
          </c:tx>
          <c:spPr>
            <a:solidFill>
              <a:schemeClr val="accent1"/>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Start_End!$I$5:$N$5</c:f>
              <c:numCache>
                <c:formatCode>0.00</c:formatCode>
                <c:ptCount val="6"/>
                <c:pt idx="0">
                  <c:v>84.615384615384613</c:v>
                </c:pt>
                <c:pt idx="1">
                  <c:v>91.666666666666671</c:v>
                </c:pt>
                <c:pt idx="2">
                  <c:v>57.142857142857146</c:v>
                </c:pt>
                <c:pt idx="3">
                  <c:v>100</c:v>
                </c:pt>
                <c:pt idx="4">
                  <c:v>50</c:v>
                </c:pt>
                <c:pt idx="5">
                  <c:v>73.214285714285708</c:v>
                </c:pt>
              </c:numCache>
            </c:numRef>
          </c:val>
          <c:extLst>
            <c:ext xmlns:c16="http://schemas.microsoft.com/office/drawing/2014/chart" uri="{C3380CC4-5D6E-409C-BE32-E72D297353CC}">
              <c16:uniqueId val="{00000000-99F6-4BEF-A6ED-9BF60A5AFF0E}"/>
            </c:ext>
          </c:extLst>
        </c:ser>
        <c:ser>
          <c:idx val="1"/>
          <c:order val="1"/>
          <c:tx>
            <c:strRef>
              <c:f>Start_End!$H$6</c:f>
              <c:strCache>
                <c:ptCount val="1"/>
              </c:strCache>
            </c:strRef>
          </c:tx>
          <c:spPr>
            <a:solidFill>
              <a:schemeClr val="accent2"/>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Start_End!$I$6:$N$6</c:f>
              <c:numCache>
                <c:formatCode>General</c:formatCode>
                <c:ptCount val="6"/>
              </c:numCache>
            </c:numRef>
          </c:val>
          <c:extLst>
            <c:ext xmlns:c16="http://schemas.microsoft.com/office/drawing/2014/chart" uri="{C3380CC4-5D6E-409C-BE32-E72D297353CC}">
              <c16:uniqueId val="{00000001-99F6-4BEF-A6ED-9BF60A5AFF0E}"/>
            </c:ext>
          </c:extLst>
        </c:ser>
        <c:ser>
          <c:idx val="2"/>
          <c:order val="2"/>
          <c:tx>
            <c:strRef>
              <c:f>Start_End!$H$7</c:f>
              <c:strCache>
                <c:ptCount val="1"/>
                <c:pt idx="0">
                  <c:v>KALONGO</c:v>
                </c:pt>
              </c:strCache>
            </c:strRef>
          </c:tx>
          <c:spPr>
            <a:solidFill>
              <a:schemeClr val="accent3"/>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Start_End!$I$7:$N$7</c:f>
              <c:numCache>
                <c:formatCode>0.00</c:formatCode>
                <c:ptCount val="6"/>
                <c:pt idx="0">
                  <c:v>166.66666666666666</c:v>
                </c:pt>
                <c:pt idx="1">
                  <c:v>155.55555555555554</c:v>
                </c:pt>
                <c:pt idx="2">
                  <c:v>200</c:v>
                </c:pt>
                <c:pt idx="3">
                  <c:v>100</c:v>
                </c:pt>
                <c:pt idx="4">
                  <c:v>80</c:v>
                </c:pt>
                <c:pt idx="5">
                  <c:v>169.44444444444446</c:v>
                </c:pt>
              </c:numCache>
            </c:numRef>
          </c:val>
          <c:extLst>
            <c:ext xmlns:c16="http://schemas.microsoft.com/office/drawing/2014/chart" uri="{C3380CC4-5D6E-409C-BE32-E72D297353CC}">
              <c16:uniqueId val="{00000002-99F6-4BEF-A6ED-9BF60A5AFF0E}"/>
            </c:ext>
          </c:extLst>
        </c:ser>
        <c:dLbls>
          <c:showLegendKey val="0"/>
          <c:showVal val="0"/>
          <c:showCatName val="0"/>
          <c:showSerName val="0"/>
          <c:showPercent val="0"/>
          <c:showBubbleSize val="0"/>
        </c:dLbls>
        <c:gapWidth val="219"/>
        <c:overlap val="-27"/>
        <c:axId val="1504162240"/>
        <c:axId val="1504153504"/>
      </c:barChart>
      <c:catAx>
        <c:axId val="150416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it-IT"/>
          </a:p>
        </c:txPr>
        <c:crossAx val="1504153504"/>
        <c:crosses val="autoZero"/>
        <c:auto val="1"/>
        <c:lblAlgn val="ctr"/>
        <c:lblOffset val="100"/>
        <c:noMultiLvlLbl val="0"/>
      </c:catAx>
      <c:valAx>
        <c:axId val="1504153504"/>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increased score as % of baseline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04162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AA92A-E5A2-47E0-A07E-C61CE301509C}" type="datetimeFigureOut">
              <a:rPr lang="it-IT" smtClean="0"/>
              <a:t>24/11/2021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5D555-B4DE-4B63-88BF-9827DA405B88}" type="slidenum">
              <a:rPr lang="it-IT" smtClean="0"/>
              <a:t>‹N›</a:t>
            </a:fld>
            <a:endParaRPr lang="it-IT"/>
          </a:p>
        </p:txBody>
      </p:sp>
    </p:spTree>
    <p:extLst>
      <p:ext uri="{BB962C8B-B14F-4D97-AF65-F5344CB8AC3E}">
        <p14:creationId xmlns:p14="http://schemas.microsoft.com/office/powerpoint/2010/main" val="194294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6D3C9404-62F6-42CA-938C-B54F3745A379}" type="slidenum">
              <a:rPr lang="it-IT" smtClean="0"/>
              <a:t>11</a:t>
            </a:fld>
            <a:endParaRPr lang="it-IT"/>
          </a:p>
        </p:txBody>
      </p:sp>
    </p:spTree>
    <p:extLst>
      <p:ext uri="{BB962C8B-B14F-4D97-AF65-F5344CB8AC3E}">
        <p14:creationId xmlns:p14="http://schemas.microsoft.com/office/powerpoint/2010/main" val="360749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it-IT" altLang="it-IT" dirty="0" smtClean="0"/>
          </a:p>
        </p:txBody>
      </p:sp>
    </p:spTree>
    <p:extLst>
      <p:ext uri="{BB962C8B-B14F-4D97-AF65-F5344CB8AC3E}">
        <p14:creationId xmlns:p14="http://schemas.microsoft.com/office/powerpoint/2010/main" val="153217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24/11/2021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39241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24/11/2021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202765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24/11/2021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062723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olo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56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24/11/2021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06529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DBC3361B-455B-4784-AA46-E44DB2813004}" type="datetimeFigureOut">
              <a:rPr lang="it-IT" smtClean="0"/>
              <a:t>24/11/2021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56137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C3361B-455B-4784-AA46-E44DB2813004}" type="datetimeFigureOut">
              <a:rPr lang="it-IT" smtClean="0"/>
              <a:t>24/11/2021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23744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C3361B-455B-4784-AA46-E44DB2813004}" type="datetimeFigureOut">
              <a:rPr lang="it-IT" smtClean="0"/>
              <a:t>24/11/2021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26474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C3361B-455B-4784-AA46-E44DB2813004}" type="datetimeFigureOut">
              <a:rPr lang="it-IT" smtClean="0"/>
              <a:t>24/11/2021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60696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C3361B-455B-4784-AA46-E44DB2813004}" type="datetimeFigureOut">
              <a:rPr lang="it-IT" smtClean="0"/>
              <a:t>24/11/2021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94354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C3361B-455B-4784-AA46-E44DB2813004}" type="datetimeFigureOut">
              <a:rPr lang="it-IT" smtClean="0"/>
              <a:t>24/11/2021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88140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C3361B-455B-4784-AA46-E44DB2813004}" type="datetimeFigureOut">
              <a:rPr lang="it-IT" smtClean="0"/>
              <a:t>24/11/2021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03493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3361B-455B-4784-AA46-E44DB2813004}" type="datetimeFigureOut">
              <a:rPr lang="it-IT" smtClean="0"/>
              <a:t>24/11/2021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08FD8-789C-45D3-B48F-2808D2BFB394}" type="slidenum">
              <a:rPr lang="it-IT" smtClean="0"/>
              <a:t>‹N›</a:t>
            </a:fld>
            <a:endParaRPr lang="it-IT"/>
          </a:p>
        </p:txBody>
      </p:sp>
    </p:spTree>
    <p:extLst>
      <p:ext uri="{BB962C8B-B14F-4D97-AF65-F5344CB8AC3E}">
        <p14:creationId xmlns:p14="http://schemas.microsoft.com/office/powerpoint/2010/main" val="177885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hyperlink" Target="http://www.nuovaorchestrascarlatti.it/" TargetMode="External"/><Relationship Id="rId3" Type="http://schemas.openxmlformats.org/officeDocument/2006/relationships/hyperlink" Target="mailto:ydongre@unina.it" TargetMode="External"/><Relationship Id="rId7" Type="http://schemas.openxmlformats.org/officeDocument/2006/relationships/hyperlink" Target="http://www.gulunap.unina.it/" TargetMode="External"/><Relationship Id="rId2" Type="http://schemas.openxmlformats.org/officeDocument/2006/relationships/hyperlink" Target="http://www.pediatria.unina.it/" TargetMode="External"/><Relationship Id="rId1" Type="http://schemas.openxmlformats.org/officeDocument/2006/relationships/slideLayout" Target="../slideLayouts/slideLayout2.xml"/><Relationship Id="rId6" Type="http://schemas.openxmlformats.org/officeDocument/2006/relationships/hyperlink" Target="http://www.luigigreco.info/" TargetMode="External"/><Relationship Id="rId5" Type="http://schemas.openxmlformats.org/officeDocument/2006/relationships/hyperlink" Target="http://www.nejm.org/" TargetMode="External"/><Relationship Id="rId4" Type="http://schemas.openxmlformats.org/officeDocument/2006/relationships/hyperlink" Target="https://www.docenti.unina.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rgbClr val="FFC000"/>
          </a:solidFill>
        </p:spPr>
        <p:txBody>
          <a:bodyPr>
            <a:normAutofit/>
          </a:bodyPr>
          <a:lstStyle/>
          <a:p>
            <a:r>
              <a:rPr lang="it-IT" sz="4000" dirty="0" smtClean="0"/>
              <a:t>REPORT OF THE CHILDREN’S WARD </a:t>
            </a:r>
            <a:br>
              <a:rPr lang="it-IT" sz="4000" dirty="0" smtClean="0"/>
            </a:br>
            <a:r>
              <a:rPr lang="it-IT" sz="4000" dirty="0" smtClean="0"/>
              <a:t>RBF PROJECT 2018-2020</a:t>
            </a:r>
            <a:r>
              <a:rPr lang="it-IT" sz="4000" dirty="0"/>
              <a:t/>
            </a:r>
            <a:br>
              <a:rPr lang="it-IT" sz="4000" dirty="0"/>
            </a:br>
            <a:r>
              <a:rPr lang="it-IT" sz="2800" dirty="0" err="1" smtClean="0"/>
              <a:t>October</a:t>
            </a:r>
            <a:r>
              <a:rPr lang="it-IT" sz="2800" dirty="0" smtClean="0"/>
              <a:t> 29° 2021</a:t>
            </a:r>
            <a:endParaRPr lang="it-IT" sz="2800" dirty="0"/>
          </a:p>
        </p:txBody>
      </p:sp>
      <p:sp>
        <p:nvSpPr>
          <p:cNvPr id="3" name="Sottotitolo 2"/>
          <p:cNvSpPr>
            <a:spLocks noGrp="1"/>
          </p:cNvSpPr>
          <p:nvPr>
            <p:ph type="subTitle" idx="1"/>
          </p:nvPr>
        </p:nvSpPr>
        <p:spPr>
          <a:solidFill>
            <a:srgbClr val="92D050"/>
          </a:solidFill>
        </p:spPr>
        <p:txBody>
          <a:bodyPr/>
          <a:lstStyle/>
          <a:p>
            <a:r>
              <a:rPr lang="it-IT" dirty="0" smtClean="0"/>
              <a:t>Team of </a:t>
            </a:r>
            <a:r>
              <a:rPr lang="it-IT" dirty="0" err="1" smtClean="0"/>
              <a:t>St.Mary’s</a:t>
            </a:r>
            <a:r>
              <a:rPr lang="it-IT" dirty="0" smtClean="0"/>
              <a:t> Hospital </a:t>
            </a:r>
            <a:r>
              <a:rPr lang="it-IT" dirty="0" err="1" smtClean="0"/>
              <a:t>Lacor</a:t>
            </a:r>
            <a:endParaRPr lang="it-IT" dirty="0" smtClean="0"/>
          </a:p>
          <a:p>
            <a:r>
              <a:rPr lang="it-IT" dirty="0" smtClean="0"/>
              <a:t>Team of Ambrosoli Hospital </a:t>
            </a:r>
            <a:r>
              <a:rPr lang="it-IT" dirty="0" err="1" smtClean="0"/>
              <a:t>Kalongo</a:t>
            </a:r>
            <a:r>
              <a:rPr lang="it-IT" dirty="0" smtClean="0"/>
              <a:t> </a:t>
            </a:r>
          </a:p>
          <a:p>
            <a:r>
              <a:rPr lang="it-IT" sz="1600" dirty="0" smtClean="0"/>
              <a:t>Data Analysis : </a:t>
            </a:r>
            <a:r>
              <a:rPr lang="it-IT" sz="1600" dirty="0" err="1" smtClean="0"/>
              <a:t>L.Greco</a:t>
            </a:r>
            <a:r>
              <a:rPr lang="it-IT" sz="1600" dirty="0" smtClean="0"/>
              <a:t> </a:t>
            </a:r>
            <a:r>
              <a:rPr lang="it-IT" sz="1600" dirty="0" err="1" smtClean="0"/>
              <a:t>M.Arcidiaco</a:t>
            </a:r>
            <a:endParaRPr lang="it-IT" sz="1600" dirty="0"/>
          </a:p>
        </p:txBody>
      </p:sp>
    </p:spTree>
    <p:extLst>
      <p:ext uri="{BB962C8B-B14F-4D97-AF65-F5344CB8AC3E}">
        <p14:creationId xmlns:p14="http://schemas.microsoft.com/office/powerpoint/2010/main" val="1110504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233.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3719736" y="404665"/>
            <a:ext cx="4824536" cy="646331"/>
          </a:xfrm>
          <a:prstGeom prst="rect">
            <a:avLst/>
          </a:prstGeom>
          <a:solidFill>
            <a:srgbClr val="FFFF00"/>
          </a:solidFill>
        </p:spPr>
        <p:txBody>
          <a:bodyPr wrap="square" rtlCol="0">
            <a:spAutoFit/>
          </a:bodyPr>
          <a:lstStyle/>
          <a:p>
            <a:r>
              <a:rPr lang="it-IT" dirty="0"/>
              <a:t>Trash </a:t>
            </a:r>
            <a:r>
              <a:rPr lang="it-IT" dirty="0" err="1"/>
              <a:t>Bins</a:t>
            </a:r>
            <a:r>
              <a:rPr lang="it-IT" dirty="0"/>
              <a:t> </a:t>
            </a:r>
            <a:r>
              <a:rPr lang="it-IT" dirty="0" err="1"/>
              <a:t>should</a:t>
            </a:r>
            <a:r>
              <a:rPr lang="it-IT" dirty="0"/>
              <a:t> </a:t>
            </a:r>
            <a:r>
              <a:rPr lang="it-IT" dirty="0" err="1"/>
              <a:t>not</a:t>
            </a:r>
            <a:r>
              <a:rPr lang="it-IT" dirty="0"/>
              <a:t> be ‘mini’ </a:t>
            </a:r>
            <a:r>
              <a:rPr lang="it-IT" dirty="0" err="1"/>
              <a:t>but</a:t>
            </a:r>
            <a:r>
              <a:rPr lang="it-IT" dirty="0"/>
              <a:t> large and </a:t>
            </a:r>
            <a:r>
              <a:rPr lang="it-IT" dirty="0" err="1"/>
              <a:t>functional</a:t>
            </a:r>
            <a:r>
              <a:rPr lang="it-IT" dirty="0"/>
              <a:t> </a:t>
            </a:r>
          </a:p>
        </p:txBody>
      </p:sp>
    </p:spTree>
    <p:extLst>
      <p:ext uri="{BB962C8B-B14F-4D97-AF65-F5344CB8AC3E}">
        <p14:creationId xmlns:p14="http://schemas.microsoft.com/office/powerpoint/2010/main" val="640407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100433.jpg"/>
          <p:cNvPicPr>
            <a:picLocks noGrp="1" noChangeAspect="1"/>
          </p:cNvPicPr>
          <p:nvPr isPhoto="1"/>
        </p:nvPicPr>
        <p:blipFill>
          <a:blip r:embed="rId3" cstate="print">
            <a:lum/>
          </a:blip>
          <a:stretch>
            <a:fillRect/>
          </a:stretch>
        </p:blipFill>
        <p:spPr>
          <a:xfrm rot="5400000">
            <a:off x="2104120" y="1156185"/>
            <a:ext cx="6012160" cy="4509120"/>
          </a:xfrm>
          <a:prstGeom prst="rect">
            <a:avLst/>
          </a:prstGeom>
          <a:noFill/>
          <a:ln>
            <a:noFill/>
          </a:ln>
        </p:spPr>
      </p:pic>
      <p:sp>
        <p:nvSpPr>
          <p:cNvPr id="3" name="CasellaDiTesto 2"/>
          <p:cNvSpPr txBox="1"/>
          <p:nvPr/>
        </p:nvSpPr>
        <p:spPr>
          <a:xfrm>
            <a:off x="7968208" y="1124744"/>
            <a:ext cx="2016224" cy="923330"/>
          </a:xfrm>
          <a:prstGeom prst="rect">
            <a:avLst/>
          </a:prstGeom>
          <a:solidFill>
            <a:srgbClr val="FFFF00"/>
          </a:solidFill>
        </p:spPr>
        <p:txBody>
          <a:bodyPr wrap="square" rtlCol="0">
            <a:spAutoFit/>
          </a:bodyPr>
          <a:lstStyle/>
          <a:p>
            <a:r>
              <a:rPr lang="it-IT" dirty="0" err="1"/>
              <a:t>There</a:t>
            </a:r>
            <a:r>
              <a:rPr lang="it-IT" dirty="0"/>
              <a:t> </a:t>
            </a:r>
            <a:r>
              <a:rPr lang="it-IT" dirty="0" err="1"/>
              <a:t>is</a:t>
            </a:r>
            <a:r>
              <a:rPr lang="it-IT" dirty="0"/>
              <a:t> the </a:t>
            </a:r>
            <a:r>
              <a:rPr lang="it-IT" dirty="0" err="1"/>
              <a:t>need</a:t>
            </a:r>
            <a:r>
              <a:rPr lang="it-IT" dirty="0"/>
              <a:t> for a </a:t>
            </a:r>
            <a:r>
              <a:rPr lang="it-IT" dirty="0" err="1"/>
              <a:t>further</a:t>
            </a:r>
            <a:r>
              <a:rPr lang="it-IT" dirty="0"/>
              <a:t> scale for small </a:t>
            </a:r>
            <a:r>
              <a:rPr lang="it-IT" dirty="0" err="1"/>
              <a:t>infants</a:t>
            </a:r>
            <a:r>
              <a:rPr lang="it-IT" dirty="0"/>
              <a:t> </a:t>
            </a:r>
          </a:p>
        </p:txBody>
      </p:sp>
    </p:spTree>
    <p:extLst>
      <p:ext uri="{BB962C8B-B14F-4D97-AF65-F5344CB8AC3E}">
        <p14:creationId xmlns:p14="http://schemas.microsoft.com/office/powerpoint/2010/main" val="497954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Checklist</a:t>
            </a:r>
            <a:r>
              <a:rPr lang="it-IT" dirty="0" smtClean="0"/>
              <a:t>: </a:t>
            </a:r>
            <a:r>
              <a:rPr lang="it-IT" dirty="0" err="1" smtClean="0"/>
              <a:t>Structures</a:t>
            </a:r>
            <a:r>
              <a:rPr lang="it-IT" dirty="0" smtClean="0"/>
              <a:t> and Management</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3310765942"/>
              </p:ext>
            </p:extLst>
          </p:nvPr>
        </p:nvGraphicFramePr>
        <p:xfrm>
          <a:off x="500514" y="1366784"/>
          <a:ext cx="11126804" cy="5014764"/>
        </p:xfrm>
        <a:graphic>
          <a:graphicData uri="http://schemas.openxmlformats.org/drawingml/2006/table">
            <a:tbl>
              <a:tblPr firstRow="1" firstCol="1" bandRow="1">
                <a:tableStyleId>{5C22544A-7EE6-4342-B048-85BDC9FD1C3A}</a:tableStyleId>
              </a:tblPr>
              <a:tblGrid>
                <a:gridCol w="4782877">
                  <a:extLst>
                    <a:ext uri="{9D8B030D-6E8A-4147-A177-3AD203B41FA5}">
                      <a16:colId xmlns:a16="http://schemas.microsoft.com/office/drawing/2014/main" val="2194027668"/>
                    </a:ext>
                  </a:extLst>
                </a:gridCol>
                <a:gridCol w="1557910">
                  <a:extLst>
                    <a:ext uri="{9D8B030D-6E8A-4147-A177-3AD203B41FA5}">
                      <a16:colId xmlns:a16="http://schemas.microsoft.com/office/drawing/2014/main" val="769181312"/>
                    </a:ext>
                  </a:extLst>
                </a:gridCol>
                <a:gridCol w="1001962">
                  <a:extLst>
                    <a:ext uri="{9D8B030D-6E8A-4147-A177-3AD203B41FA5}">
                      <a16:colId xmlns:a16="http://schemas.microsoft.com/office/drawing/2014/main" val="3619592677"/>
                    </a:ext>
                  </a:extLst>
                </a:gridCol>
                <a:gridCol w="1669413">
                  <a:extLst>
                    <a:ext uri="{9D8B030D-6E8A-4147-A177-3AD203B41FA5}">
                      <a16:colId xmlns:a16="http://schemas.microsoft.com/office/drawing/2014/main" val="1891867317"/>
                    </a:ext>
                  </a:extLst>
                </a:gridCol>
                <a:gridCol w="2114642">
                  <a:extLst>
                    <a:ext uri="{9D8B030D-6E8A-4147-A177-3AD203B41FA5}">
                      <a16:colId xmlns:a16="http://schemas.microsoft.com/office/drawing/2014/main" val="314789904"/>
                    </a:ext>
                  </a:extLst>
                </a:gridCol>
              </a:tblGrid>
              <a:tr h="169133">
                <a:tc>
                  <a:txBody>
                    <a:bodyPr/>
                    <a:lstStyle/>
                    <a:p>
                      <a:pPr algn="ctr">
                        <a:spcAft>
                          <a:spcPts val="0"/>
                        </a:spcAft>
                      </a:pPr>
                      <a:r>
                        <a:rPr lang="en-US" sz="900">
                          <a:effectLst/>
                        </a:rPr>
                        <a:t>CKECKLIST  ITEMS  1.</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tc>
                <a:tc>
                  <a:txBody>
                    <a:bodyPr/>
                    <a:lstStyle/>
                    <a:p>
                      <a:pPr marL="21590" marR="21590" algn="ctr">
                        <a:spcAft>
                          <a:spcPts val="0"/>
                        </a:spcAft>
                        <a:tabLst>
                          <a:tab pos="2743200" algn="ctr"/>
                          <a:tab pos="5486400" algn="r"/>
                        </a:tabLst>
                      </a:pPr>
                      <a:r>
                        <a:rPr lang="en-US" sz="900">
                          <a:effectLst/>
                        </a:rPr>
                        <a:t>CRITERIA</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900">
                          <a:effectLst/>
                        </a:rPr>
                        <a:t>SCORES</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lnSpc>
                          <a:spcPct val="107000"/>
                        </a:lnSpc>
                        <a:spcAft>
                          <a:spcPts val="0"/>
                        </a:spcAft>
                      </a:pPr>
                      <a:r>
                        <a:rPr lang="en-GB" sz="900">
                          <a:effectLst/>
                        </a:rPr>
                        <a:t>Your Priority 1 to 5</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6608210"/>
                  </a:ext>
                </a:extLst>
              </a:tr>
              <a:tr h="665470">
                <a:tc>
                  <a:txBody>
                    <a:bodyPr/>
                    <a:lstStyle/>
                    <a:p>
                      <a:pPr>
                        <a:spcAft>
                          <a:spcPts val="0"/>
                        </a:spcAft>
                      </a:pPr>
                      <a:r>
                        <a:rPr lang="en-US" sz="900" dirty="0">
                          <a:effectLst/>
                        </a:rPr>
                        <a:t>Basic infrastructures working and in acceptable conditions</a:t>
                      </a:r>
                      <a:endParaRPr lang="it-IT" sz="1100" dirty="0">
                        <a:effectLst/>
                      </a:endParaRPr>
                    </a:p>
                    <a:p>
                      <a:pPr>
                        <a:lnSpc>
                          <a:spcPct val="107000"/>
                        </a:lnSpc>
                        <a:spcAft>
                          <a:spcPts val="0"/>
                        </a:spcAft>
                      </a:pPr>
                      <a:r>
                        <a:rPr lang="en-GB" sz="900" dirty="0">
                          <a:effectLst/>
                        </a:rPr>
                        <a:t>1) Doors and windows regularly checked, 2) Beds and ward facilities repaired when required, 3) Mattress changed when required, 4) Baby and children height and weight scale available and in working condition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marL="21590" marR="21590">
                        <a:spcAft>
                          <a:spcPts val="0"/>
                        </a:spcAft>
                        <a:tabLst>
                          <a:tab pos="2743200" algn="ctr"/>
                          <a:tab pos="5486400" algn="r"/>
                        </a:tabLst>
                      </a:pPr>
                      <a:r>
                        <a:rPr lang="en-US" sz="900">
                          <a:effectLst/>
                        </a:rPr>
                        <a:t>3-4 items controlled</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 </a:t>
                      </a:r>
                      <a:endParaRPr lang="it-IT" sz="1000">
                        <a:effectLst/>
                      </a:endParaRPr>
                    </a:p>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1 MORE WEIGHT SCALE NEEDED</a:t>
                      </a:r>
                      <a:endParaRPr lang="it-IT" sz="1000">
                        <a:effectLst/>
                      </a:endParaRPr>
                    </a:p>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2463556508"/>
                  </a:ext>
                </a:extLst>
              </a:tr>
              <a:tr h="474207">
                <a:tc>
                  <a:txBody>
                    <a:bodyPr/>
                    <a:lstStyle/>
                    <a:p>
                      <a:pPr>
                        <a:spcAft>
                          <a:spcPts val="0"/>
                        </a:spcAft>
                      </a:pPr>
                      <a:r>
                        <a:rPr lang="en-US" sz="900">
                          <a:effectLst/>
                        </a:rPr>
                        <a:t>Hygienic conditions appropriate </a:t>
                      </a:r>
                      <a:endParaRPr lang="it-IT" sz="1100">
                        <a:effectLst/>
                      </a:endParaRPr>
                    </a:p>
                    <a:p>
                      <a:pPr>
                        <a:spcAft>
                          <a:spcPts val="0"/>
                        </a:spcAft>
                      </a:pPr>
                      <a:r>
                        <a:rPr lang="en-US" sz="900">
                          <a:effectLst/>
                        </a:rPr>
                        <a:t>1) Cleanliness of the ward, 2) Accurate disposal of sick children vomit/feces, 3) Disposal of remains of foods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dirty="0">
                          <a:effectLst/>
                        </a:rPr>
                        <a:t>Bad, moderate, good, optimal</a:t>
                      </a:r>
                      <a:endParaRPr lang="it-IT" sz="1000" dirty="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498022564"/>
                  </a:ext>
                </a:extLst>
              </a:tr>
              <a:tr h="474207">
                <a:tc>
                  <a:txBody>
                    <a:bodyPr/>
                    <a:lstStyle/>
                    <a:p>
                      <a:pPr>
                        <a:spcAft>
                          <a:spcPts val="0"/>
                        </a:spcAft>
                      </a:pPr>
                      <a:r>
                        <a:rPr lang="en-US" sz="900">
                          <a:effectLst/>
                        </a:rPr>
                        <a:t>Safe environment</a:t>
                      </a:r>
                      <a:endParaRPr lang="it-IT" sz="1100">
                        <a:effectLst/>
                      </a:endParaRPr>
                    </a:p>
                    <a:p>
                      <a:pPr>
                        <a:spcAft>
                          <a:spcPts val="0"/>
                        </a:spcAft>
                      </a:pPr>
                      <a:r>
                        <a:rPr lang="en-US" sz="900">
                          <a:effectLst/>
                        </a:rPr>
                        <a:t>1) Electrical safety for children(cover etc), 2) Children's don’t have access to drugs, 3) Fire readiness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1.% safe electric </a:t>
                      </a:r>
                      <a:endParaRPr lang="it-IT" sz="1000">
                        <a:effectLst/>
                      </a:endParaRPr>
                    </a:p>
                    <a:p>
                      <a:pPr>
                        <a:spcAft>
                          <a:spcPts val="0"/>
                        </a:spcAft>
                        <a:tabLst>
                          <a:tab pos="2743200" algn="ctr"/>
                          <a:tab pos="5486400" algn="r"/>
                        </a:tabLst>
                      </a:pPr>
                      <a:r>
                        <a:rPr lang="en-US" sz="900">
                          <a:effectLst/>
                        </a:rPr>
                        <a:t>2=100%</a:t>
                      </a:r>
                      <a:endParaRPr lang="it-IT" sz="1000">
                        <a:effectLst/>
                      </a:endParaRPr>
                    </a:p>
                    <a:p>
                      <a:pPr>
                        <a:spcAft>
                          <a:spcPts val="0"/>
                        </a:spcAft>
                        <a:tabLst>
                          <a:tab pos="2743200" algn="ctr"/>
                          <a:tab pos="5486400" algn="r"/>
                        </a:tabLst>
                      </a:pPr>
                      <a:r>
                        <a:rPr lang="en-US" sz="900">
                          <a:effectLst/>
                        </a:rPr>
                        <a:t>3.Accept- good- excel</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dirty="0">
                          <a:effectLst/>
                        </a:rPr>
                        <a:t>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Cover the great Main at the rx end of corridor  (Meter Box?)</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4156536334"/>
                  </a:ext>
                </a:extLst>
              </a:tr>
              <a:tr h="676534">
                <a:tc>
                  <a:txBody>
                    <a:bodyPr/>
                    <a:lstStyle/>
                    <a:p>
                      <a:pPr>
                        <a:spcAft>
                          <a:spcPts val="0"/>
                        </a:spcAft>
                      </a:pPr>
                      <a:r>
                        <a:rPr lang="en-US" sz="900">
                          <a:effectLst/>
                        </a:rPr>
                        <a:t>Prevention of infections</a:t>
                      </a:r>
                      <a:endParaRPr lang="it-IT" sz="1100">
                        <a:effectLst/>
                      </a:endParaRPr>
                    </a:p>
                    <a:p>
                      <a:pPr>
                        <a:spcAft>
                          <a:spcPts val="0"/>
                        </a:spcAft>
                      </a:pPr>
                      <a:r>
                        <a:rPr lang="en-US" sz="900">
                          <a:effectLst/>
                        </a:rPr>
                        <a:t>1) Facilities to wash hands, 2) Alcohol available, 3) Reduce cross-contamination among children (beds?)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Renovation of O2 room</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dirty="0">
                          <a:effectLst/>
                        </a:rPr>
                        <a:t>0-3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900">
                          <a:effectLst/>
                        </a:rPr>
                        <a:t>Infants sharing beds is a CRITICAL point that has to be changed , espec in O2 room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1000">
                          <a:effectLst/>
                        </a:rPr>
                        <a:t>More large beds than small: change</a:t>
                      </a:r>
                      <a:r>
                        <a:rPr lang="en-US" sz="900">
                          <a:effectLst/>
                        </a:rPr>
                        <a:t> 10-20, not in Burkitt &amp; Nutrition &amp; Neonates</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2311832505"/>
                  </a:ext>
                </a:extLst>
              </a:tr>
              <a:tr h="648082">
                <a:tc>
                  <a:txBody>
                    <a:bodyPr/>
                    <a:lstStyle/>
                    <a:p>
                      <a:pPr>
                        <a:spcAft>
                          <a:spcPts val="0"/>
                        </a:spcAft>
                        <a:tabLst>
                          <a:tab pos="2743200" algn="ctr"/>
                          <a:tab pos="5486400" algn="r"/>
                        </a:tabLst>
                      </a:pPr>
                      <a:r>
                        <a:rPr lang="en-US" sz="900">
                          <a:effectLst/>
                        </a:rPr>
                        <a:t>Available and functional equipment and supplies: Oxig tester, Infusion pump, Suction machine, O2 concentrator</a:t>
                      </a:r>
                      <a:endParaRPr lang="it-IT" sz="1000">
                        <a:effectLst/>
                      </a:endParaRPr>
                    </a:p>
                    <a:p>
                      <a:pPr>
                        <a:spcAft>
                          <a:spcPts val="0"/>
                        </a:spcAft>
                      </a:pPr>
                      <a:r>
                        <a:rPr lang="en-US" sz="900">
                          <a:effectLst/>
                        </a:rPr>
                        <a:t> </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O2 line coming</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Nose prongs and tubes on the floor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1000">
                          <a:effectLst/>
                        </a:rPr>
                        <a:t>Suction to repair.</a:t>
                      </a:r>
                      <a:r>
                        <a:rPr lang="en-US" sz="900">
                          <a:effectLst/>
                        </a:rPr>
                        <a:t> Need an Head Lamp for procedures. Desired 2 nebulizer + 2 infusion pumps</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1686283732"/>
                  </a:ext>
                </a:extLst>
              </a:tr>
              <a:tr h="474207">
                <a:tc>
                  <a:txBody>
                    <a:bodyPr/>
                    <a:lstStyle/>
                    <a:p>
                      <a:pPr>
                        <a:spcAft>
                          <a:spcPts val="0"/>
                        </a:spcAft>
                      </a:pPr>
                      <a:r>
                        <a:rPr lang="en-US" sz="900">
                          <a:effectLst/>
                        </a:rPr>
                        <a:t>Are the right Drugs available when needed?</a:t>
                      </a:r>
                      <a:endParaRPr lang="it-IT" sz="1100">
                        <a:effectLst/>
                      </a:endParaRPr>
                    </a:p>
                    <a:p>
                      <a:pPr>
                        <a:spcAft>
                          <a:spcPts val="0"/>
                        </a:spcAft>
                      </a:pPr>
                      <a:r>
                        <a:rPr lang="en-US" sz="900">
                          <a:effectLst/>
                        </a:rPr>
                        <a:t>1) Essential Medicine and Health Supplies are available</a:t>
                      </a:r>
                      <a:endParaRPr lang="it-IT" sz="1100">
                        <a:effectLst/>
                      </a:endParaRPr>
                    </a:p>
                    <a:p>
                      <a:pPr>
                        <a:spcAft>
                          <a:spcPts val="0"/>
                        </a:spcAft>
                      </a:pPr>
                      <a:r>
                        <a:rPr lang="en-US" sz="900">
                          <a:effectLst/>
                        </a:rPr>
                        <a:t>2) Timely provision of drugs after requests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List 20 drugs %</a:t>
                      </a:r>
                      <a:endParaRPr lang="it-IT" sz="1000">
                        <a:effectLst/>
                      </a:endParaRPr>
                    </a:p>
                    <a:p>
                      <a:pPr>
                        <a:spcAft>
                          <a:spcPts val="0"/>
                        </a:spcAft>
                        <a:tabLst>
                          <a:tab pos="2743200" algn="ctr"/>
                          <a:tab pos="5486400" algn="r"/>
                        </a:tabLst>
                      </a:pPr>
                      <a:r>
                        <a:rPr lang="en-US" sz="900">
                          <a:effectLst/>
                        </a:rPr>
                        <a:t>Check 3 request-time</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1011868793"/>
                  </a:ext>
                </a:extLst>
              </a:tr>
              <a:tr h="632275">
                <a:tc>
                  <a:txBody>
                    <a:bodyPr/>
                    <a:lstStyle/>
                    <a:p>
                      <a:pPr>
                        <a:spcAft>
                          <a:spcPts val="0"/>
                        </a:spcAft>
                      </a:pPr>
                      <a:r>
                        <a:rPr lang="en-US" sz="900" dirty="0">
                          <a:effectLst/>
                        </a:rPr>
                        <a:t>Adequate support from the laboratory</a:t>
                      </a:r>
                      <a:r>
                        <a:rPr lang="en-US" sz="700" dirty="0">
                          <a:effectLst/>
                        </a:rPr>
                        <a:t> </a:t>
                      </a:r>
                      <a:r>
                        <a:rPr lang="en-US" sz="900" dirty="0">
                          <a:effectLst/>
                        </a:rPr>
                        <a:t>? </a:t>
                      </a:r>
                      <a:endParaRPr lang="it-IT" sz="1100" dirty="0">
                        <a:effectLst/>
                      </a:endParaRPr>
                    </a:p>
                    <a:p>
                      <a:pPr>
                        <a:spcAft>
                          <a:spcPts val="0"/>
                        </a:spcAft>
                      </a:pPr>
                      <a:r>
                        <a:rPr lang="en-US" sz="900" dirty="0">
                          <a:effectLst/>
                        </a:rPr>
                        <a:t>1) Lab is functional every day of the week</a:t>
                      </a:r>
                      <a:endParaRPr lang="it-IT" sz="1100" dirty="0">
                        <a:effectLst/>
                      </a:endParaRPr>
                    </a:p>
                    <a:p>
                      <a:pPr>
                        <a:spcAft>
                          <a:spcPts val="0"/>
                        </a:spcAft>
                      </a:pPr>
                      <a:r>
                        <a:rPr lang="en-US" sz="900" dirty="0">
                          <a:effectLst/>
                        </a:rPr>
                        <a:t>2) Scheduled time kept as planned (delivery of samples and provision of results)</a:t>
                      </a:r>
                      <a:endParaRPr lang="it-IT" sz="11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1. OK</a:t>
                      </a:r>
                      <a:endParaRPr lang="it-IT" sz="1000">
                        <a:effectLst/>
                      </a:endParaRPr>
                    </a:p>
                    <a:p>
                      <a:pPr>
                        <a:spcAft>
                          <a:spcPts val="0"/>
                        </a:spcAft>
                        <a:tabLst>
                          <a:tab pos="2743200" algn="ctr"/>
                          <a:tab pos="5486400" algn="r"/>
                        </a:tabLst>
                      </a:pPr>
                      <a:r>
                        <a:rPr lang="en-US" sz="900">
                          <a:effectLst/>
                        </a:rPr>
                        <a:t>2. Check 3 request-time</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Only 1 technit on weekends, loaded. Lab send children from YCC to be sampled especially in we: OPD nurses should do.</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466974894"/>
                  </a:ext>
                </a:extLst>
              </a:tr>
              <a:tr h="614588">
                <a:tc>
                  <a:txBody>
                    <a:bodyPr/>
                    <a:lstStyle/>
                    <a:p>
                      <a:pPr>
                        <a:spcAft>
                          <a:spcPts val="0"/>
                        </a:spcAft>
                      </a:pPr>
                      <a:r>
                        <a:rPr lang="en-US" sz="900">
                          <a:effectLst/>
                        </a:rPr>
                        <a:t>Adequate support from the Radiology Department? </a:t>
                      </a:r>
                      <a:endParaRPr lang="it-IT" sz="1100">
                        <a:effectLst/>
                      </a:endParaRPr>
                    </a:p>
                    <a:p>
                      <a:pPr>
                        <a:spcAft>
                          <a:spcPts val="0"/>
                        </a:spcAft>
                      </a:pPr>
                      <a:r>
                        <a:rPr lang="en-US" sz="900">
                          <a:effectLst/>
                        </a:rPr>
                        <a:t>1) Lab is functional every day of the week</a:t>
                      </a:r>
                      <a:endParaRPr lang="it-IT" sz="1100">
                        <a:effectLst/>
                      </a:endParaRPr>
                    </a:p>
                    <a:p>
                      <a:pPr>
                        <a:spcAft>
                          <a:spcPts val="0"/>
                        </a:spcAft>
                      </a:pPr>
                      <a:r>
                        <a:rPr lang="en-US" sz="900">
                          <a:effectLst/>
                        </a:rPr>
                        <a:t>2) Scheduled time kept as planned (delivery of samples and provision of results)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US critical, Cardiac US critical</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Lack of staff, many request</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4185932750"/>
                  </a:ext>
                </a:extLst>
              </a:tr>
              <a:tr h="186061">
                <a:tc>
                  <a:txBody>
                    <a:bodyPr/>
                    <a:lstStyle/>
                    <a:p>
                      <a:pPr>
                        <a:spcAft>
                          <a:spcPts val="0"/>
                        </a:spcAft>
                      </a:pPr>
                      <a:r>
                        <a:rPr lang="en-US" sz="900" dirty="0">
                          <a:effectLst/>
                        </a:rPr>
                        <a:t>TOTAL SCORE</a:t>
                      </a:r>
                      <a:endParaRPr lang="it-IT" sz="11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24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dirty="0">
                          <a:effectLst/>
                        </a:rPr>
                        <a:t> </a:t>
                      </a:r>
                      <a:endParaRPr lang="it-IT" sz="1000" dirty="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771240956"/>
                  </a:ext>
                </a:extLst>
              </a:tr>
            </a:tbl>
          </a:graphicData>
        </a:graphic>
      </p:graphicFrame>
      <p:sp>
        <p:nvSpPr>
          <p:cNvPr id="2" name="CasellaDiTesto 1"/>
          <p:cNvSpPr txBox="1"/>
          <p:nvPr/>
        </p:nvSpPr>
        <p:spPr>
          <a:xfrm>
            <a:off x="8091054" y="2253673"/>
            <a:ext cx="1311563" cy="369332"/>
          </a:xfrm>
          <a:prstGeom prst="rect">
            <a:avLst/>
          </a:prstGeom>
          <a:solidFill>
            <a:srgbClr val="FFFF00"/>
          </a:solidFill>
        </p:spPr>
        <p:txBody>
          <a:bodyPr wrap="square" rtlCol="0">
            <a:spAutoFit/>
          </a:bodyPr>
          <a:lstStyle/>
          <a:p>
            <a:r>
              <a:rPr lang="it-IT" dirty="0" err="1" smtClean="0"/>
              <a:t>Cleanliness</a:t>
            </a:r>
            <a:endParaRPr lang="it-IT" dirty="0"/>
          </a:p>
        </p:txBody>
      </p:sp>
      <p:sp>
        <p:nvSpPr>
          <p:cNvPr id="6" name="CasellaDiTesto 5"/>
          <p:cNvSpPr txBox="1"/>
          <p:nvPr/>
        </p:nvSpPr>
        <p:spPr>
          <a:xfrm>
            <a:off x="8091055" y="4499599"/>
            <a:ext cx="1089890" cy="369332"/>
          </a:xfrm>
          <a:prstGeom prst="rect">
            <a:avLst/>
          </a:prstGeom>
          <a:solidFill>
            <a:srgbClr val="FFFF00"/>
          </a:solidFill>
        </p:spPr>
        <p:txBody>
          <a:bodyPr wrap="square" rtlCol="0">
            <a:spAutoFit/>
          </a:bodyPr>
          <a:lstStyle/>
          <a:p>
            <a:r>
              <a:rPr lang="it-IT" dirty="0" err="1" smtClean="0"/>
              <a:t>Drugs</a:t>
            </a:r>
            <a:endParaRPr lang="it-IT" dirty="0"/>
          </a:p>
        </p:txBody>
      </p:sp>
      <p:sp>
        <p:nvSpPr>
          <p:cNvPr id="7" name="CasellaDiTesto 6"/>
          <p:cNvSpPr txBox="1"/>
          <p:nvPr/>
        </p:nvSpPr>
        <p:spPr>
          <a:xfrm>
            <a:off x="8049491" y="5017837"/>
            <a:ext cx="1353125" cy="369332"/>
          </a:xfrm>
          <a:prstGeom prst="rect">
            <a:avLst/>
          </a:prstGeom>
          <a:solidFill>
            <a:srgbClr val="FFFF00"/>
          </a:solidFill>
        </p:spPr>
        <p:txBody>
          <a:bodyPr wrap="square" rtlCol="0">
            <a:spAutoFit/>
          </a:bodyPr>
          <a:lstStyle/>
          <a:p>
            <a:r>
              <a:rPr lang="it-IT" dirty="0" err="1" smtClean="0"/>
              <a:t>Laboratory</a:t>
            </a:r>
            <a:endParaRPr lang="it-IT" dirty="0"/>
          </a:p>
        </p:txBody>
      </p:sp>
      <p:sp>
        <p:nvSpPr>
          <p:cNvPr id="8" name="CasellaDiTesto 7"/>
          <p:cNvSpPr txBox="1"/>
          <p:nvPr/>
        </p:nvSpPr>
        <p:spPr>
          <a:xfrm>
            <a:off x="7994073" y="5684982"/>
            <a:ext cx="1325417" cy="369332"/>
          </a:xfrm>
          <a:prstGeom prst="rect">
            <a:avLst/>
          </a:prstGeom>
          <a:solidFill>
            <a:srgbClr val="FFFF00"/>
          </a:solidFill>
        </p:spPr>
        <p:txBody>
          <a:bodyPr wrap="square" rtlCol="0">
            <a:spAutoFit/>
          </a:bodyPr>
          <a:lstStyle/>
          <a:p>
            <a:r>
              <a:rPr lang="it-IT" dirty="0" err="1" smtClean="0"/>
              <a:t>Radiology</a:t>
            </a:r>
            <a:endParaRPr lang="it-IT" dirty="0"/>
          </a:p>
        </p:txBody>
      </p:sp>
      <p:sp>
        <p:nvSpPr>
          <p:cNvPr id="9" name="CasellaDiTesto 8"/>
          <p:cNvSpPr txBox="1"/>
          <p:nvPr/>
        </p:nvSpPr>
        <p:spPr>
          <a:xfrm>
            <a:off x="8091055" y="3318503"/>
            <a:ext cx="1089890" cy="369332"/>
          </a:xfrm>
          <a:prstGeom prst="rect">
            <a:avLst/>
          </a:prstGeom>
          <a:solidFill>
            <a:srgbClr val="FFFF00"/>
          </a:solidFill>
        </p:spPr>
        <p:txBody>
          <a:bodyPr wrap="square" rtlCol="0">
            <a:spAutoFit/>
          </a:bodyPr>
          <a:lstStyle/>
          <a:p>
            <a:r>
              <a:rPr lang="it-IT" dirty="0" err="1" smtClean="0"/>
              <a:t>Hygiene</a:t>
            </a:r>
            <a:endParaRPr lang="it-IT" dirty="0"/>
          </a:p>
        </p:txBody>
      </p:sp>
      <p:sp>
        <p:nvSpPr>
          <p:cNvPr id="10" name="CasellaDiTesto 9"/>
          <p:cNvSpPr txBox="1"/>
          <p:nvPr/>
        </p:nvSpPr>
        <p:spPr>
          <a:xfrm>
            <a:off x="8049491" y="3953007"/>
            <a:ext cx="1353125" cy="369332"/>
          </a:xfrm>
          <a:prstGeom prst="rect">
            <a:avLst/>
          </a:prstGeom>
          <a:solidFill>
            <a:srgbClr val="FFFF00"/>
          </a:solidFill>
        </p:spPr>
        <p:txBody>
          <a:bodyPr wrap="square" rtlCol="0">
            <a:spAutoFit/>
          </a:bodyPr>
          <a:lstStyle/>
          <a:p>
            <a:r>
              <a:rPr lang="it-IT" dirty="0" err="1" smtClean="0"/>
              <a:t>Equipment</a:t>
            </a:r>
            <a:endParaRPr lang="it-IT" dirty="0"/>
          </a:p>
        </p:txBody>
      </p:sp>
      <p:sp>
        <p:nvSpPr>
          <p:cNvPr id="11" name="CasellaDiTesto 10"/>
          <p:cNvSpPr txBox="1"/>
          <p:nvPr/>
        </p:nvSpPr>
        <p:spPr>
          <a:xfrm>
            <a:off x="8141855" y="2727955"/>
            <a:ext cx="1089890" cy="369332"/>
          </a:xfrm>
          <a:prstGeom prst="rect">
            <a:avLst/>
          </a:prstGeom>
          <a:solidFill>
            <a:srgbClr val="FFFF00"/>
          </a:solidFill>
        </p:spPr>
        <p:txBody>
          <a:bodyPr wrap="square" rtlCol="0">
            <a:spAutoFit/>
          </a:bodyPr>
          <a:lstStyle/>
          <a:p>
            <a:r>
              <a:rPr lang="it-IT" dirty="0" err="1" smtClean="0"/>
              <a:t>Safety</a:t>
            </a:r>
            <a:endParaRPr lang="it-IT" dirty="0" smtClean="0"/>
          </a:p>
        </p:txBody>
      </p:sp>
    </p:spTree>
    <p:extLst>
      <p:ext uri="{BB962C8B-B14F-4D97-AF65-F5344CB8AC3E}">
        <p14:creationId xmlns:p14="http://schemas.microsoft.com/office/powerpoint/2010/main" val="3660982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5"/>
            <a:ext cx="10515600" cy="1214293"/>
          </a:xfrm>
        </p:spPr>
        <p:txBody>
          <a:bodyPr>
            <a:normAutofit/>
          </a:bodyPr>
          <a:lstStyle/>
          <a:p>
            <a:r>
              <a:rPr lang="it-IT" dirty="0" err="1"/>
              <a:t>Checklist</a:t>
            </a:r>
            <a:r>
              <a:rPr lang="it-IT" dirty="0"/>
              <a:t>: </a:t>
            </a:r>
            <a:r>
              <a:rPr lang="en-GB" b="1" dirty="0" smtClean="0"/>
              <a:t>2</a:t>
            </a:r>
            <a:r>
              <a:rPr lang="en-GB" b="1" dirty="0"/>
              <a:t>. HYGIENE AND </a:t>
            </a:r>
            <a:r>
              <a:rPr lang="en-GB" b="1" dirty="0" smtClean="0"/>
              <a:t>CLEANLINESS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3609738693"/>
              </p:ext>
            </p:extLst>
          </p:nvPr>
        </p:nvGraphicFramePr>
        <p:xfrm>
          <a:off x="600364" y="1780730"/>
          <a:ext cx="9903651" cy="4431237"/>
        </p:xfrm>
        <a:graphic>
          <a:graphicData uri="http://schemas.openxmlformats.org/drawingml/2006/table">
            <a:tbl>
              <a:tblPr firstRow="1" firstCol="1" bandRow="1">
                <a:tableStyleId>{5C22544A-7EE6-4342-B048-85BDC9FD1C3A}</a:tableStyleId>
              </a:tblPr>
              <a:tblGrid>
                <a:gridCol w="3164559">
                  <a:extLst>
                    <a:ext uri="{9D8B030D-6E8A-4147-A177-3AD203B41FA5}">
                      <a16:colId xmlns:a16="http://schemas.microsoft.com/office/drawing/2014/main" val="65568853"/>
                    </a:ext>
                  </a:extLst>
                </a:gridCol>
                <a:gridCol w="1983524">
                  <a:extLst>
                    <a:ext uri="{9D8B030D-6E8A-4147-A177-3AD203B41FA5}">
                      <a16:colId xmlns:a16="http://schemas.microsoft.com/office/drawing/2014/main" val="3820836170"/>
                    </a:ext>
                  </a:extLst>
                </a:gridCol>
                <a:gridCol w="1089541">
                  <a:extLst>
                    <a:ext uri="{9D8B030D-6E8A-4147-A177-3AD203B41FA5}">
                      <a16:colId xmlns:a16="http://schemas.microsoft.com/office/drawing/2014/main" val="2969269123"/>
                    </a:ext>
                  </a:extLst>
                </a:gridCol>
                <a:gridCol w="1983524">
                  <a:extLst>
                    <a:ext uri="{9D8B030D-6E8A-4147-A177-3AD203B41FA5}">
                      <a16:colId xmlns:a16="http://schemas.microsoft.com/office/drawing/2014/main" val="3918884394"/>
                    </a:ext>
                  </a:extLst>
                </a:gridCol>
                <a:gridCol w="1682503">
                  <a:extLst>
                    <a:ext uri="{9D8B030D-6E8A-4147-A177-3AD203B41FA5}">
                      <a16:colId xmlns:a16="http://schemas.microsoft.com/office/drawing/2014/main" val="939378644"/>
                    </a:ext>
                  </a:extLst>
                </a:gridCol>
              </a:tblGrid>
              <a:tr h="175761">
                <a:tc>
                  <a:txBody>
                    <a:bodyPr/>
                    <a:lstStyle/>
                    <a:p>
                      <a:pPr algn="ctr">
                        <a:lnSpc>
                          <a:spcPct val="107000"/>
                        </a:lnSpc>
                        <a:spcAft>
                          <a:spcPts val="0"/>
                        </a:spcAft>
                      </a:pPr>
                      <a:r>
                        <a:rPr lang="en-GB" sz="1000">
                          <a:effectLst/>
                        </a:rPr>
                        <a:t>CHECKLIST ITEMS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CRITERIA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SCORES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Your  priority 1 to 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CRITICAL</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4195797478"/>
                  </a:ext>
                </a:extLst>
              </a:tr>
              <a:tr h="639084">
                <a:tc>
                  <a:txBody>
                    <a:bodyPr/>
                    <a:lstStyle/>
                    <a:p>
                      <a:pPr>
                        <a:lnSpc>
                          <a:spcPct val="107000"/>
                        </a:lnSpc>
                        <a:spcAft>
                          <a:spcPts val="0"/>
                        </a:spcAft>
                      </a:pPr>
                      <a:r>
                        <a:rPr lang="en-GB" sz="1000">
                          <a:effectLst/>
                        </a:rPr>
                        <a:t>Presence of cleaning products: Supply record cards indicating amounts in and out correspond to physical supplies (soap, bleach, chloramine, chlorhexidine, and at least one detergent)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Record card monthly of supplies on ordering-requisition book once a wk Thursday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To be checked with in Charge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84698717"/>
                  </a:ext>
                </a:extLst>
              </a:tr>
              <a:tr h="479313">
                <a:tc>
                  <a:txBody>
                    <a:bodyPr/>
                    <a:lstStyle/>
                    <a:p>
                      <a:pPr>
                        <a:lnSpc>
                          <a:spcPct val="107000"/>
                        </a:lnSpc>
                        <a:spcAft>
                          <a:spcPts val="0"/>
                        </a:spcAft>
                      </a:pPr>
                      <a:r>
                        <a:rPr lang="en-GB" sz="1000">
                          <a:effectLst/>
                        </a:rPr>
                        <a:t>Stock Management. Reserve of disinfectants, equipment  used soaked in disinfectants in treatment rooms,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100">
                          <a:effectLst/>
                        </a:rPr>
                        <a:t>Requisition book</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2336684277"/>
                  </a:ext>
                </a:extLst>
              </a:tr>
              <a:tr h="319542">
                <a:tc>
                  <a:txBody>
                    <a:bodyPr/>
                    <a:lstStyle/>
                    <a:p>
                      <a:pPr>
                        <a:lnSpc>
                          <a:spcPct val="107000"/>
                        </a:lnSpc>
                        <a:spcAft>
                          <a:spcPts val="0"/>
                        </a:spcAft>
                      </a:pPr>
                      <a:r>
                        <a:rPr lang="en-GB" sz="1000">
                          <a:effectLst/>
                        </a:rPr>
                        <a:t>All beds having mattresses covered with impermeable  plastic intact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100">
                          <a:effectLst/>
                        </a:rPr>
                        <a:t>Check monthly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Most are torn/spoiled, need new covers, done locally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799884218"/>
                  </a:ext>
                </a:extLst>
              </a:tr>
              <a:tr h="639084">
                <a:tc>
                  <a:txBody>
                    <a:bodyPr/>
                    <a:lstStyle/>
                    <a:p>
                      <a:pPr>
                        <a:lnSpc>
                          <a:spcPct val="107000"/>
                        </a:lnSpc>
                        <a:spcAft>
                          <a:spcPts val="0"/>
                        </a:spcAft>
                      </a:pPr>
                      <a:r>
                        <a:rPr lang="en-GB" sz="1000">
                          <a:effectLst/>
                        </a:rPr>
                        <a:t>Cleanliness of rooms, halls, and grounds: 1) presence of trash receptacles (in waiting room and corridor) 2) no loose trash;3) receptacles for syringes present in treatment rooms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spcAft>
                          <a:spcPts val="0"/>
                        </a:spcAft>
                        <a:tabLst>
                          <a:tab pos="2743200" algn="ctr"/>
                          <a:tab pos="5486400" algn="r"/>
                        </a:tabLst>
                      </a:pPr>
                      <a:r>
                        <a:rPr lang="en-US" sz="1000">
                          <a:effectLst/>
                        </a:rPr>
                        <a:t>N. trash bins</a:t>
                      </a:r>
                      <a:endParaRPr lang="it-IT" sz="1100">
                        <a:effectLst/>
                      </a:endParaRPr>
                    </a:p>
                    <a:p>
                      <a:pPr>
                        <a:spcAft>
                          <a:spcPts val="0"/>
                        </a:spcAft>
                        <a:tabLst>
                          <a:tab pos="2743200" algn="ctr"/>
                          <a:tab pos="5486400" algn="r"/>
                        </a:tabLst>
                      </a:pPr>
                      <a:r>
                        <a:rPr lang="en-US" sz="1000">
                          <a:effectLst/>
                        </a:rPr>
                        <a:t>N. special dispensers</a:t>
                      </a:r>
                      <a:endParaRPr lang="it-IT" sz="1100">
                        <a:effectLst/>
                      </a:endParaRPr>
                    </a:p>
                    <a:p>
                      <a:pPr>
                        <a:lnSpc>
                          <a:spcPct val="107000"/>
                        </a:lnSpc>
                        <a:spcAft>
                          <a:spcPts val="0"/>
                        </a:spcAft>
                      </a:pPr>
                      <a:r>
                        <a:rPr lang="en-GB" sz="1000">
                          <a:effectLst/>
                        </a:rPr>
                        <a:t>Sharp containers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Tiny ‘Paediatric’ dust bins useless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Dispensers not always functional, change to big dust bins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49743932"/>
                  </a:ext>
                </a:extLst>
              </a:tr>
              <a:tr h="319542">
                <a:tc>
                  <a:txBody>
                    <a:bodyPr/>
                    <a:lstStyle/>
                    <a:p>
                      <a:pPr>
                        <a:lnSpc>
                          <a:spcPct val="107000"/>
                        </a:lnSpc>
                        <a:spcAft>
                          <a:spcPts val="0"/>
                        </a:spcAft>
                      </a:pPr>
                      <a:r>
                        <a:rPr lang="en-GB" sz="1000">
                          <a:effectLst/>
                        </a:rPr>
                        <a:t>No organic waste, syringes, or dangerous products in any location that is easily accessible to the public</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Inspection 1 to 3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1991715930"/>
                  </a:ext>
                </a:extLst>
              </a:tr>
              <a:tr h="319542">
                <a:tc>
                  <a:txBody>
                    <a:bodyPr/>
                    <a:lstStyle/>
                    <a:p>
                      <a:pPr>
                        <a:lnSpc>
                          <a:spcPct val="107000"/>
                        </a:lnSpc>
                        <a:spcAft>
                          <a:spcPts val="0"/>
                        </a:spcAft>
                      </a:pPr>
                      <a:r>
                        <a:rPr lang="en-GB" sz="1000">
                          <a:effectLst/>
                        </a:rPr>
                        <a:t>Availability of water source (running water or well, pump, or water tower/tank)</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Yes/not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1868822063"/>
                  </a:ext>
                </a:extLst>
              </a:tr>
              <a:tr h="319542">
                <a:tc>
                  <a:txBody>
                    <a:bodyPr/>
                    <a:lstStyle/>
                    <a:p>
                      <a:pPr>
                        <a:lnSpc>
                          <a:spcPct val="107000"/>
                        </a:lnSpc>
                        <a:spcAft>
                          <a:spcPts val="0"/>
                        </a:spcAft>
                      </a:pPr>
                      <a:r>
                        <a:rPr lang="en-GB" sz="1000">
                          <a:effectLst/>
                        </a:rPr>
                        <a:t>Water dispensers available in service rooms where there is no tap w.</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Yes/not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45388566"/>
                  </a:ext>
                </a:extLst>
              </a:tr>
              <a:tr h="468861">
                <a:tc>
                  <a:txBody>
                    <a:bodyPr/>
                    <a:lstStyle/>
                    <a:p>
                      <a:pPr>
                        <a:spcAft>
                          <a:spcPts val="0"/>
                        </a:spcAft>
                      </a:pPr>
                      <a:r>
                        <a:rPr lang="en-US" sz="1000">
                          <a:effectLst/>
                        </a:rPr>
                        <a:t>Presence of latrines and showers  1) usable;</a:t>
                      </a:r>
                      <a:endParaRPr lang="it-IT" sz="1200">
                        <a:effectLst/>
                      </a:endParaRPr>
                    </a:p>
                    <a:p>
                      <a:pPr>
                        <a:lnSpc>
                          <a:spcPct val="107000"/>
                        </a:lnSpc>
                        <a:spcAft>
                          <a:spcPts val="0"/>
                        </a:spcAft>
                      </a:pPr>
                      <a:r>
                        <a:rPr lang="en-GB" sz="1000">
                          <a:effectLst/>
                        </a:rPr>
                        <a:t>2) no organic matter within or outside;  3) door that   closes from the inside; 4) covered pit (for latrines)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To be checked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None of 20 latrines flushes, showers dismantled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Repair flushes and reassemble 4 showers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2959371815"/>
                  </a:ext>
                </a:extLst>
              </a:tr>
              <a:tr h="319542">
                <a:tc>
                  <a:txBody>
                    <a:bodyPr/>
                    <a:lstStyle/>
                    <a:p>
                      <a:pPr>
                        <a:lnSpc>
                          <a:spcPct val="107000"/>
                        </a:lnSpc>
                        <a:spcAft>
                          <a:spcPts val="0"/>
                        </a:spcAft>
                      </a:pPr>
                      <a:r>
                        <a:rPr lang="en-GB" sz="1000">
                          <a:effectLst/>
                        </a:rPr>
                        <a:t>Available and functional sterilization materials: cocotte, autoclave, or heat sterilizer</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Check transport of drums from ward to steril centre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3752583246"/>
                  </a:ext>
                </a:extLst>
              </a:tr>
              <a:tr h="175761">
                <a:tc>
                  <a:txBody>
                    <a:bodyPr/>
                    <a:lstStyle/>
                    <a:p>
                      <a:pPr>
                        <a:lnSpc>
                          <a:spcPct val="107000"/>
                        </a:lnSpc>
                        <a:spcAft>
                          <a:spcPts val="0"/>
                        </a:spcAft>
                      </a:pPr>
                      <a:r>
                        <a:rPr lang="en-GB" sz="1000">
                          <a:effectLst/>
                        </a:rPr>
                        <a:t>Clean, neat uniforms worn by all staff</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Inspection 1-3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dirty="0">
                          <a:effectLst/>
                        </a:rPr>
                        <a:t>0-2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1707732854"/>
                  </a:ext>
                </a:extLst>
              </a:tr>
              <a:tr h="175761">
                <a:tc>
                  <a:txBody>
                    <a:bodyPr/>
                    <a:lstStyle/>
                    <a:p>
                      <a:pPr>
                        <a:lnSpc>
                          <a:spcPct val="107000"/>
                        </a:lnSpc>
                        <a:spcAft>
                          <a:spcPts val="0"/>
                        </a:spcAft>
                      </a:pPr>
                      <a:r>
                        <a:rPr lang="en-GB" sz="1000">
                          <a:effectLst/>
                        </a:rPr>
                        <a:t>TOTAL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26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3550179410"/>
                  </a:ext>
                </a:extLst>
              </a:tr>
            </a:tbl>
          </a:graphicData>
        </a:graphic>
      </p:graphicFrame>
      <p:sp>
        <p:nvSpPr>
          <p:cNvPr id="2" name="CasellaDiTesto 1"/>
          <p:cNvSpPr txBox="1"/>
          <p:nvPr/>
        </p:nvSpPr>
        <p:spPr>
          <a:xfrm>
            <a:off x="7148945" y="2397172"/>
            <a:ext cx="1163781" cy="369332"/>
          </a:xfrm>
          <a:prstGeom prst="rect">
            <a:avLst/>
          </a:prstGeom>
          <a:solidFill>
            <a:srgbClr val="FFFF00"/>
          </a:solidFill>
        </p:spPr>
        <p:txBody>
          <a:bodyPr wrap="square" rtlCol="0">
            <a:spAutoFit/>
          </a:bodyPr>
          <a:lstStyle/>
          <a:p>
            <a:r>
              <a:rPr lang="it-IT" dirty="0" err="1" smtClean="0"/>
              <a:t>Supplies</a:t>
            </a:r>
            <a:endParaRPr lang="it-IT" dirty="0"/>
          </a:p>
        </p:txBody>
      </p:sp>
      <p:sp>
        <p:nvSpPr>
          <p:cNvPr id="6" name="CasellaDiTesto 5"/>
          <p:cNvSpPr txBox="1"/>
          <p:nvPr/>
        </p:nvSpPr>
        <p:spPr>
          <a:xfrm>
            <a:off x="7176655" y="3007521"/>
            <a:ext cx="1016000" cy="369332"/>
          </a:xfrm>
          <a:prstGeom prst="rect">
            <a:avLst/>
          </a:prstGeom>
          <a:solidFill>
            <a:srgbClr val="FFFF00"/>
          </a:solidFill>
        </p:spPr>
        <p:txBody>
          <a:bodyPr wrap="square" rtlCol="0">
            <a:spAutoFit/>
          </a:bodyPr>
          <a:lstStyle/>
          <a:p>
            <a:r>
              <a:rPr lang="it-IT" dirty="0" err="1" smtClean="0"/>
              <a:t>Beds</a:t>
            </a:r>
            <a:endParaRPr lang="it-IT" dirty="0"/>
          </a:p>
        </p:txBody>
      </p:sp>
      <p:sp>
        <p:nvSpPr>
          <p:cNvPr id="7" name="CasellaDiTesto 6"/>
          <p:cNvSpPr txBox="1"/>
          <p:nvPr/>
        </p:nvSpPr>
        <p:spPr>
          <a:xfrm>
            <a:off x="7148946" y="3520712"/>
            <a:ext cx="1016000" cy="369332"/>
          </a:xfrm>
          <a:prstGeom prst="rect">
            <a:avLst/>
          </a:prstGeom>
          <a:solidFill>
            <a:srgbClr val="FFFF00"/>
          </a:solidFill>
        </p:spPr>
        <p:txBody>
          <a:bodyPr wrap="square" rtlCol="0">
            <a:spAutoFit/>
          </a:bodyPr>
          <a:lstStyle/>
          <a:p>
            <a:r>
              <a:rPr lang="it-IT" dirty="0" smtClean="0"/>
              <a:t>Rooms</a:t>
            </a:r>
            <a:endParaRPr lang="it-IT" dirty="0"/>
          </a:p>
        </p:txBody>
      </p:sp>
      <p:sp>
        <p:nvSpPr>
          <p:cNvPr id="8" name="CasellaDiTesto 7"/>
          <p:cNvSpPr txBox="1"/>
          <p:nvPr/>
        </p:nvSpPr>
        <p:spPr>
          <a:xfrm>
            <a:off x="7176655" y="4004344"/>
            <a:ext cx="1016000" cy="369332"/>
          </a:xfrm>
          <a:prstGeom prst="rect">
            <a:avLst/>
          </a:prstGeom>
          <a:solidFill>
            <a:srgbClr val="FFFF00"/>
          </a:solidFill>
        </p:spPr>
        <p:txBody>
          <a:bodyPr wrap="square" rtlCol="0">
            <a:spAutoFit/>
          </a:bodyPr>
          <a:lstStyle/>
          <a:p>
            <a:r>
              <a:rPr lang="it-IT" dirty="0" smtClean="0"/>
              <a:t>Waste</a:t>
            </a:r>
            <a:endParaRPr lang="it-IT" dirty="0"/>
          </a:p>
        </p:txBody>
      </p:sp>
      <p:sp>
        <p:nvSpPr>
          <p:cNvPr id="9" name="CasellaDiTesto 8"/>
          <p:cNvSpPr txBox="1"/>
          <p:nvPr/>
        </p:nvSpPr>
        <p:spPr>
          <a:xfrm>
            <a:off x="7176655" y="4458978"/>
            <a:ext cx="1016000" cy="369332"/>
          </a:xfrm>
          <a:prstGeom prst="rect">
            <a:avLst/>
          </a:prstGeom>
          <a:solidFill>
            <a:srgbClr val="FFFF00"/>
          </a:solidFill>
        </p:spPr>
        <p:txBody>
          <a:bodyPr wrap="square" rtlCol="0">
            <a:spAutoFit/>
          </a:bodyPr>
          <a:lstStyle/>
          <a:p>
            <a:r>
              <a:rPr lang="it-IT" dirty="0" smtClean="0"/>
              <a:t>Water</a:t>
            </a:r>
            <a:endParaRPr lang="it-IT" dirty="0"/>
          </a:p>
        </p:txBody>
      </p:sp>
      <p:sp>
        <p:nvSpPr>
          <p:cNvPr id="10" name="CasellaDiTesto 9"/>
          <p:cNvSpPr txBox="1"/>
          <p:nvPr/>
        </p:nvSpPr>
        <p:spPr>
          <a:xfrm>
            <a:off x="7176655" y="5056910"/>
            <a:ext cx="1016000" cy="369332"/>
          </a:xfrm>
          <a:prstGeom prst="rect">
            <a:avLst/>
          </a:prstGeom>
          <a:solidFill>
            <a:srgbClr val="FFFF00"/>
          </a:solidFill>
        </p:spPr>
        <p:txBody>
          <a:bodyPr wrap="square" rtlCol="0">
            <a:spAutoFit/>
          </a:bodyPr>
          <a:lstStyle/>
          <a:p>
            <a:r>
              <a:rPr lang="it-IT" dirty="0" err="1" smtClean="0"/>
              <a:t>Latrines</a:t>
            </a:r>
            <a:endParaRPr lang="it-IT" dirty="0"/>
          </a:p>
        </p:txBody>
      </p:sp>
      <p:sp>
        <p:nvSpPr>
          <p:cNvPr id="11" name="CasellaDiTesto 10"/>
          <p:cNvSpPr txBox="1"/>
          <p:nvPr/>
        </p:nvSpPr>
        <p:spPr>
          <a:xfrm>
            <a:off x="7176655" y="5514110"/>
            <a:ext cx="1293090" cy="369332"/>
          </a:xfrm>
          <a:prstGeom prst="rect">
            <a:avLst/>
          </a:prstGeom>
          <a:solidFill>
            <a:srgbClr val="FFFF00"/>
          </a:solidFill>
        </p:spPr>
        <p:txBody>
          <a:bodyPr wrap="square" rtlCol="0">
            <a:spAutoFit/>
          </a:bodyPr>
          <a:lstStyle/>
          <a:p>
            <a:r>
              <a:rPr lang="it-IT" dirty="0" err="1" smtClean="0"/>
              <a:t>Sterilization</a:t>
            </a:r>
            <a:endParaRPr lang="it-IT" dirty="0"/>
          </a:p>
        </p:txBody>
      </p:sp>
    </p:spTree>
    <p:extLst>
      <p:ext uri="{BB962C8B-B14F-4D97-AF65-F5344CB8AC3E}">
        <p14:creationId xmlns:p14="http://schemas.microsoft.com/office/powerpoint/2010/main" val="3825430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199" y="365125"/>
            <a:ext cx="10614891" cy="1011093"/>
          </a:xfrm>
          <a:solidFill>
            <a:schemeClr val="accent2"/>
          </a:solidFill>
        </p:spPr>
        <p:txBody>
          <a:bodyPr/>
          <a:lstStyle/>
          <a:p>
            <a:r>
              <a:rPr lang="en-GB" b="1" dirty="0" smtClean="0"/>
              <a:t>CLINICAL </a:t>
            </a:r>
            <a:r>
              <a:rPr lang="en-GB" b="1" dirty="0"/>
              <a:t>AND NURSING </a:t>
            </a:r>
            <a:r>
              <a:rPr lang="en-GB" b="1" dirty="0" smtClean="0"/>
              <a:t>PROCEDURES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543589990"/>
              </p:ext>
            </p:extLst>
          </p:nvPr>
        </p:nvGraphicFramePr>
        <p:xfrm>
          <a:off x="683396" y="1376218"/>
          <a:ext cx="10539661" cy="5298465"/>
        </p:xfrm>
        <a:graphic>
          <a:graphicData uri="http://schemas.openxmlformats.org/drawingml/2006/table">
            <a:tbl>
              <a:tblPr firstRow="1" firstCol="1" bandRow="1">
                <a:tableStyleId>{5C22544A-7EE6-4342-B048-85BDC9FD1C3A}</a:tableStyleId>
              </a:tblPr>
              <a:tblGrid>
                <a:gridCol w="4091804">
                  <a:extLst>
                    <a:ext uri="{9D8B030D-6E8A-4147-A177-3AD203B41FA5}">
                      <a16:colId xmlns:a16="http://schemas.microsoft.com/office/drawing/2014/main" val="1291221478"/>
                    </a:ext>
                  </a:extLst>
                </a:gridCol>
                <a:gridCol w="2333116">
                  <a:extLst>
                    <a:ext uri="{9D8B030D-6E8A-4147-A177-3AD203B41FA5}">
                      <a16:colId xmlns:a16="http://schemas.microsoft.com/office/drawing/2014/main" val="3959872839"/>
                    </a:ext>
                  </a:extLst>
                </a:gridCol>
                <a:gridCol w="1055081">
                  <a:extLst>
                    <a:ext uri="{9D8B030D-6E8A-4147-A177-3AD203B41FA5}">
                      <a16:colId xmlns:a16="http://schemas.microsoft.com/office/drawing/2014/main" val="1059432080"/>
                    </a:ext>
                  </a:extLst>
                </a:gridCol>
                <a:gridCol w="948010">
                  <a:extLst>
                    <a:ext uri="{9D8B030D-6E8A-4147-A177-3AD203B41FA5}">
                      <a16:colId xmlns:a16="http://schemas.microsoft.com/office/drawing/2014/main" val="305406135"/>
                    </a:ext>
                  </a:extLst>
                </a:gridCol>
                <a:gridCol w="2111650">
                  <a:extLst>
                    <a:ext uri="{9D8B030D-6E8A-4147-A177-3AD203B41FA5}">
                      <a16:colId xmlns:a16="http://schemas.microsoft.com/office/drawing/2014/main" val="2798016388"/>
                    </a:ext>
                  </a:extLst>
                </a:gridCol>
              </a:tblGrid>
              <a:tr h="267505">
                <a:tc>
                  <a:txBody>
                    <a:bodyPr/>
                    <a:lstStyle/>
                    <a:p>
                      <a:pPr algn="ctr">
                        <a:lnSpc>
                          <a:spcPct val="107000"/>
                        </a:lnSpc>
                        <a:spcAft>
                          <a:spcPts val="0"/>
                        </a:spcAft>
                        <a:tabLst>
                          <a:tab pos="2546350" algn="l"/>
                        </a:tabLst>
                      </a:pPr>
                      <a:r>
                        <a:rPr lang="en-GB" sz="700">
                          <a:effectLst/>
                        </a:rPr>
                        <a:t>CHECKLIST ITEMS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PROTOCOLS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YOUR SUGGESTIONS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Your  priority 1 to 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dirty="0">
                          <a:effectLst/>
                        </a:rPr>
                        <a:t>CRITIC</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2334393006"/>
                  </a:ext>
                </a:extLst>
              </a:tr>
              <a:tr h="2374850">
                <a:tc>
                  <a:txBody>
                    <a:bodyPr/>
                    <a:lstStyle/>
                    <a:p>
                      <a:pPr>
                        <a:spcAft>
                          <a:spcPts val="0"/>
                        </a:spcAft>
                      </a:pPr>
                      <a:r>
                        <a:rPr lang="en-US" sz="700">
                          <a:effectLst/>
                        </a:rPr>
                        <a:t>Proper diagnosis of 10  admitted cases (analysis of randomly selected hospitalization records): 1) identification of patient 2) complaints or symptoms on admission reported 3) clinical examinations guided by anamnesis 4) no unnecessary diagnostic tests prescribed, 5) Malaria is excluded or treated in patients with fever 6) Malnutrition diagnosis according to WHO - Check sub-liminal malnutrition, 7) Percentile charts available and in appropriate use 8) Anemia diagnosed according to guidelines, 9) Sepsis: Increasing the percentage of specific diagnosis (origin)</a:t>
                      </a:r>
                      <a:endParaRPr lang="it-IT" sz="800">
                        <a:effectLst/>
                      </a:endParaRPr>
                    </a:p>
                    <a:p>
                      <a:pPr>
                        <a:lnSpc>
                          <a:spcPct val="107000"/>
                        </a:lnSpc>
                        <a:spcAft>
                          <a:spcPts val="0"/>
                        </a:spcAft>
                        <a:tabLst>
                          <a:tab pos="2546350" algn="l"/>
                        </a:tabLst>
                      </a:pPr>
                      <a:r>
                        <a:rPr lang="en-US"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1600" dirty="0">
                          <a:effectLst/>
                        </a:rPr>
                        <a:t>1.Triage of sick child</a:t>
                      </a:r>
                      <a:endParaRPr lang="it-IT" sz="1600" dirty="0">
                        <a:effectLst/>
                      </a:endParaRPr>
                    </a:p>
                    <a:p>
                      <a:pPr>
                        <a:lnSpc>
                          <a:spcPct val="107000"/>
                        </a:lnSpc>
                        <a:spcAft>
                          <a:spcPts val="0"/>
                        </a:spcAft>
                        <a:tabLst>
                          <a:tab pos="2546350" algn="l"/>
                        </a:tabLst>
                      </a:pPr>
                      <a:r>
                        <a:rPr lang="en-GB" sz="1600" dirty="0">
                          <a:effectLst/>
                        </a:rPr>
                        <a:t>2. Paediatric Life Support</a:t>
                      </a:r>
                      <a:endParaRPr lang="it-IT" sz="1600" dirty="0">
                        <a:effectLst/>
                      </a:endParaRPr>
                    </a:p>
                    <a:p>
                      <a:pPr>
                        <a:lnSpc>
                          <a:spcPct val="107000"/>
                        </a:lnSpc>
                        <a:spcAft>
                          <a:spcPts val="0"/>
                        </a:spcAft>
                        <a:tabLst>
                          <a:tab pos="2546350" algn="l"/>
                        </a:tabLst>
                      </a:pPr>
                      <a:r>
                        <a:rPr lang="it-IT" sz="1600" dirty="0">
                          <a:effectLst/>
                        </a:rPr>
                        <a:t>3. Malaria</a:t>
                      </a:r>
                    </a:p>
                    <a:p>
                      <a:pPr>
                        <a:lnSpc>
                          <a:spcPct val="107000"/>
                        </a:lnSpc>
                        <a:spcAft>
                          <a:spcPts val="0"/>
                        </a:spcAft>
                        <a:tabLst>
                          <a:tab pos="2546350" algn="l"/>
                        </a:tabLst>
                      </a:pPr>
                      <a:r>
                        <a:rPr lang="it-IT" sz="1600" dirty="0">
                          <a:effectLst/>
                        </a:rPr>
                        <a:t>4. </a:t>
                      </a:r>
                      <a:r>
                        <a:rPr lang="it-IT" sz="1600" dirty="0" err="1">
                          <a:effectLst/>
                        </a:rPr>
                        <a:t>Dehydration</a:t>
                      </a:r>
                      <a:endParaRPr lang="it-IT" sz="1600" dirty="0">
                        <a:effectLst/>
                      </a:endParaRPr>
                    </a:p>
                    <a:p>
                      <a:pPr>
                        <a:lnSpc>
                          <a:spcPct val="107000"/>
                        </a:lnSpc>
                        <a:spcAft>
                          <a:spcPts val="0"/>
                        </a:spcAft>
                        <a:tabLst>
                          <a:tab pos="2546350" algn="l"/>
                        </a:tabLst>
                      </a:pPr>
                      <a:r>
                        <a:rPr lang="it-IT" sz="1600" dirty="0">
                          <a:effectLst/>
                        </a:rPr>
                        <a:t>5. </a:t>
                      </a:r>
                      <a:r>
                        <a:rPr lang="it-IT" sz="1600" dirty="0" err="1">
                          <a:effectLst/>
                        </a:rPr>
                        <a:t>Convulsions</a:t>
                      </a:r>
                      <a:endParaRPr lang="it-IT" sz="1600" dirty="0">
                        <a:effectLst/>
                      </a:endParaRPr>
                    </a:p>
                    <a:p>
                      <a:pPr>
                        <a:lnSpc>
                          <a:spcPct val="107000"/>
                        </a:lnSpc>
                        <a:spcAft>
                          <a:spcPts val="0"/>
                        </a:spcAft>
                        <a:tabLst>
                          <a:tab pos="2546350" algn="l"/>
                        </a:tabLst>
                      </a:pPr>
                      <a:r>
                        <a:rPr lang="it-IT" sz="1600" dirty="0">
                          <a:effectLst/>
                        </a:rPr>
                        <a:t>6. Anemia</a:t>
                      </a:r>
                    </a:p>
                    <a:p>
                      <a:pPr>
                        <a:lnSpc>
                          <a:spcPct val="107000"/>
                        </a:lnSpc>
                        <a:spcAft>
                          <a:spcPts val="0"/>
                        </a:spcAft>
                        <a:tabLst>
                          <a:tab pos="2546350" algn="l"/>
                        </a:tabLst>
                      </a:pPr>
                      <a:r>
                        <a:rPr lang="it-IT" sz="1600" dirty="0">
                          <a:effectLst/>
                        </a:rPr>
                        <a:t>7. LRTI-Pneumonia</a:t>
                      </a:r>
                    </a:p>
                    <a:p>
                      <a:pPr>
                        <a:lnSpc>
                          <a:spcPct val="107000"/>
                        </a:lnSpc>
                        <a:spcAft>
                          <a:spcPts val="0"/>
                        </a:spcAft>
                        <a:tabLst>
                          <a:tab pos="2546350" algn="l"/>
                        </a:tabLst>
                      </a:pPr>
                      <a:r>
                        <a:rPr lang="en-GB" sz="1600" dirty="0">
                          <a:effectLst/>
                        </a:rPr>
                        <a:t>8.Urinary Tract Infect</a:t>
                      </a:r>
                      <a:endParaRPr lang="it-IT" sz="1600" dirty="0">
                        <a:effectLst/>
                      </a:endParaRPr>
                    </a:p>
                    <a:p>
                      <a:pPr>
                        <a:lnSpc>
                          <a:spcPct val="107000"/>
                        </a:lnSpc>
                        <a:spcAft>
                          <a:spcPts val="0"/>
                        </a:spcAft>
                        <a:tabLst>
                          <a:tab pos="2546350" algn="l"/>
                        </a:tabLst>
                      </a:pPr>
                      <a:r>
                        <a:rPr lang="en-GB" sz="1600" dirty="0">
                          <a:effectLst/>
                        </a:rPr>
                        <a:t>9. Meningitis</a:t>
                      </a:r>
                      <a:endParaRPr lang="it-IT" sz="1600" dirty="0">
                        <a:effectLst/>
                      </a:endParaRPr>
                    </a:p>
                    <a:p>
                      <a:pPr>
                        <a:lnSpc>
                          <a:spcPct val="107000"/>
                        </a:lnSpc>
                        <a:spcAft>
                          <a:spcPts val="0"/>
                        </a:spcAft>
                        <a:tabLst>
                          <a:tab pos="2546350" algn="l"/>
                        </a:tabLst>
                      </a:pPr>
                      <a:r>
                        <a:rPr lang="en-GB" sz="1600" dirty="0">
                          <a:effectLst/>
                        </a:rPr>
                        <a:t>10. Sepsis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solidFill>
                      <a:srgbClr val="FFFF00"/>
                    </a:solidFill>
                  </a:tcPr>
                </a:tc>
                <a:tc>
                  <a:txBody>
                    <a:bodyPr/>
                    <a:lstStyle/>
                    <a:p>
                      <a:pPr algn="ctr">
                        <a:lnSpc>
                          <a:spcPct val="107000"/>
                        </a:lnSpc>
                        <a:spcAft>
                          <a:spcPts val="0"/>
                        </a:spcAft>
                        <a:tabLst>
                          <a:tab pos="2546350" algn="l"/>
                        </a:tabLst>
                      </a:pPr>
                      <a:r>
                        <a:rPr lang="en-GB" sz="700">
                          <a:effectLst/>
                        </a:rPr>
                        <a:t>0-8</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spcAft>
                          <a:spcPts val="0"/>
                        </a:spcAft>
                        <a:tabLst>
                          <a:tab pos="2743200" algn="ctr"/>
                          <a:tab pos="5486400" algn="r"/>
                        </a:tabLst>
                      </a:pPr>
                      <a:r>
                        <a:rPr lang="en-US" sz="700">
                          <a:effectLst/>
                        </a:rPr>
                        <a:t>Very hard to specify origin of sepsis : rotation of interns is critical : require a month to be trained and then have to be surveilled</a:t>
                      </a:r>
                      <a:endParaRPr lang="it-IT" sz="700">
                        <a:effectLst/>
                      </a:endParaRPr>
                    </a:p>
                    <a:p>
                      <a:pPr>
                        <a:lnSpc>
                          <a:spcPct val="107000"/>
                        </a:lnSpc>
                        <a:spcAft>
                          <a:spcPts val="0"/>
                        </a:spcAft>
                        <a:tabLst>
                          <a:tab pos="2546350" algn="l"/>
                        </a:tabLst>
                      </a:pPr>
                      <a:r>
                        <a:rPr lang="en-GB" sz="700">
                          <a:effectLst/>
                        </a:rPr>
                        <a:t>ESR and blood count – scarce microbiology</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199342529"/>
                  </a:ext>
                </a:extLst>
              </a:tr>
              <a:tr h="666677">
                <a:tc>
                  <a:txBody>
                    <a:bodyPr/>
                    <a:lstStyle/>
                    <a:p>
                      <a:pPr>
                        <a:spcAft>
                          <a:spcPts val="0"/>
                        </a:spcAft>
                      </a:pPr>
                      <a:r>
                        <a:rPr lang="en-US" sz="700">
                          <a:effectLst/>
                        </a:rPr>
                        <a:t>Proper prescription of therapy of at least 10 admitted cases (analysis of selected hospitalization records): 1) proper treatment according to evidence from anamnesis, and accepted protocols, 2) no unnecessary prescriptions, especially antibiotic, 3) Appropriate prescription of drugs in children with URTI, 4) Appropriate use of Oxygen &amp; Antibiotics for children with LRTI, 5) Appropriate request of blood transfusions. 6) Checking regularly the vaccination record and recommend accordingly</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lnSpc>
                          <a:spcPct val="107000"/>
                        </a:lnSpc>
                        <a:spcAft>
                          <a:spcPts val="0"/>
                        </a:spcAft>
                        <a:tabLst>
                          <a:tab pos="2546350" algn="l"/>
                        </a:tabLst>
                      </a:pPr>
                      <a:endParaRPr lang="en-GB" sz="1200" dirty="0" smtClean="0">
                        <a:effectLst/>
                      </a:endParaRPr>
                    </a:p>
                    <a:p>
                      <a:pPr>
                        <a:lnSpc>
                          <a:spcPct val="107000"/>
                        </a:lnSpc>
                        <a:spcAft>
                          <a:spcPts val="0"/>
                        </a:spcAft>
                        <a:tabLst>
                          <a:tab pos="2546350" algn="l"/>
                        </a:tabLst>
                      </a:pPr>
                      <a:r>
                        <a:rPr lang="en-GB" sz="1200" dirty="0" smtClean="0">
                          <a:effectLst/>
                        </a:rPr>
                        <a:t>According </a:t>
                      </a:r>
                      <a:r>
                        <a:rPr lang="en-GB" sz="1200" dirty="0">
                          <a:effectLst/>
                        </a:rPr>
                        <a:t>to previous protocols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solidFill>
                      <a:srgbClr val="FFFF00"/>
                    </a:solidFill>
                  </a:tcPr>
                </a:tc>
                <a:tc>
                  <a:txBody>
                    <a:bodyPr/>
                    <a:lstStyle/>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0-8</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spcAft>
                          <a:spcPts val="0"/>
                        </a:spcAft>
                        <a:tabLst>
                          <a:tab pos="2743200" algn="ctr"/>
                          <a:tab pos="5486400" algn="r"/>
                        </a:tabLst>
                      </a:pPr>
                      <a:r>
                        <a:rPr lang="en-US" sz="700">
                          <a:effectLst/>
                        </a:rPr>
                        <a:t>Blood often not available   –in Kalongo they may use their own donors, screened for HIV &amp; Hep B and Syphil</a:t>
                      </a:r>
                      <a:endParaRPr lang="it-IT" sz="700">
                        <a:effectLst/>
                      </a:endParaRPr>
                    </a:p>
                    <a:p>
                      <a:pPr algn="ctr">
                        <a:spcAft>
                          <a:spcPts val="0"/>
                        </a:spcAft>
                        <a:tabLst>
                          <a:tab pos="2743200" algn="ctr"/>
                          <a:tab pos="5486400" algn="r"/>
                        </a:tabLst>
                      </a:pPr>
                      <a:r>
                        <a:rPr lang="en-US" sz="700">
                          <a:effectLst/>
                        </a:rPr>
                        <a:t>Oximeter required, HoD engaged into this performances (drug use etc) Mother do not bring vaccination record</a:t>
                      </a:r>
                      <a:endParaRPr lang="it-IT" sz="700">
                        <a:effectLst/>
                        <a:latin typeface="Times New Roman" panose="02020603050405020304" pitchFamily="18" charset="0"/>
                        <a:ea typeface="MS Mincho"/>
                        <a:cs typeface="Times New Roman" panose="02020603050405020304" pitchFamily="18" charset="0"/>
                      </a:endParaRPr>
                    </a:p>
                  </a:txBody>
                  <a:tcPr marL="46666" marR="46666" marT="0" marB="0" anchor="ctr"/>
                </a:tc>
                <a:extLst>
                  <a:ext uri="{0D108BD9-81ED-4DB2-BD59-A6C34878D82A}">
                    <a16:rowId xmlns:a16="http://schemas.microsoft.com/office/drawing/2014/main" val="3094014887"/>
                  </a:ext>
                </a:extLst>
              </a:tr>
              <a:tr h="440007">
                <a:tc>
                  <a:txBody>
                    <a:bodyPr/>
                    <a:lstStyle/>
                    <a:p>
                      <a:pPr>
                        <a:spcAft>
                          <a:spcPts val="0"/>
                        </a:spcAft>
                      </a:pPr>
                      <a:r>
                        <a:rPr lang="en-US" sz="700">
                          <a:effectLst/>
                        </a:rPr>
                        <a:t>Proper administration of therapies of 10 admitted cases</a:t>
                      </a:r>
                      <a:r>
                        <a:rPr lang="en-US" sz="500">
                          <a:effectLst/>
                        </a:rPr>
                        <a:t> </a:t>
                      </a:r>
                      <a:endParaRPr lang="it-IT" sz="800">
                        <a:effectLst/>
                      </a:endParaRPr>
                    </a:p>
                    <a:p>
                      <a:pPr>
                        <a:lnSpc>
                          <a:spcPct val="107000"/>
                        </a:lnSpc>
                        <a:spcAft>
                          <a:spcPts val="0"/>
                        </a:spcAft>
                        <a:tabLst>
                          <a:tab pos="2546350" algn="l"/>
                        </a:tabLst>
                      </a:pPr>
                      <a:r>
                        <a:rPr lang="en-GB" sz="700">
                          <a:effectLst/>
                        </a:rPr>
                        <a:t>1) Therapies have been  given properly (Oral, injection, IV line, fluids) , 2) Charts correspond to the correct patients,  4) Fluids have been changed and are dropping correctly 5) IV lines changed correctly   6) doctor's check and nurse's check x24 hours for Gastroenteritis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OK 1 to 5. N 6 important : give 500ml plastic bottle with rehydration dose for the night</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0-8</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spcAft>
                          <a:spcPts val="0"/>
                        </a:spcAft>
                        <a:tabLst>
                          <a:tab pos="2743200" algn="ctr"/>
                          <a:tab pos="5486400" algn="r"/>
                        </a:tabLst>
                      </a:pPr>
                      <a:r>
                        <a:rPr lang="en-US" sz="700">
                          <a:effectLst/>
                        </a:rPr>
                        <a:t>Nurses’ project ongoing</a:t>
                      </a:r>
                      <a:endParaRPr lang="it-IT" sz="700">
                        <a:effectLst/>
                      </a:endParaRPr>
                    </a:p>
                    <a:p>
                      <a:pPr>
                        <a:lnSpc>
                          <a:spcPct val="107000"/>
                        </a:lnSpc>
                        <a:spcAft>
                          <a:spcPts val="0"/>
                        </a:spcAft>
                        <a:tabLst>
                          <a:tab pos="2546350" algn="l"/>
                        </a:tabLst>
                      </a:pPr>
                      <a:r>
                        <a:rPr lang="en-GB" sz="700">
                          <a:effectLst/>
                        </a:rPr>
                        <a:t>Difficult collaboration by mothers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833456680"/>
                  </a:ext>
                </a:extLst>
              </a:tr>
              <a:tr h="350840">
                <a:tc>
                  <a:txBody>
                    <a:bodyPr/>
                    <a:lstStyle/>
                    <a:p>
                      <a:pPr>
                        <a:spcAft>
                          <a:spcPts val="0"/>
                        </a:spcAft>
                      </a:pPr>
                      <a:r>
                        <a:rPr lang="en-US" sz="700">
                          <a:effectLst/>
                        </a:rPr>
                        <a:t>Deaths properly reviewed </a:t>
                      </a:r>
                      <a:endParaRPr lang="it-IT" sz="800">
                        <a:effectLst/>
                      </a:endParaRPr>
                    </a:p>
                    <a:p>
                      <a:pPr>
                        <a:lnSpc>
                          <a:spcPct val="107000"/>
                        </a:lnSpc>
                        <a:spcAft>
                          <a:spcPts val="0"/>
                        </a:spcAft>
                        <a:tabLst>
                          <a:tab pos="2546350" algn="l"/>
                        </a:tabLst>
                      </a:pPr>
                      <a:r>
                        <a:rPr lang="en-GB" sz="700">
                          <a:effectLst/>
                        </a:rPr>
                        <a:t>1) Death reviews regularly carried out  2)  staffs informed about findings of death reviews, 4) evidence of follow up of consistent follow up of findings from death reviews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In the daily morning meeting, not ready for 3 &amp; 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in Kalongo once a week</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3909757733"/>
                  </a:ext>
                </a:extLst>
              </a:tr>
              <a:tr h="612510">
                <a:tc>
                  <a:txBody>
                    <a:bodyPr/>
                    <a:lstStyle/>
                    <a:p>
                      <a:pPr>
                        <a:spcAft>
                          <a:spcPts val="0"/>
                        </a:spcAft>
                      </a:pPr>
                      <a:r>
                        <a:rPr lang="en-US" sz="700">
                          <a:effectLst/>
                        </a:rPr>
                        <a:t>Appropriate supervision and mentorship by Specialists and Head</a:t>
                      </a:r>
                      <a:r>
                        <a:rPr lang="en-US" sz="500">
                          <a:effectLst/>
                        </a:rPr>
                        <a:t> </a:t>
                      </a:r>
                      <a:r>
                        <a:rPr lang="en-US" sz="700">
                          <a:effectLst/>
                        </a:rPr>
                        <a:t> of Department</a:t>
                      </a:r>
                      <a:endParaRPr lang="it-IT" sz="800">
                        <a:effectLst/>
                      </a:endParaRPr>
                    </a:p>
                    <a:p>
                      <a:pPr>
                        <a:lnSpc>
                          <a:spcPct val="107000"/>
                        </a:lnSpc>
                        <a:spcAft>
                          <a:spcPts val="0"/>
                        </a:spcAft>
                        <a:tabLst>
                          <a:tab pos="2546350" algn="l"/>
                        </a:tabLst>
                      </a:pPr>
                      <a:r>
                        <a:rPr lang="en-GB" sz="700">
                          <a:effectLst/>
                        </a:rPr>
                        <a:t>1) Clinical Audits carried out on a regular basis, findings shared, and followed up, 2) death reviews regularly carried out, findings shared, and followed up, 3) Evidence of effective specialist supervision and mentoring, 4) Evidence of proper consultation and referral with specialists 5) evidence that staffs are encouraged to consult with Specialists and consultants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spcAft>
                          <a:spcPts val="0"/>
                        </a:spcAft>
                        <a:tabLst>
                          <a:tab pos="2743200" algn="ctr"/>
                          <a:tab pos="5486400" algn="r"/>
                        </a:tabLst>
                      </a:pPr>
                      <a:r>
                        <a:rPr lang="en-US" sz="700" dirty="0">
                          <a:effectLst/>
                        </a:rPr>
                        <a:t>Audit in the daily morning meeting,</a:t>
                      </a:r>
                      <a:endParaRPr lang="it-IT" sz="700" dirty="0">
                        <a:effectLst/>
                      </a:endParaRPr>
                    </a:p>
                    <a:p>
                      <a:pPr>
                        <a:spcAft>
                          <a:spcPts val="0"/>
                        </a:spcAft>
                        <a:tabLst>
                          <a:tab pos="2743200" algn="ctr"/>
                          <a:tab pos="5486400" algn="r"/>
                        </a:tabLst>
                      </a:pPr>
                      <a:r>
                        <a:rPr lang="en-US" sz="700" dirty="0">
                          <a:effectLst/>
                        </a:rPr>
                        <a:t>Distribution of responsibilities between specialist and medical officer </a:t>
                      </a:r>
                      <a:endParaRPr lang="it-IT" sz="700" dirty="0">
                        <a:effectLst/>
                      </a:endParaRPr>
                    </a:p>
                    <a:p>
                      <a:pPr>
                        <a:lnSpc>
                          <a:spcPct val="107000"/>
                        </a:lnSpc>
                        <a:spcAft>
                          <a:spcPts val="0"/>
                        </a:spcAft>
                        <a:tabLst>
                          <a:tab pos="2546350" algn="l"/>
                        </a:tabLst>
                      </a:pPr>
                      <a:r>
                        <a:rPr lang="en-GB" sz="700" dirty="0">
                          <a:effectLst/>
                        </a:rPr>
                        <a:t>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Kalongo: only two people, do not need meeting, they work together, general meeting once a week</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4174092448"/>
                  </a:ext>
                </a:extLst>
              </a:tr>
              <a:tr h="204179">
                <a:tc>
                  <a:txBody>
                    <a:bodyPr/>
                    <a:lstStyle/>
                    <a:p>
                      <a:pPr>
                        <a:spcAft>
                          <a:spcPts val="0"/>
                        </a:spcAft>
                      </a:pPr>
                      <a:r>
                        <a:rPr lang="en-US" sz="700">
                          <a:effectLst/>
                        </a:rPr>
                        <a:t>Nice and caring communication to Patients and attendance</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spcAft>
                          <a:spcPts val="0"/>
                        </a:spcAft>
                      </a:pPr>
                      <a:r>
                        <a:rPr lang="en-US" sz="700">
                          <a:effectLst/>
                        </a:rPr>
                        <a:t>Talk with mothers at discharge, explain problems and therapy</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COMMUNICATION project ongoing in Lacor e Kalongo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1217717414"/>
                  </a:ext>
                </a:extLst>
              </a:tr>
              <a:tr h="99797">
                <a:tc>
                  <a:txBody>
                    <a:bodyPr/>
                    <a:lstStyle/>
                    <a:p>
                      <a:pPr>
                        <a:lnSpc>
                          <a:spcPct val="107000"/>
                        </a:lnSpc>
                        <a:spcAft>
                          <a:spcPts val="0"/>
                        </a:spcAft>
                        <a:tabLst>
                          <a:tab pos="2546350" algn="l"/>
                        </a:tabLst>
                      </a:pPr>
                      <a:r>
                        <a:rPr lang="en-GB" sz="700">
                          <a:effectLst/>
                        </a:rPr>
                        <a:t>TOTAL SCORE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lnSpc>
                          <a:spcPct val="107000"/>
                        </a:lnSpc>
                        <a:spcAft>
                          <a:spcPts val="0"/>
                        </a:spcAft>
                        <a:tabLst>
                          <a:tab pos="2546350" algn="l"/>
                        </a:tabLst>
                      </a:pPr>
                      <a:r>
                        <a:rPr lang="en-GB" sz="700">
                          <a:effectLst/>
                        </a:rPr>
                        <a:t>33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dirty="0">
                          <a:effectLst/>
                        </a:rPr>
                        <a:t>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extLst>
                  <a:ext uri="{0D108BD9-81ED-4DB2-BD59-A6C34878D82A}">
                    <a16:rowId xmlns:a16="http://schemas.microsoft.com/office/drawing/2014/main" val="1466597645"/>
                  </a:ext>
                </a:extLst>
              </a:tr>
            </a:tbl>
          </a:graphicData>
        </a:graphic>
      </p:graphicFrame>
      <p:sp>
        <p:nvSpPr>
          <p:cNvPr id="2" name="CasellaDiTesto 1"/>
          <p:cNvSpPr txBox="1"/>
          <p:nvPr/>
        </p:nvSpPr>
        <p:spPr>
          <a:xfrm>
            <a:off x="7195128" y="2161218"/>
            <a:ext cx="3380508" cy="369332"/>
          </a:xfrm>
          <a:prstGeom prst="rect">
            <a:avLst/>
          </a:prstGeom>
          <a:solidFill>
            <a:srgbClr val="FFFF00"/>
          </a:solidFill>
        </p:spPr>
        <p:txBody>
          <a:bodyPr wrap="square" rtlCol="0">
            <a:spAutoFit/>
          </a:bodyPr>
          <a:lstStyle/>
          <a:p>
            <a:r>
              <a:rPr lang="it-IT" dirty="0" err="1" smtClean="0"/>
              <a:t>Diagnosis</a:t>
            </a:r>
            <a:r>
              <a:rPr lang="it-IT" dirty="0" smtClean="0"/>
              <a:t> </a:t>
            </a:r>
            <a:r>
              <a:rPr lang="it-IT" dirty="0" err="1" smtClean="0"/>
              <a:t>according</a:t>
            </a:r>
            <a:r>
              <a:rPr lang="it-IT" dirty="0" smtClean="0"/>
              <a:t> to </a:t>
            </a:r>
            <a:r>
              <a:rPr lang="it-IT" dirty="0" err="1" smtClean="0"/>
              <a:t>protocols</a:t>
            </a:r>
            <a:endParaRPr lang="it-IT" dirty="0"/>
          </a:p>
        </p:txBody>
      </p:sp>
      <p:sp>
        <p:nvSpPr>
          <p:cNvPr id="6" name="CasellaDiTesto 5"/>
          <p:cNvSpPr txBox="1"/>
          <p:nvPr/>
        </p:nvSpPr>
        <p:spPr>
          <a:xfrm>
            <a:off x="7269017" y="2900309"/>
            <a:ext cx="3371274" cy="369332"/>
          </a:xfrm>
          <a:prstGeom prst="rect">
            <a:avLst/>
          </a:prstGeom>
          <a:solidFill>
            <a:srgbClr val="FFFF00"/>
          </a:solidFill>
        </p:spPr>
        <p:txBody>
          <a:bodyPr wrap="square" rtlCol="0">
            <a:spAutoFit/>
          </a:bodyPr>
          <a:lstStyle/>
          <a:p>
            <a:r>
              <a:rPr lang="it-IT" dirty="0" err="1" smtClean="0"/>
              <a:t>Proper</a:t>
            </a:r>
            <a:r>
              <a:rPr lang="it-IT" dirty="0" smtClean="0"/>
              <a:t> </a:t>
            </a:r>
            <a:r>
              <a:rPr lang="it-IT" dirty="0" err="1" smtClean="0"/>
              <a:t>Prescription</a:t>
            </a:r>
            <a:r>
              <a:rPr lang="it-IT" dirty="0" smtClean="0"/>
              <a:t> of </a:t>
            </a:r>
            <a:r>
              <a:rPr lang="it-IT" dirty="0" err="1" smtClean="0"/>
              <a:t>Therapy</a:t>
            </a:r>
            <a:endParaRPr lang="it-IT" dirty="0"/>
          </a:p>
        </p:txBody>
      </p:sp>
      <p:sp>
        <p:nvSpPr>
          <p:cNvPr id="7" name="CasellaDiTesto 6"/>
          <p:cNvSpPr txBox="1"/>
          <p:nvPr/>
        </p:nvSpPr>
        <p:spPr>
          <a:xfrm>
            <a:off x="7195128" y="4581236"/>
            <a:ext cx="1884216" cy="369332"/>
          </a:xfrm>
          <a:prstGeom prst="rect">
            <a:avLst/>
          </a:prstGeom>
          <a:solidFill>
            <a:srgbClr val="FFFF00"/>
          </a:solidFill>
        </p:spPr>
        <p:txBody>
          <a:bodyPr wrap="square" rtlCol="0">
            <a:spAutoFit/>
          </a:bodyPr>
          <a:lstStyle/>
          <a:p>
            <a:r>
              <a:rPr lang="it-IT" dirty="0" err="1" smtClean="0"/>
              <a:t>Deaths</a:t>
            </a:r>
            <a:r>
              <a:rPr lang="it-IT" dirty="0" smtClean="0"/>
              <a:t> </a:t>
            </a:r>
            <a:r>
              <a:rPr lang="it-IT" dirty="0" err="1" smtClean="0"/>
              <a:t>reviewed</a:t>
            </a:r>
            <a:r>
              <a:rPr lang="it-IT" dirty="0" smtClean="0"/>
              <a:t> </a:t>
            </a:r>
            <a:endParaRPr lang="it-IT" dirty="0"/>
          </a:p>
        </p:txBody>
      </p:sp>
      <p:sp>
        <p:nvSpPr>
          <p:cNvPr id="8" name="CasellaDiTesto 7"/>
          <p:cNvSpPr txBox="1"/>
          <p:nvPr/>
        </p:nvSpPr>
        <p:spPr>
          <a:xfrm>
            <a:off x="7116617" y="5200164"/>
            <a:ext cx="3676073" cy="369332"/>
          </a:xfrm>
          <a:prstGeom prst="rect">
            <a:avLst/>
          </a:prstGeom>
          <a:solidFill>
            <a:srgbClr val="FFFF00"/>
          </a:solidFill>
        </p:spPr>
        <p:txBody>
          <a:bodyPr wrap="square" rtlCol="0">
            <a:spAutoFit/>
          </a:bodyPr>
          <a:lstStyle/>
          <a:p>
            <a:r>
              <a:rPr lang="it-IT" dirty="0" err="1" smtClean="0"/>
              <a:t>Mentorship</a:t>
            </a:r>
            <a:r>
              <a:rPr lang="it-IT" dirty="0" smtClean="0"/>
              <a:t> </a:t>
            </a:r>
            <a:r>
              <a:rPr lang="it-IT" dirty="0" err="1" smtClean="0"/>
              <a:t>available</a:t>
            </a:r>
            <a:r>
              <a:rPr lang="it-IT" dirty="0" smtClean="0"/>
              <a:t> and </a:t>
            </a:r>
            <a:r>
              <a:rPr lang="it-IT" dirty="0" err="1" smtClean="0"/>
              <a:t>functional</a:t>
            </a:r>
            <a:endParaRPr lang="it-IT" dirty="0"/>
          </a:p>
        </p:txBody>
      </p:sp>
      <p:sp>
        <p:nvSpPr>
          <p:cNvPr id="9" name="CasellaDiTesto 8"/>
          <p:cNvSpPr txBox="1"/>
          <p:nvPr/>
        </p:nvSpPr>
        <p:spPr>
          <a:xfrm>
            <a:off x="7116617" y="3685309"/>
            <a:ext cx="4106440" cy="646331"/>
          </a:xfrm>
          <a:prstGeom prst="rect">
            <a:avLst/>
          </a:prstGeom>
          <a:solidFill>
            <a:srgbClr val="FFFF00"/>
          </a:solidFill>
        </p:spPr>
        <p:txBody>
          <a:bodyPr wrap="square" rtlCol="0">
            <a:spAutoFit/>
          </a:bodyPr>
          <a:lstStyle/>
          <a:p>
            <a:r>
              <a:rPr lang="it-IT" dirty="0" err="1" smtClean="0"/>
              <a:t>Proper</a:t>
            </a:r>
            <a:r>
              <a:rPr lang="it-IT" dirty="0" smtClean="0"/>
              <a:t> Administration of </a:t>
            </a:r>
            <a:r>
              <a:rPr lang="it-IT" dirty="0" err="1" smtClean="0"/>
              <a:t>prescribed</a:t>
            </a:r>
            <a:r>
              <a:rPr lang="it-IT" dirty="0" smtClean="0"/>
              <a:t> </a:t>
            </a:r>
            <a:r>
              <a:rPr lang="it-IT" dirty="0" err="1" smtClean="0"/>
              <a:t>Therapy</a:t>
            </a:r>
            <a:endParaRPr lang="it-IT" dirty="0"/>
          </a:p>
        </p:txBody>
      </p:sp>
    </p:spTree>
    <p:extLst>
      <p:ext uri="{BB962C8B-B14F-4D97-AF65-F5344CB8AC3E}">
        <p14:creationId xmlns:p14="http://schemas.microsoft.com/office/powerpoint/2010/main" val="3556599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Checklist</a:t>
            </a:r>
            <a:r>
              <a:rPr lang="it-IT" dirty="0"/>
              <a:t>: Emergency </a:t>
            </a:r>
            <a:r>
              <a:rPr lang="it-IT" dirty="0" err="1" smtClean="0"/>
              <a:t>readiness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1897383636"/>
              </p:ext>
            </p:extLst>
          </p:nvPr>
        </p:nvGraphicFramePr>
        <p:xfrm>
          <a:off x="750770" y="1690688"/>
          <a:ext cx="10866922" cy="4344353"/>
        </p:xfrm>
        <a:graphic>
          <a:graphicData uri="http://schemas.openxmlformats.org/drawingml/2006/table">
            <a:tbl>
              <a:tblPr firstRow="1" firstCol="1" bandRow="1">
                <a:tableStyleId>{5C22544A-7EE6-4342-B048-85BDC9FD1C3A}</a:tableStyleId>
              </a:tblPr>
              <a:tblGrid>
                <a:gridCol w="4242488">
                  <a:extLst>
                    <a:ext uri="{9D8B030D-6E8A-4147-A177-3AD203B41FA5}">
                      <a16:colId xmlns:a16="http://schemas.microsoft.com/office/drawing/2014/main" val="1589536290"/>
                    </a:ext>
                  </a:extLst>
                </a:gridCol>
                <a:gridCol w="2984315">
                  <a:extLst>
                    <a:ext uri="{9D8B030D-6E8A-4147-A177-3AD203B41FA5}">
                      <a16:colId xmlns:a16="http://schemas.microsoft.com/office/drawing/2014/main" val="1337454980"/>
                    </a:ext>
                  </a:extLst>
                </a:gridCol>
                <a:gridCol w="1262221">
                  <a:extLst>
                    <a:ext uri="{9D8B030D-6E8A-4147-A177-3AD203B41FA5}">
                      <a16:colId xmlns:a16="http://schemas.microsoft.com/office/drawing/2014/main" val="2996192110"/>
                    </a:ext>
                  </a:extLst>
                </a:gridCol>
                <a:gridCol w="914888">
                  <a:extLst>
                    <a:ext uri="{9D8B030D-6E8A-4147-A177-3AD203B41FA5}">
                      <a16:colId xmlns:a16="http://schemas.microsoft.com/office/drawing/2014/main" val="809521583"/>
                    </a:ext>
                  </a:extLst>
                </a:gridCol>
                <a:gridCol w="1463010">
                  <a:extLst>
                    <a:ext uri="{9D8B030D-6E8A-4147-A177-3AD203B41FA5}">
                      <a16:colId xmlns:a16="http://schemas.microsoft.com/office/drawing/2014/main" val="2877059109"/>
                    </a:ext>
                  </a:extLst>
                </a:gridCol>
              </a:tblGrid>
              <a:tr h="665975">
                <a:tc>
                  <a:txBody>
                    <a:bodyPr/>
                    <a:lstStyle/>
                    <a:p>
                      <a:pPr algn="ctr">
                        <a:spcAft>
                          <a:spcPts val="0"/>
                        </a:spcAft>
                      </a:pPr>
                      <a:r>
                        <a:rPr lang="en-US" sz="1000">
                          <a:effectLst/>
                        </a:rPr>
                        <a:t>CHECKLIST ITEMS</a:t>
                      </a:r>
                      <a:endParaRPr lang="it-IT" sz="12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lgn="ctr">
                        <a:lnSpc>
                          <a:spcPct val="107000"/>
                        </a:lnSpc>
                        <a:spcAft>
                          <a:spcPts val="0"/>
                        </a:spcAft>
                        <a:tabLst>
                          <a:tab pos="2546350" algn="l"/>
                        </a:tabLst>
                      </a:pPr>
                      <a:r>
                        <a:rPr lang="en-GB" sz="1000" dirty="0">
                          <a:effectLst/>
                        </a:rPr>
                        <a:t>CRITERIA FOR SCORING INDICATORS</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SCORE OBTAINED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tabLst>
                          <a:tab pos="2743200" algn="ctr"/>
                          <a:tab pos="5486400" algn="r"/>
                        </a:tabLst>
                      </a:pPr>
                      <a:r>
                        <a:rPr lang="en-US" sz="1000">
                          <a:effectLst/>
                        </a:rPr>
                        <a:t>SCORING JUSTIFICATION</a:t>
                      </a:r>
                      <a:endParaRPr lang="it-IT" sz="1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02428813"/>
                  </a:ext>
                </a:extLst>
              </a:tr>
              <a:tr h="1687614">
                <a:tc>
                  <a:txBody>
                    <a:bodyPr/>
                    <a:lstStyle/>
                    <a:p>
                      <a:pPr>
                        <a:spcAft>
                          <a:spcPts val="0"/>
                        </a:spcAft>
                      </a:pPr>
                      <a:r>
                        <a:rPr lang="en-US" sz="2400" dirty="0">
                          <a:solidFill>
                            <a:srgbClr val="FFFF00"/>
                          </a:solidFill>
                          <a:effectLst/>
                        </a:rPr>
                        <a:t>Emergency CUPBOARD ready</a:t>
                      </a:r>
                      <a:endParaRPr lang="it-IT" sz="2400" dirty="0">
                        <a:solidFill>
                          <a:srgbClr val="FFFF00"/>
                        </a:solidFill>
                        <a:effectLst/>
                      </a:endParaRPr>
                    </a:p>
                    <a:p>
                      <a:pPr>
                        <a:lnSpc>
                          <a:spcPct val="107000"/>
                        </a:lnSpc>
                        <a:spcAft>
                          <a:spcPts val="0"/>
                        </a:spcAft>
                        <a:tabLst>
                          <a:tab pos="2546350" algn="l"/>
                        </a:tabLst>
                      </a:pPr>
                      <a:r>
                        <a:rPr lang="en-GB" sz="1000" dirty="0">
                          <a:effectLst/>
                        </a:rPr>
                        <a:t>1) Emergency equipment checklist filled and signed correctly at each shift 2) emergency drugs and equipment present on the box in the shelf, not expired, functioning, clean, dust free and easily accessible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Kalongo, not a trolley but a BOX with drugs &amp; Equipment</a:t>
                      </a:r>
                      <a:endParaRPr lang="it-IT" sz="1100">
                        <a:effectLst/>
                      </a:endParaRPr>
                    </a:p>
                    <a:p>
                      <a:pPr>
                        <a:lnSpc>
                          <a:spcPct val="107000"/>
                        </a:lnSpc>
                        <a:spcAft>
                          <a:spcPts val="0"/>
                        </a:spcAft>
                        <a:tabLst>
                          <a:tab pos="2546350" algn="l"/>
                        </a:tabLst>
                      </a:pPr>
                      <a:r>
                        <a:rPr lang="en-GB" sz="1000">
                          <a:effectLst/>
                        </a:rPr>
                        <a:t>Are preparing basic guidelines for emergency according to international  standards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dirty="0">
                          <a:effectLst/>
                        </a:rPr>
                        <a:t>0-4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tabLst>
                          <a:tab pos="2743200" algn="ctr"/>
                          <a:tab pos="5486400" algn="r"/>
                        </a:tabLst>
                      </a:pPr>
                      <a:r>
                        <a:rPr lang="en-US" sz="1000">
                          <a:effectLst/>
                        </a:rPr>
                        <a:t>Trolley not there, equipment: a new Ambu with sized masks</a:t>
                      </a:r>
                      <a:endParaRPr lang="it-IT" sz="1100">
                        <a:effectLst/>
                      </a:endParaRPr>
                    </a:p>
                    <a:p>
                      <a:pPr>
                        <a:lnSpc>
                          <a:spcPct val="107000"/>
                        </a:lnSpc>
                        <a:spcAft>
                          <a:spcPts val="0"/>
                        </a:spcAft>
                        <a:tabLst>
                          <a:tab pos="2546350" algn="l"/>
                        </a:tabLst>
                      </a:pPr>
                      <a:r>
                        <a:rPr lang="en-GB" sz="1000">
                          <a:effectLst/>
                        </a:rPr>
                        <a:t>In Charge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1911385"/>
                  </a:ext>
                </a:extLst>
              </a:tr>
              <a:tr h="1665336">
                <a:tc>
                  <a:txBody>
                    <a:bodyPr/>
                    <a:lstStyle/>
                    <a:p>
                      <a:pPr>
                        <a:spcAft>
                          <a:spcPts val="0"/>
                        </a:spcAft>
                      </a:pPr>
                      <a:r>
                        <a:rPr lang="en-US" sz="2000" dirty="0">
                          <a:solidFill>
                            <a:srgbClr val="FFFF00"/>
                          </a:solidFill>
                          <a:effectLst/>
                        </a:rPr>
                        <a:t>Emergency protocols available and known </a:t>
                      </a:r>
                      <a:endParaRPr lang="it-IT" sz="2000" dirty="0">
                        <a:solidFill>
                          <a:srgbClr val="FFFF00"/>
                        </a:solidFill>
                        <a:effectLst/>
                      </a:endParaRPr>
                    </a:p>
                    <a:p>
                      <a:pPr>
                        <a:lnSpc>
                          <a:spcPct val="107000"/>
                        </a:lnSpc>
                        <a:spcAft>
                          <a:spcPts val="0"/>
                        </a:spcAft>
                        <a:tabLst>
                          <a:tab pos="2546350" algn="l"/>
                        </a:tabLst>
                      </a:pPr>
                      <a:r>
                        <a:rPr lang="en-GB" sz="1000" dirty="0">
                          <a:effectLst/>
                        </a:rPr>
                        <a:t>1) staff trained on the protocols  3) Students know it and trained 4) updated and consistent National and International Standards 4) key parts hanging on the wall close to emergency trolley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Refer to  Lacor-made booklet  Updated WHO guidelines available in Kalongo.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0-4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Posters-Cartoon in preparation (dr.Smarrazzo)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8929217"/>
                  </a:ext>
                </a:extLst>
              </a:tr>
              <a:tr h="325428">
                <a:tc>
                  <a:txBody>
                    <a:bodyPr/>
                    <a:lstStyle/>
                    <a:p>
                      <a:pPr>
                        <a:spcAft>
                          <a:spcPts val="0"/>
                        </a:spcAft>
                      </a:pPr>
                      <a:r>
                        <a:rPr lang="en-US" sz="1000">
                          <a:effectLst/>
                        </a:rPr>
                        <a:t>TOTAL SCORE</a:t>
                      </a:r>
                      <a:endParaRPr lang="it-IT" sz="12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921224"/>
                  </a:ext>
                </a:extLst>
              </a:tr>
            </a:tbl>
          </a:graphicData>
        </a:graphic>
      </p:graphicFrame>
    </p:spTree>
    <p:extLst>
      <p:ext uri="{BB962C8B-B14F-4D97-AF65-F5344CB8AC3E}">
        <p14:creationId xmlns:p14="http://schemas.microsoft.com/office/powerpoint/2010/main" val="2239526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Checklist</a:t>
            </a:r>
            <a:r>
              <a:rPr lang="it-IT" dirty="0"/>
              <a:t>: Training</a:t>
            </a:r>
          </a:p>
        </p:txBody>
      </p:sp>
      <p:graphicFrame>
        <p:nvGraphicFramePr>
          <p:cNvPr id="5" name="Tabella 4"/>
          <p:cNvGraphicFramePr>
            <a:graphicFrameLocks noGrp="1"/>
          </p:cNvGraphicFramePr>
          <p:nvPr>
            <p:extLst>
              <p:ext uri="{D42A27DB-BD31-4B8C-83A1-F6EECF244321}">
                <p14:modId xmlns:p14="http://schemas.microsoft.com/office/powerpoint/2010/main" val="2107174805"/>
              </p:ext>
            </p:extLst>
          </p:nvPr>
        </p:nvGraphicFramePr>
        <p:xfrm>
          <a:off x="838200" y="1542472"/>
          <a:ext cx="10515599" cy="4231996"/>
        </p:xfrm>
        <a:graphic>
          <a:graphicData uri="http://schemas.openxmlformats.org/drawingml/2006/table">
            <a:tbl>
              <a:tblPr firstRow="1" firstCol="1" bandRow="1">
                <a:tableStyleId>{5C22544A-7EE6-4342-B048-85BDC9FD1C3A}</a:tableStyleId>
              </a:tblPr>
              <a:tblGrid>
                <a:gridCol w="4216581">
                  <a:extLst>
                    <a:ext uri="{9D8B030D-6E8A-4147-A177-3AD203B41FA5}">
                      <a16:colId xmlns:a16="http://schemas.microsoft.com/office/drawing/2014/main" val="226994228"/>
                    </a:ext>
                  </a:extLst>
                </a:gridCol>
                <a:gridCol w="1665636">
                  <a:extLst>
                    <a:ext uri="{9D8B030D-6E8A-4147-A177-3AD203B41FA5}">
                      <a16:colId xmlns:a16="http://schemas.microsoft.com/office/drawing/2014/main" val="804654839"/>
                    </a:ext>
                  </a:extLst>
                </a:gridCol>
                <a:gridCol w="885310">
                  <a:extLst>
                    <a:ext uri="{9D8B030D-6E8A-4147-A177-3AD203B41FA5}">
                      <a16:colId xmlns:a16="http://schemas.microsoft.com/office/drawing/2014/main" val="4176604463"/>
                    </a:ext>
                  </a:extLst>
                </a:gridCol>
                <a:gridCol w="1443917">
                  <a:extLst>
                    <a:ext uri="{9D8B030D-6E8A-4147-A177-3AD203B41FA5}">
                      <a16:colId xmlns:a16="http://schemas.microsoft.com/office/drawing/2014/main" val="127221892"/>
                    </a:ext>
                  </a:extLst>
                </a:gridCol>
                <a:gridCol w="2304155">
                  <a:extLst>
                    <a:ext uri="{9D8B030D-6E8A-4147-A177-3AD203B41FA5}">
                      <a16:colId xmlns:a16="http://schemas.microsoft.com/office/drawing/2014/main" val="2008133296"/>
                    </a:ext>
                  </a:extLst>
                </a:gridCol>
              </a:tblGrid>
              <a:tr h="234508">
                <a:tc>
                  <a:txBody>
                    <a:bodyPr/>
                    <a:lstStyle/>
                    <a:p>
                      <a:pPr algn="ctr">
                        <a:lnSpc>
                          <a:spcPct val="107000"/>
                        </a:lnSpc>
                        <a:spcAft>
                          <a:spcPts val="0"/>
                        </a:spcAft>
                      </a:pPr>
                      <a:r>
                        <a:rPr lang="en-GB" sz="1100">
                          <a:effectLst/>
                        </a:rPr>
                        <a:t>CHECKLIST ITEMS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912993"/>
                  </a:ext>
                </a:extLst>
              </a:tr>
              <a:tr h="1105313">
                <a:tc>
                  <a:txBody>
                    <a:bodyPr/>
                    <a:lstStyle/>
                    <a:p>
                      <a:pPr>
                        <a:lnSpc>
                          <a:spcPct val="107000"/>
                        </a:lnSpc>
                        <a:spcAft>
                          <a:spcPts val="0"/>
                        </a:spcAft>
                      </a:pPr>
                      <a:r>
                        <a:rPr lang="en-GB" sz="2400" dirty="0">
                          <a:solidFill>
                            <a:srgbClr val="FFFF00"/>
                          </a:solidFill>
                          <a:effectLst/>
                        </a:rPr>
                        <a:t>Student Nurses</a:t>
                      </a:r>
                      <a:endParaRPr lang="it-IT" sz="2400" dirty="0">
                        <a:solidFill>
                          <a:srgbClr val="FFFF00"/>
                        </a:solidFill>
                        <a:effectLst/>
                      </a:endParaRPr>
                    </a:p>
                    <a:p>
                      <a:pPr>
                        <a:lnSpc>
                          <a:spcPct val="107000"/>
                        </a:lnSpc>
                        <a:spcAft>
                          <a:spcPts val="0"/>
                        </a:spcAft>
                      </a:pPr>
                      <a:r>
                        <a:rPr lang="en-GB" sz="1000" dirty="0">
                          <a:effectLst/>
                        </a:rPr>
                        <a:t>Give basic written guidelines at entry</a:t>
                      </a:r>
                      <a:endParaRPr lang="it-IT" sz="1100" dirty="0">
                        <a:effectLst/>
                      </a:endParaRPr>
                    </a:p>
                    <a:p>
                      <a:pPr>
                        <a:lnSpc>
                          <a:spcPct val="107000"/>
                        </a:lnSpc>
                        <a:spcAft>
                          <a:spcPts val="0"/>
                        </a:spcAft>
                      </a:pPr>
                      <a:r>
                        <a:rPr lang="en-GB" sz="1000" dirty="0">
                          <a:effectLst/>
                        </a:rPr>
                        <a:t>Students are exposed to basic nursing procedures</a:t>
                      </a:r>
                      <a:endParaRPr lang="it-IT" sz="1100" dirty="0">
                        <a:effectLst/>
                      </a:endParaRPr>
                    </a:p>
                    <a:p>
                      <a:pPr>
                        <a:lnSpc>
                          <a:spcPct val="107000"/>
                        </a:lnSpc>
                        <a:spcAft>
                          <a:spcPts val="0"/>
                        </a:spcAft>
                      </a:pPr>
                      <a:r>
                        <a:rPr lang="en-GB" sz="1000" dirty="0">
                          <a:effectLst/>
                        </a:rPr>
                        <a:t>Students actively collaborate to keep the objectives</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Acquire basic nursing skills, manage nursing report, sit with mothers also in overtime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5187951"/>
                  </a:ext>
                </a:extLst>
              </a:tr>
              <a:tr h="1328356">
                <a:tc>
                  <a:txBody>
                    <a:bodyPr/>
                    <a:lstStyle/>
                    <a:p>
                      <a:pPr>
                        <a:lnSpc>
                          <a:spcPct val="107000"/>
                        </a:lnSpc>
                        <a:spcAft>
                          <a:spcPts val="0"/>
                        </a:spcAft>
                      </a:pPr>
                      <a:r>
                        <a:rPr lang="en-GB" sz="2400" dirty="0">
                          <a:solidFill>
                            <a:srgbClr val="FFFF00"/>
                          </a:solidFill>
                          <a:effectLst/>
                        </a:rPr>
                        <a:t>Medical Students</a:t>
                      </a:r>
                      <a:r>
                        <a:rPr lang="en-GB" sz="1000" dirty="0">
                          <a:effectLst/>
                        </a:rPr>
                        <a:t>	</a:t>
                      </a:r>
                      <a:endParaRPr lang="it-IT" sz="1100" dirty="0">
                        <a:effectLst/>
                      </a:endParaRPr>
                    </a:p>
                    <a:p>
                      <a:pPr>
                        <a:lnSpc>
                          <a:spcPct val="107000"/>
                        </a:lnSpc>
                        <a:spcAft>
                          <a:spcPts val="0"/>
                        </a:spcAft>
                      </a:pPr>
                      <a:r>
                        <a:rPr lang="en-GB" sz="1000" dirty="0">
                          <a:effectLst/>
                        </a:rPr>
                        <a:t>Instruction of students about their task at entry</a:t>
                      </a:r>
                      <a:endParaRPr lang="it-IT" sz="1100" dirty="0">
                        <a:effectLst/>
                      </a:endParaRPr>
                    </a:p>
                    <a:p>
                      <a:pPr>
                        <a:lnSpc>
                          <a:spcPct val="107000"/>
                        </a:lnSpc>
                        <a:spcAft>
                          <a:spcPts val="0"/>
                        </a:spcAft>
                      </a:pPr>
                      <a:r>
                        <a:rPr lang="en-GB" sz="1000" dirty="0">
                          <a:effectLst/>
                        </a:rPr>
                        <a:t>Students are exposed to basic  protocols (locally available and listed)</a:t>
                      </a:r>
                      <a:endParaRPr lang="it-IT" sz="1100" dirty="0">
                        <a:effectLst/>
                      </a:endParaRPr>
                    </a:p>
                    <a:p>
                      <a:pPr>
                        <a:lnSpc>
                          <a:spcPct val="107000"/>
                        </a:lnSpc>
                        <a:spcAft>
                          <a:spcPts val="0"/>
                        </a:spcAft>
                      </a:pPr>
                      <a:r>
                        <a:rPr lang="en-GB" sz="1000" dirty="0">
                          <a:effectLst/>
                        </a:rPr>
                        <a:t>Students participate to reaching objectives</a:t>
                      </a:r>
                      <a:endParaRPr lang="it-IT" sz="1100" dirty="0">
                        <a:effectLst/>
                      </a:endParaRPr>
                    </a:p>
                    <a:p>
                      <a:pPr>
                        <a:lnSpc>
                          <a:spcPct val="107000"/>
                        </a:lnSpc>
                        <a:spcAft>
                          <a:spcPts val="0"/>
                        </a:spcAft>
                      </a:pPr>
                      <a:r>
                        <a:rPr lang="en-GB" sz="1000" dirty="0">
                          <a:effectLst/>
                        </a:rPr>
                        <a:t>Students participate to scheduled verification</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Sit at bedside, collect anamnesis, survey therapies, learn basic nursing procedures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Medical students have to participate to the 8,30-9,30 ward meeting. Immediately allocated to a specific line of patients. To be cared for along the term</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614247"/>
                  </a:ext>
                </a:extLst>
              </a:tr>
              <a:tr h="1350678">
                <a:tc>
                  <a:txBody>
                    <a:bodyPr/>
                    <a:lstStyle/>
                    <a:p>
                      <a:pPr>
                        <a:lnSpc>
                          <a:spcPct val="107000"/>
                        </a:lnSpc>
                        <a:spcAft>
                          <a:spcPts val="0"/>
                        </a:spcAft>
                      </a:pPr>
                      <a:r>
                        <a:rPr lang="en-GB" sz="2400" dirty="0">
                          <a:solidFill>
                            <a:srgbClr val="FFFF00"/>
                          </a:solidFill>
                          <a:effectLst/>
                        </a:rPr>
                        <a:t>Post-Doc	</a:t>
                      </a:r>
                      <a:endParaRPr lang="it-IT" sz="2400" dirty="0">
                        <a:solidFill>
                          <a:srgbClr val="FFFF00"/>
                        </a:solidFill>
                        <a:effectLst/>
                      </a:endParaRPr>
                    </a:p>
                    <a:p>
                      <a:pPr>
                        <a:lnSpc>
                          <a:spcPct val="107000"/>
                        </a:lnSpc>
                        <a:spcAft>
                          <a:spcPts val="0"/>
                        </a:spcAft>
                      </a:pPr>
                      <a:r>
                        <a:rPr lang="en-GB" sz="1000" dirty="0">
                          <a:effectLst/>
                        </a:rPr>
                        <a:t>Residents acquire responsibility of medical objectives</a:t>
                      </a:r>
                      <a:endParaRPr lang="it-IT" sz="1100" dirty="0">
                        <a:effectLst/>
                      </a:endParaRPr>
                    </a:p>
                    <a:p>
                      <a:pPr>
                        <a:lnSpc>
                          <a:spcPct val="107000"/>
                        </a:lnSpc>
                        <a:spcAft>
                          <a:spcPts val="0"/>
                        </a:spcAft>
                      </a:pPr>
                      <a:r>
                        <a:rPr lang="en-GB" sz="1000" dirty="0">
                          <a:effectLst/>
                        </a:rPr>
                        <a:t>Regular audit on clinical forms to comply with 'Outcome' listed items</a:t>
                      </a:r>
                      <a:endParaRPr lang="it-IT" sz="1100" dirty="0">
                        <a:effectLst/>
                      </a:endParaRPr>
                    </a:p>
                    <a:p>
                      <a:pPr>
                        <a:lnSpc>
                          <a:spcPct val="107000"/>
                        </a:lnSpc>
                        <a:spcAft>
                          <a:spcPts val="0"/>
                        </a:spcAft>
                      </a:pPr>
                      <a:r>
                        <a:rPr lang="en-GB" sz="1000" dirty="0">
                          <a:effectLst/>
                        </a:rPr>
                        <a:t>Resident participate to data collection and reporting</a:t>
                      </a:r>
                      <a:endParaRPr lang="it-IT" sz="1100" dirty="0">
                        <a:effectLst/>
                      </a:endParaRPr>
                    </a:p>
                    <a:p>
                      <a:pPr>
                        <a:lnSpc>
                          <a:spcPct val="107000"/>
                        </a:lnSpc>
                        <a:spcAft>
                          <a:spcPts val="0"/>
                        </a:spcAft>
                      </a:pPr>
                      <a:r>
                        <a:rPr lang="en-GB" sz="1000" dirty="0">
                          <a:effectLst/>
                        </a:rPr>
                        <a:t>Residents interact regularly with nursing staff</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Presentation of cases at morning meeting</a:t>
                      </a:r>
                      <a:endParaRPr lang="it-IT" sz="1100">
                        <a:effectLst/>
                      </a:endParaRPr>
                    </a:p>
                    <a:p>
                      <a:pPr>
                        <a:lnSpc>
                          <a:spcPct val="107000"/>
                        </a:lnSpc>
                        <a:spcAft>
                          <a:spcPts val="0"/>
                        </a:spcAft>
                        <a:tabLst>
                          <a:tab pos="2546350" algn="l"/>
                        </a:tabLst>
                      </a:pPr>
                      <a:r>
                        <a:rPr lang="en-GB" sz="1000">
                          <a:effectLst/>
                        </a:rPr>
                        <a:t>Participate to the application of protocols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521019"/>
                  </a:ext>
                </a:extLst>
              </a:tr>
              <a:tr h="213141">
                <a:tc>
                  <a:txBody>
                    <a:bodyPr/>
                    <a:lstStyle/>
                    <a:p>
                      <a:pPr>
                        <a:lnSpc>
                          <a:spcPct val="107000"/>
                        </a:lnSpc>
                        <a:spcAft>
                          <a:spcPts val="0"/>
                        </a:spcAft>
                      </a:pPr>
                      <a:r>
                        <a:rPr lang="en-GB" sz="1000">
                          <a:effectLst/>
                        </a:rPr>
                        <a:t>TOTAL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3463157"/>
                  </a:ext>
                </a:extLst>
              </a:tr>
            </a:tbl>
          </a:graphicData>
        </a:graphic>
      </p:graphicFrame>
    </p:spTree>
    <p:extLst>
      <p:ext uri="{BB962C8B-B14F-4D97-AF65-F5344CB8AC3E}">
        <p14:creationId xmlns:p14="http://schemas.microsoft.com/office/powerpoint/2010/main" val="271674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67748"/>
          </a:xfrm>
          <a:solidFill>
            <a:srgbClr val="FFC000"/>
          </a:solidFill>
        </p:spPr>
        <p:txBody>
          <a:bodyPr>
            <a:normAutofit fontScale="90000"/>
          </a:bodyPr>
          <a:lstStyle/>
          <a:p>
            <a:r>
              <a:rPr lang="it-IT" dirty="0" smtClean="0"/>
              <a:t>Più frequenti diagnosi di dimissione in Pediatria</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4268960110"/>
              </p:ext>
            </p:extLst>
          </p:nvPr>
        </p:nvGraphicFramePr>
        <p:xfrm>
          <a:off x="692727" y="1154544"/>
          <a:ext cx="9245599" cy="5754320"/>
        </p:xfrm>
        <a:graphic>
          <a:graphicData uri="http://schemas.openxmlformats.org/drawingml/2006/table">
            <a:tbl>
              <a:tblPr firstRow="1" firstCol="1" bandRow="1">
                <a:tableStyleId>{5C22544A-7EE6-4342-B048-85BDC9FD1C3A}</a:tableStyleId>
              </a:tblPr>
              <a:tblGrid>
                <a:gridCol w="2246836">
                  <a:extLst>
                    <a:ext uri="{9D8B030D-6E8A-4147-A177-3AD203B41FA5}">
                      <a16:colId xmlns:a16="http://schemas.microsoft.com/office/drawing/2014/main" val="2771338776"/>
                    </a:ext>
                  </a:extLst>
                </a:gridCol>
                <a:gridCol w="1239633">
                  <a:extLst>
                    <a:ext uri="{9D8B030D-6E8A-4147-A177-3AD203B41FA5}">
                      <a16:colId xmlns:a16="http://schemas.microsoft.com/office/drawing/2014/main" val="3340061680"/>
                    </a:ext>
                  </a:extLst>
                </a:gridCol>
                <a:gridCol w="1239633">
                  <a:extLst>
                    <a:ext uri="{9D8B030D-6E8A-4147-A177-3AD203B41FA5}">
                      <a16:colId xmlns:a16="http://schemas.microsoft.com/office/drawing/2014/main" val="2884135402"/>
                    </a:ext>
                  </a:extLst>
                </a:gridCol>
                <a:gridCol w="2040231">
                  <a:extLst>
                    <a:ext uri="{9D8B030D-6E8A-4147-A177-3AD203B41FA5}">
                      <a16:colId xmlns:a16="http://schemas.microsoft.com/office/drawing/2014/main" val="3798829036"/>
                    </a:ext>
                  </a:extLst>
                </a:gridCol>
                <a:gridCol w="1239633">
                  <a:extLst>
                    <a:ext uri="{9D8B030D-6E8A-4147-A177-3AD203B41FA5}">
                      <a16:colId xmlns:a16="http://schemas.microsoft.com/office/drawing/2014/main" val="1153377631"/>
                    </a:ext>
                  </a:extLst>
                </a:gridCol>
                <a:gridCol w="1239633">
                  <a:extLst>
                    <a:ext uri="{9D8B030D-6E8A-4147-A177-3AD203B41FA5}">
                      <a16:colId xmlns:a16="http://schemas.microsoft.com/office/drawing/2014/main" val="2210283898"/>
                    </a:ext>
                  </a:extLst>
                </a:gridCol>
              </a:tblGrid>
              <a:tr h="359645">
                <a:tc>
                  <a:txBody>
                    <a:bodyPr/>
                    <a:lstStyle/>
                    <a:p>
                      <a:pPr algn="ctr">
                        <a:lnSpc>
                          <a:spcPct val="107000"/>
                        </a:lnSpc>
                        <a:spcAft>
                          <a:spcPts val="0"/>
                        </a:spcAft>
                      </a:pPr>
                      <a:r>
                        <a:rPr lang="it-IT" sz="2000" dirty="0">
                          <a:effectLst/>
                        </a:rPr>
                        <a:t>LACOR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07000"/>
                        </a:lnSpc>
                        <a:spcAft>
                          <a:spcPts val="0"/>
                        </a:spcAft>
                      </a:pPr>
                      <a:r>
                        <a:rPr lang="it-IT" sz="2000">
                          <a:effectLst/>
                        </a:rPr>
                        <a:t>YEAR</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a:txBody>
                    <a:bodyPr/>
                    <a:lstStyle/>
                    <a:p>
                      <a:pPr algn="ctr">
                        <a:lnSpc>
                          <a:spcPct val="107000"/>
                        </a:lnSpc>
                        <a:spcAft>
                          <a:spcPts val="0"/>
                        </a:spcAft>
                      </a:pPr>
                      <a:r>
                        <a:rPr lang="it-IT" sz="2000" dirty="0">
                          <a:effectLst/>
                        </a:rPr>
                        <a:t>KALONGO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it-IT" sz="2000">
                          <a:effectLst/>
                        </a:rPr>
                        <a:t>YEAR</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extLst>
                  <a:ext uri="{0D108BD9-81ED-4DB2-BD59-A6C34878D82A}">
                    <a16:rowId xmlns:a16="http://schemas.microsoft.com/office/drawing/2014/main" val="4187201987"/>
                  </a:ext>
                </a:extLst>
              </a:tr>
              <a:tr h="359645">
                <a:tc>
                  <a:txBody>
                    <a:bodyPr/>
                    <a:lstStyle/>
                    <a:p>
                      <a:pPr algn="ctr">
                        <a:lnSpc>
                          <a:spcPct val="107000"/>
                        </a:lnSpc>
                        <a:spcAft>
                          <a:spcPts val="0"/>
                        </a:spcAft>
                      </a:pPr>
                      <a:r>
                        <a:rPr lang="it-IT" sz="2000" dirty="0">
                          <a:effectLst/>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 </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54282001"/>
                  </a:ext>
                </a:extLst>
              </a:tr>
              <a:tr h="359645">
                <a:tc>
                  <a:txBody>
                    <a:bodyPr/>
                    <a:lstStyle/>
                    <a:p>
                      <a:pPr algn="ctr">
                        <a:lnSpc>
                          <a:spcPct val="107000"/>
                        </a:lnSpc>
                        <a:spcAft>
                          <a:spcPts val="0"/>
                        </a:spcAft>
                      </a:pPr>
                      <a:r>
                        <a:rPr lang="it-IT" sz="2000" dirty="0" err="1">
                          <a:effectLst/>
                        </a:rPr>
                        <a:t>Sepsis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Pneumonia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91992098"/>
                  </a:ext>
                </a:extLst>
              </a:tr>
              <a:tr h="359645">
                <a:tc>
                  <a:txBody>
                    <a:bodyPr/>
                    <a:lstStyle/>
                    <a:p>
                      <a:pPr algn="ctr">
                        <a:lnSpc>
                          <a:spcPct val="107000"/>
                        </a:lnSpc>
                        <a:spcAft>
                          <a:spcPts val="0"/>
                        </a:spcAft>
                      </a:pPr>
                      <a:r>
                        <a:rPr lang="it-IT" sz="2000">
                          <a:effectLst/>
                        </a:rPr>
                        <a:t>Malaria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Sepsis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19016487"/>
                  </a:ext>
                </a:extLst>
              </a:tr>
              <a:tr h="359645">
                <a:tc>
                  <a:txBody>
                    <a:bodyPr/>
                    <a:lstStyle/>
                    <a:p>
                      <a:pPr algn="ctr">
                        <a:lnSpc>
                          <a:spcPct val="107000"/>
                        </a:lnSpc>
                        <a:spcAft>
                          <a:spcPts val="0"/>
                        </a:spcAft>
                      </a:pPr>
                      <a:r>
                        <a:rPr lang="it-IT" sz="2000" dirty="0" err="1">
                          <a:effectLst/>
                        </a:rPr>
                        <a:t>Diarrhea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Malaria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57259756"/>
                  </a:ext>
                </a:extLst>
              </a:tr>
              <a:tr h="359645">
                <a:tc>
                  <a:txBody>
                    <a:bodyPr/>
                    <a:lstStyle/>
                    <a:p>
                      <a:pPr algn="ctr">
                        <a:lnSpc>
                          <a:spcPct val="107000"/>
                        </a:lnSpc>
                        <a:spcAft>
                          <a:spcPts val="0"/>
                        </a:spcAft>
                      </a:pPr>
                      <a:r>
                        <a:rPr lang="it-IT" sz="2000" dirty="0">
                          <a:effectLst/>
                        </a:rPr>
                        <a:t>Pneumonia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Diarrhea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4490373"/>
                  </a:ext>
                </a:extLst>
              </a:tr>
              <a:tr h="359645">
                <a:tc>
                  <a:txBody>
                    <a:bodyPr/>
                    <a:lstStyle/>
                    <a:p>
                      <a:pPr algn="ctr">
                        <a:lnSpc>
                          <a:spcPct val="107000"/>
                        </a:lnSpc>
                        <a:spcAft>
                          <a:spcPts val="0"/>
                        </a:spcAft>
                      </a:pPr>
                      <a:r>
                        <a:rPr lang="it-IT" sz="2000" dirty="0" err="1">
                          <a:effectLst/>
                        </a:rPr>
                        <a:t>Sickle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Sickle</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33572904"/>
                  </a:ext>
                </a:extLst>
              </a:tr>
              <a:tr h="359645">
                <a:tc>
                  <a:txBody>
                    <a:bodyPr/>
                    <a:lstStyle/>
                    <a:p>
                      <a:pPr algn="ctr">
                        <a:lnSpc>
                          <a:spcPct val="107000"/>
                        </a:lnSpc>
                        <a:spcAft>
                          <a:spcPts val="0"/>
                        </a:spcAft>
                      </a:pPr>
                      <a:r>
                        <a:rPr lang="it-IT" sz="2000" dirty="0">
                          <a:effectLst/>
                        </a:rPr>
                        <a:t>Anemia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Meningitis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89270343"/>
                  </a:ext>
                </a:extLst>
              </a:tr>
              <a:tr h="359645">
                <a:tc>
                  <a:txBody>
                    <a:bodyPr/>
                    <a:lstStyle/>
                    <a:p>
                      <a:pPr algn="ctr">
                        <a:lnSpc>
                          <a:spcPct val="107000"/>
                        </a:lnSpc>
                        <a:spcAft>
                          <a:spcPts val="0"/>
                        </a:spcAft>
                      </a:pPr>
                      <a:r>
                        <a:rPr lang="it-IT" sz="2000" dirty="0" err="1">
                          <a:effectLst/>
                        </a:rPr>
                        <a:t>NeonatalSepsis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URTI</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43717431"/>
                  </a:ext>
                </a:extLst>
              </a:tr>
              <a:tr h="359645">
                <a:tc>
                  <a:txBody>
                    <a:bodyPr/>
                    <a:lstStyle/>
                    <a:p>
                      <a:pPr algn="ctr">
                        <a:lnSpc>
                          <a:spcPct val="107000"/>
                        </a:lnSpc>
                        <a:spcAft>
                          <a:spcPts val="0"/>
                        </a:spcAft>
                      </a:pPr>
                      <a:r>
                        <a:rPr lang="it-IT" sz="2000" dirty="0">
                          <a:effectLst/>
                        </a:rPr>
                        <a:t>URTI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Malnutrition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77943834"/>
                  </a:ext>
                </a:extLst>
              </a:tr>
              <a:tr h="359645">
                <a:tc>
                  <a:txBody>
                    <a:bodyPr/>
                    <a:lstStyle/>
                    <a:p>
                      <a:pPr algn="ctr">
                        <a:lnSpc>
                          <a:spcPct val="107000"/>
                        </a:lnSpc>
                        <a:spcAft>
                          <a:spcPts val="0"/>
                        </a:spcAft>
                      </a:pPr>
                      <a:r>
                        <a:rPr lang="it-IT" sz="2000" dirty="0" err="1">
                          <a:effectLst/>
                        </a:rPr>
                        <a:t>Cerebral</a:t>
                      </a:r>
                      <a:r>
                        <a:rPr lang="it-IT" sz="2000" dirty="0">
                          <a:effectLst/>
                        </a:rPr>
                        <a:t> Malaria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Allergy</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7450930"/>
                  </a:ext>
                </a:extLst>
              </a:tr>
              <a:tr h="359645">
                <a:tc>
                  <a:txBody>
                    <a:bodyPr/>
                    <a:lstStyle/>
                    <a:p>
                      <a:pPr algn="ctr">
                        <a:lnSpc>
                          <a:spcPct val="107000"/>
                        </a:lnSpc>
                        <a:spcAft>
                          <a:spcPts val="0"/>
                        </a:spcAft>
                      </a:pPr>
                      <a:r>
                        <a:rPr lang="it-IT" sz="2000">
                          <a:effectLst/>
                        </a:rPr>
                        <a:t>Meningitis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Anemia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26086298"/>
                  </a:ext>
                </a:extLst>
              </a:tr>
              <a:tr h="359645">
                <a:tc>
                  <a:txBody>
                    <a:bodyPr/>
                    <a:lstStyle/>
                    <a:p>
                      <a:pPr algn="ctr">
                        <a:lnSpc>
                          <a:spcPct val="107000"/>
                        </a:lnSpc>
                        <a:spcAft>
                          <a:spcPts val="0"/>
                        </a:spcAft>
                      </a:pPr>
                      <a:r>
                        <a:rPr lang="it-IT" sz="2000" dirty="0" err="1">
                          <a:effectLst/>
                        </a:rPr>
                        <a:t>Hepatitis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Bronchiolitis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4934848"/>
                  </a:ext>
                </a:extLst>
              </a:tr>
              <a:tr h="359645">
                <a:tc>
                  <a:txBody>
                    <a:bodyPr/>
                    <a:lstStyle/>
                    <a:p>
                      <a:pPr algn="ctr">
                        <a:lnSpc>
                          <a:spcPct val="107000"/>
                        </a:lnSpc>
                        <a:spcAft>
                          <a:spcPts val="0"/>
                        </a:spcAft>
                      </a:pPr>
                      <a:r>
                        <a:rPr lang="it-IT" sz="2000" dirty="0" err="1">
                          <a:effectLst/>
                        </a:rPr>
                        <a:t>Ileus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0</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err="1">
                          <a:effectLst/>
                        </a:rPr>
                        <a:t>Convulsion</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4588249"/>
                  </a:ext>
                </a:extLst>
              </a:tr>
              <a:tr h="359645">
                <a:tc>
                  <a:txBody>
                    <a:bodyPr/>
                    <a:lstStyle/>
                    <a:p>
                      <a:pPr algn="ctr">
                        <a:lnSpc>
                          <a:spcPct val="107000"/>
                        </a:lnSpc>
                        <a:spcAft>
                          <a:spcPts val="0"/>
                        </a:spcAft>
                      </a:pPr>
                      <a:r>
                        <a:rPr lang="it-IT" sz="2000" dirty="0" err="1">
                          <a:effectLst/>
                        </a:rPr>
                        <a:t>Other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err="1">
                          <a:effectLst/>
                        </a:rPr>
                        <a:t>Other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17</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80053317"/>
                  </a:ext>
                </a:extLst>
              </a:tr>
              <a:tr h="359645">
                <a:tc>
                  <a:txBody>
                    <a:bodyPr/>
                    <a:lstStyle/>
                    <a:p>
                      <a:pPr algn="ctr">
                        <a:lnSpc>
                          <a:spcPct val="107000"/>
                        </a:lnSpc>
                        <a:spcAft>
                          <a:spcPts val="0"/>
                        </a:spcAft>
                      </a:pPr>
                      <a:r>
                        <a:rPr lang="it-IT" sz="2000">
                          <a:effectLst/>
                        </a:rPr>
                        <a:t>TOTAL</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162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111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TOTAL</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218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111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0474068"/>
                  </a:ext>
                </a:extLst>
              </a:tr>
            </a:tbl>
          </a:graphicData>
        </a:graphic>
      </p:graphicFrame>
    </p:spTree>
    <p:extLst>
      <p:ext uri="{BB962C8B-B14F-4D97-AF65-F5344CB8AC3E}">
        <p14:creationId xmlns:p14="http://schemas.microsoft.com/office/powerpoint/2010/main" val="390341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505.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6" name="CasellaDiTesto 5"/>
          <p:cNvSpPr txBox="1"/>
          <p:nvPr/>
        </p:nvSpPr>
        <p:spPr>
          <a:xfrm>
            <a:off x="2095473" y="428605"/>
            <a:ext cx="7019101" cy="369332"/>
          </a:xfrm>
          <a:prstGeom prst="rect">
            <a:avLst/>
          </a:prstGeom>
          <a:solidFill>
            <a:srgbClr val="FFFF00"/>
          </a:solidFill>
        </p:spPr>
        <p:txBody>
          <a:bodyPr wrap="none" rtlCol="0">
            <a:spAutoFit/>
          </a:bodyPr>
          <a:lstStyle/>
          <a:p>
            <a:r>
              <a:rPr lang="it-IT" dirty="0" err="1" smtClean="0"/>
              <a:t>Weekly</a:t>
            </a:r>
            <a:r>
              <a:rPr lang="it-IT" dirty="0" smtClean="0"/>
              <a:t> meeting to </a:t>
            </a:r>
            <a:r>
              <a:rPr lang="it-IT" dirty="0" err="1" smtClean="0"/>
              <a:t>discuss</a:t>
            </a:r>
            <a:r>
              <a:rPr lang="it-IT" dirty="0" smtClean="0"/>
              <a:t> general management with </a:t>
            </a:r>
            <a:r>
              <a:rPr lang="it-IT" dirty="0" err="1" smtClean="0"/>
              <a:t>doctors</a:t>
            </a:r>
            <a:r>
              <a:rPr lang="it-IT" dirty="0" smtClean="0"/>
              <a:t> and </a:t>
            </a:r>
            <a:r>
              <a:rPr lang="it-IT" dirty="0" err="1" smtClean="0"/>
              <a:t>nurses</a:t>
            </a:r>
            <a:endParaRPr lang="it-IT" dirty="0"/>
          </a:p>
        </p:txBody>
      </p:sp>
    </p:spTree>
    <p:extLst>
      <p:ext uri="{BB962C8B-B14F-4D97-AF65-F5344CB8AC3E}">
        <p14:creationId xmlns:p14="http://schemas.microsoft.com/office/powerpoint/2010/main" val="1856044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8">
            <a:extLst>
              <a:ext uri="{FF2B5EF4-FFF2-40B4-BE49-F238E27FC236}">
                <a16:creationId xmlns:a16="http://schemas.microsoft.com/office/drawing/2014/main" id="{80269297-E957-4B55-8845-67E2504108C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LESS BED SHARING – INDIVIDUAL EQUIPMENTS</a:t>
            </a:r>
          </a:p>
        </p:txBody>
      </p:sp>
    </p:spTree>
    <p:extLst>
      <p:ext uri="{BB962C8B-B14F-4D97-AF65-F5344CB8AC3E}">
        <p14:creationId xmlns:p14="http://schemas.microsoft.com/office/powerpoint/2010/main" val="1377364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81784"/>
          </a:xfrm>
          <a:solidFill>
            <a:schemeClr val="accent2"/>
          </a:solidFill>
        </p:spPr>
        <p:txBody>
          <a:bodyPr/>
          <a:lstStyle/>
          <a:p>
            <a:r>
              <a:rPr lang="it-IT" dirty="0" smtClean="0"/>
              <a:t>Esito dei Progetti di Solidarietà Internazionale  </a:t>
            </a:r>
            <a:endParaRPr lang="it-IT" dirty="0"/>
          </a:p>
        </p:txBody>
      </p:sp>
      <p:sp>
        <p:nvSpPr>
          <p:cNvPr id="3" name="Segnaposto contenuto 2"/>
          <p:cNvSpPr>
            <a:spLocks noGrp="1"/>
          </p:cNvSpPr>
          <p:nvPr>
            <p:ph idx="1"/>
          </p:nvPr>
        </p:nvSpPr>
        <p:spPr>
          <a:xfrm>
            <a:off x="838200" y="1403927"/>
            <a:ext cx="10515600" cy="4773036"/>
          </a:xfrm>
        </p:spPr>
        <p:txBody>
          <a:bodyPr/>
          <a:lstStyle/>
          <a:p>
            <a:pPr lvl="0"/>
            <a:r>
              <a:rPr lang="it-IT" b="1" dirty="0"/>
              <a:t>Perché:</a:t>
            </a:r>
            <a:r>
              <a:rPr lang="it-IT" dirty="0"/>
              <a:t> Joseph </a:t>
            </a:r>
            <a:r>
              <a:rPr lang="it-IT" dirty="0" err="1"/>
              <a:t>Ki</a:t>
            </a:r>
            <a:r>
              <a:rPr lang="it-IT" dirty="0"/>
              <a:t>-Zerbo, filosofo e storico africano, ha scritto: “</a:t>
            </a:r>
            <a:r>
              <a:rPr lang="it-IT" i="1" dirty="0"/>
              <a:t>Aiuta davvero soltanto l'aiuto che aiuta a eliminare l'aiuto</a:t>
            </a:r>
            <a:r>
              <a:rPr lang="it-IT" i="1" dirty="0" smtClean="0"/>
              <a:t>”</a:t>
            </a:r>
          </a:p>
          <a:p>
            <a:pPr lvl="0"/>
            <a:endParaRPr lang="it-IT" dirty="0"/>
          </a:p>
          <a:p>
            <a:r>
              <a:rPr lang="it-IT" b="1" dirty="0"/>
              <a:t>I fallimenti</a:t>
            </a:r>
            <a:r>
              <a:rPr lang="it-IT" i="1" dirty="0"/>
              <a:t>: L'assistenza senza limiti offerta ai governi africani ha aumentato la dipendenza economica, incoraggiato la corruzione, in definitiva perpetuato la povertà</a:t>
            </a:r>
            <a:r>
              <a:rPr lang="it-IT" dirty="0"/>
              <a:t> (</a:t>
            </a:r>
            <a:r>
              <a:rPr lang="it-IT" dirty="0" err="1"/>
              <a:t>Dambisa</a:t>
            </a:r>
            <a:r>
              <a:rPr lang="it-IT" dirty="0"/>
              <a:t> </a:t>
            </a:r>
            <a:r>
              <a:rPr lang="it-IT" dirty="0" err="1"/>
              <a:t>Moyo</a:t>
            </a:r>
            <a:r>
              <a:rPr lang="it-IT" dirty="0"/>
              <a:t>, Zambia, dirigente della Banca Mondiale). Dal 50 al 70% degli interventi di cooperazione negli ultimi 20 anni non hanno raggiunto gli obiettivi prefissati e non hanno modificato in modo costante il contesto in cui hanno operato</a:t>
            </a:r>
          </a:p>
        </p:txBody>
      </p:sp>
    </p:spTree>
    <p:extLst>
      <p:ext uri="{BB962C8B-B14F-4D97-AF65-F5344CB8AC3E}">
        <p14:creationId xmlns:p14="http://schemas.microsoft.com/office/powerpoint/2010/main" val="4202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7">
            <a:extLst>
              <a:ext uri="{FF2B5EF4-FFF2-40B4-BE49-F238E27FC236}">
                <a16:creationId xmlns:a16="http://schemas.microsoft.com/office/drawing/2014/main" id="{92A58FED-495B-4612-AD8D-4C156CF841A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OXIGEN WIDELY  AND INDIVIDUALLY AVAILABLE</a:t>
            </a:r>
          </a:p>
        </p:txBody>
      </p:sp>
    </p:spTree>
    <p:extLst>
      <p:ext uri="{BB962C8B-B14F-4D97-AF65-F5344CB8AC3E}">
        <p14:creationId xmlns:p14="http://schemas.microsoft.com/office/powerpoint/2010/main" val="4280372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0">
            <a:extLst>
              <a:ext uri="{FF2B5EF4-FFF2-40B4-BE49-F238E27FC236}">
                <a16:creationId xmlns:a16="http://schemas.microsoft.com/office/drawing/2014/main" id="{DD8935DC-8709-4875-AB0D-FC05A8CA19D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INTENSIVE CARE IMPROVED</a:t>
            </a:r>
          </a:p>
        </p:txBody>
      </p:sp>
    </p:spTree>
    <p:extLst>
      <p:ext uri="{BB962C8B-B14F-4D97-AF65-F5344CB8AC3E}">
        <p14:creationId xmlns:p14="http://schemas.microsoft.com/office/powerpoint/2010/main" val="2562878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2">
            <a:extLst>
              <a:ext uri="{FF2B5EF4-FFF2-40B4-BE49-F238E27FC236}">
                <a16:creationId xmlns:a16="http://schemas.microsoft.com/office/drawing/2014/main" id="{6A72FFA8-193B-49A3-AE63-412781E2421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2" name="CasellaDiTesto 1"/>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ELECTRICAL SAFETY IMPROVED</a:t>
            </a:r>
          </a:p>
        </p:txBody>
      </p:sp>
    </p:spTree>
    <p:extLst>
      <p:ext uri="{BB962C8B-B14F-4D97-AF65-F5344CB8AC3E}">
        <p14:creationId xmlns:p14="http://schemas.microsoft.com/office/powerpoint/2010/main" val="2675329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4">
            <a:extLst>
              <a:ext uri="{FF2B5EF4-FFF2-40B4-BE49-F238E27FC236}">
                <a16:creationId xmlns:a16="http://schemas.microsoft.com/office/drawing/2014/main" id="{4B47FFBF-85DC-4FAF-9D7B-2F8D4E40508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WEIGHING SCALES AVAILABLE</a:t>
            </a:r>
          </a:p>
        </p:txBody>
      </p:sp>
    </p:spTree>
    <p:extLst>
      <p:ext uri="{BB962C8B-B14F-4D97-AF65-F5344CB8AC3E}">
        <p14:creationId xmlns:p14="http://schemas.microsoft.com/office/powerpoint/2010/main" val="42437575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5">
            <a:extLst>
              <a:ext uri="{FF2B5EF4-FFF2-40B4-BE49-F238E27FC236}">
                <a16:creationId xmlns:a16="http://schemas.microsoft.com/office/drawing/2014/main" id="{D787D69B-AE55-4B33-AC69-C2EB7313740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HAND WASHING IN USE</a:t>
            </a:r>
          </a:p>
        </p:txBody>
      </p:sp>
    </p:spTree>
    <p:extLst>
      <p:ext uri="{BB962C8B-B14F-4D97-AF65-F5344CB8AC3E}">
        <p14:creationId xmlns:p14="http://schemas.microsoft.com/office/powerpoint/2010/main" val="967260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9">
            <a:extLst>
              <a:ext uri="{FF2B5EF4-FFF2-40B4-BE49-F238E27FC236}">
                <a16:creationId xmlns:a16="http://schemas.microsoft.com/office/drawing/2014/main" id="{606199B7-E3D0-4692-A901-5B01C548E67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WASTE MANAGEMENT IMPROVED</a:t>
            </a:r>
          </a:p>
        </p:txBody>
      </p:sp>
    </p:spTree>
    <p:extLst>
      <p:ext uri="{BB962C8B-B14F-4D97-AF65-F5344CB8AC3E}">
        <p14:creationId xmlns:p14="http://schemas.microsoft.com/office/powerpoint/2010/main" val="1770240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3">
            <a:extLst>
              <a:ext uri="{FF2B5EF4-FFF2-40B4-BE49-F238E27FC236}">
                <a16:creationId xmlns:a16="http://schemas.microsoft.com/office/drawing/2014/main" id="{2A0279E6-19D3-4C7D-8112-3AF007200A6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INSTRUCTION FOR WASTE MANAGEMENT</a:t>
            </a:r>
          </a:p>
        </p:txBody>
      </p:sp>
    </p:spTree>
    <p:extLst>
      <p:ext uri="{BB962C8B-B14F-4D97-AF65-F5344CB8AC3E}">
        <p14:creationId xmlns:p14="http://schemas.microsoft.com/office/powerpoint/2010/main" val="4107896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1">
            <a:extLst>
              <a:ext uri="{FF2B5EF4-FFF2-40B4-BE49-F238E27FC236}">
                <a16:creationId xmlns:a16="http://schemas.microsoft.com/office/drawing/2014/main" id="{74791AAA-474E-47E8-ACB9-098077A97C8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EMERGENCY CUPBOARD IMPROVED</a:t>
            </a:r>
          </a:p>
        </p:txBody>
      </p:sp>
    </p:spTree>
    <p:extLst>
      <p:ext uri="{BB962C8B-B14F-4D97-AF65-F5344CB8AC3E}">
        <p14:creationId xmlns:p14="http://schemas.microsoft.com/office/powerpoint/2010/main" val="12729645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6"/>
            <a:ext cx="10515600" cy="1149638"/>
          </a:xfrm>
          <a:solidFill>
            <a:srgbClr val="FFFF00"/>
          </a:solidFill>
        </p:spPr>
        <p:txBody>
          <a:bodyPr>
            <a:normAutofit/>
          </a:bodyPr>
          <a:lstStyle/>
          <a:p>
            <a:pPr algn="ctr"/>
            <a:r>
              <a:rPr lang="it-IT" dirty="0" err="1" smtClean="0"/>
              <a:t>Increase</a:t>
            </a:r>
            <a:r>
              <a:rPr lang="it-IT" dirty="0" smtClean="0"/>
              <a:t> by time of the 5 </a:t>
            </a:r>
            <a:r>
              <a:rPr lang="it-IT" dirty="0" err="1" smtClean="0"/>
              <a:t>scores</a:t>
            </a:r>
            <a:r>
              <a:rPr lang="it-IT" dirty="0" smtClean="0"/>
              <a:t>  </a:t>
            </a:r>
            <a:r>
              <a:rPr lang="it-IT" dirty="0" err="1" smtClean="0"/>
              <a:t>at</a:t>
            </a:r>
            <a:r>
              <a:rPr lang="it-IT" dirty="0" smtClean="0"/>
              <a:t> </a:t>
            </a:r>
            <a:r>
              <a:rPr lang="it-IT" dirty="0" err="1" smtClean="0"/>
              <a:t>Lacor</a:t>
            </a:r>
            <a:r>
              <a:rPr lang="it-IT" dirty="0" smtClean="0"/>
              <a:t/>
            </a:r>
            <a:br>
              <a:rPr lang="it-IT" dirty="0" smtClean="0"/>
            </a:br>
            <a:r>
              <a:rPr lang="it-IT" sz="3100" dirty="0" smtClean="0"/>
              <a:t>3rd </a:t>
            </a:r>
            <a:r>
              <a:rPr lang="it-IT" sz="3100" dirty="0" err="1" smtClean="0"/>
              <a:t>degree</a:t>
            </a:r>
            <a:r>
              <a:rPr lang="it-IT" sz="3100" dirty="0" smtClean="0"/>
              <a:t> </a:t>
            </a:r>
            <a:r>
              <a:rPr lang="it-IT" sz="3100" dirty="0" err="1" smtClean="0"/>
              <a:t>polinomial</a:t>
            </a:r>
            <a:r>
              <a:rPr lang="it-IT" sz="3100" dirty="0" smtClean="0"/>
              <a:t> </a:t>
            </a:r>
            <a:r>
              <a:rPr lang="it-IT" sz="3100" dirty="0" err="1" smtClean="0"/>
              <a:t>fitted</a:t>
            </a:r>
            <a:endParaRPr lang="it-IT" sz="3100" dirty="0"/>
          </a:p>
        </p:txBody>
      </p:sp>
      <p:graphicFrame>
        <p:nvGraphicFramePr>
          <p:cNvPr id="6" name="Grafico 5"/>
          <p:cNvGraphicFramePr>
            <a:graphicFrameLocks/>
          </p:cNvGraphicFramePr>
          <p:nvPr>
            <p:extLst>
              <p:ext uri="{D42A27DB-BD31-4B8C-83A1-F6EECF244321}">
                <p14:modId xmlns:p14="http://schemas.microsoft.com/office/powerpoint/2010/main" val="4065005831"/>
              </p:ext>
            </p:extLst>
          </p:nvPr>
        </p:nvGraphicFramePr>
        <p:xfrm>
          <a:off x="1173018" y="1690688"/>
          <a:ext cx="9153237" cy="44884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3909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240145"/>
            <a:ext cx="10515600" cy="905165"/>
          </a:xfrm>
          <a:solidFill>
            <a:srgbClr val="FFFF00"/>
          </a:solidFill>
        </p:spPr>
        <p:txBody>
          <a:bodyPr>
            <a:normAutofit fontScale="90000"/>
          </a:bodyPr>
          <a:lstStyle/>
          <a:p>
            <a:pPr algn="ctr"/>
            <a:r>
              <a:rPr lang="it-IT" dirty="0" err="1"/>
              <a:t>Increase</a:t>
            </a:r>
            <a:r>
              <a:rPr lang="it-IT" dirty="0"/>
              <a:t> by time of the 5 </a:t>
            </a:r>
            <a:r>
              <a:rPr lang="it-IT" dirty="0" err="1"/>
              <a:t>scores</a:t>
            </a:r>
            <a:r>
              <a:rPr lang="it-IT" dirty="0"/>
              <a:t>  </a:t>
            </a:r>
            <a:r>
              <a:rPr lang="it-IT" dirty="0" err="1" smtClean="0"/>
              <a:t>at</a:t>
            </a:r>
            <a:r>
              <a:rPr lang="it-IT" dirty="0" smtClean="0"/>
              <a:t> </a:t>
            </a:r>
            <a:r>
              <a:rPr lang="it-IT" dirty="0" err="1" smtClean="0"/>
              <a:t>Kalongo</a:t>
            </a:r>
            <a:r>
              <a:rPr lang="it-IT" dirty="0" smtClean="0"/>
              <a:t/>
            </a:r>
            <a:br>
              <a:rPr lang="it-IT" dirty="0" smtClean="0"/>
            </a:br>
            <a:r>
              <a:rPr lang="it-IT" sz="3100" dirty="0" err="1" smtClean="0"/>
              <a:t>Exponential</a:t>
            </a:r>
            <a:r>
              <a:rPr lang="it-IT" sz="3100" dirty="0" smtClean="0"/>
              <a:t> model </a:t>
            </a:r>
            <a:r>
              <a:rPr lang="it-IT" sz="3100" dirty="0" err="1" smtClean="0"/>
              <a:t>fitted</a:t>
            </a:r>
            <a:endParaRPr lang="it-IT" sz="3100" dirty="0"/>
          </a:p>
        </p:txBody>
      </p:sp>
      <p:graphicFrame>
        <p:nvGraphicFramePr>
          <p:cNvPr id="6" name="Grafico 5"/>
          <p:cNvGraphicFramePr>
            <a:graphicFrameLocks/>
          </p:cNvGraphicFramePr>
          <p:nvPr>
            <p:extLst>
              <p:ext uri="{D42A27DB-BD31-4B8C-83A1-F6EECF244321}">
                <p14:modId xmlns:p14="http://schemas.microsoft.com/office/powerpoint/2010/main" val="91080128"/>
              </p:ext>
            </p:extLst>
          </p:nvPr>
        </p:nvGraphicFramePr>
        <p:xfrm>
          <a:off x="1117600" y="1145310"/>
          <a:ext cx="9393382" cy="5098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8759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15530"/>
          </a:xfrm>
          <a:solidFill>
            <a:schemeClr val="accent2"/>
          </a:solidFill>
        </p:spPr>
        <p:txBody>
          <a:bodyPr/>
          <a:lstStyle/>
          <a:p>
            <a:r>
              <a:rPr lang="it-IT" dirty="0" smtClean="0"/>
              <a:t>Problemi della Cooperazione Internazionale</a:t>
            </a:r>
            <a:endParaRPr lang="it-IT" dirty="0"/>
          </a:p>
        </p:txBody>
      </p:sp>
      <p:sp>
        <p:nvSpPr>
          <p:cNvPr id="3" name="Segnaposto contenuto 2"/>
          <p:cNvSpPr>
            <a:spLocks noGrp="1"/>
          </p:cNvSpPr>
          <p:nvPr>
            <p:ph idx="1"/>
          </p:nvPr>
        </p:nvSpPr>
        <p:spPr>
          <a:xfrm>
            <a:off x="838200" y="1256145"/>
            <a:ext cx="10515600" cy="4920818"/>
          </a:xfrm>
        </p:spPr>
        <p:txBody>
          <a:bodyPr>
            <a:normAutofit fontScale="77500" lnSpcReduction="20000"/>
          </a:bodyPr>
          <a:lstStyle/>
          <a:p>
            <a:pPr lvl="0"/>
            <a:r>
              <a:rPr lang="it-IT" b="1" dirty="0"/>
              <a:t>In Italia:</a:t>
            </a:r>
            <a:r>
              <a:rPr lang="it-IT" dirty="0"/>
              <a:t> </a:t>
            </a:r>
            <a:r>
              <a:rPr lang="it-IT" dirty="0" smtClean="0"/>
              <a:t>Tutti </a:t>
            </a:r>
            <a:r>
              <a:rPr lang="it-IT" dirty="0"/>
              <a:t>i soggetti del sistema Italia della cooperazione </a:t>
            </a:r>
            <a:r>
              <a:rPr lang="it-IT" dirty="0" smtClean="0"/>
              <a:t>sembrano </a:t>
            </a:r>
            <a:r>
              <a:rPr lang="it-IT" dirty="0"/>
              <a:t>concordare sulla esigenza di migliorare la capacità della cooperazione italiana di fare valutazione dei programmi e delle politiche. </a:t>
            </a:r>
            <a:endParaRPr lang="it-IT" dirty="0" smtClean="0"/>
          </a:p>
          <a:p>
            <a:pPr lvl="0"/>
            <a:r>
              <a:rPr lang="it-IT" dirty="0" smtClean="0"/>
              <a:t>La </a:t>
            </a:r>
            <a:r>
              <a:rPr lang="it-IT" dirty="0"/>
              <a:t>Legge 125 parla di </a:t>
            </a:r>
            <a:r>
              <a:rPr lang="it-IT" i="1" dirty="0"/>
              <a:t>“valutazione di impatto …”,</a:t>
            </a:r>
            <a:r>
              <a:rPr lang="it-IT" dirty="0"/>
              <a:t> nel documento OCSE – DAC si dà enfasi al </a:t>
            </a:r>
            <a:r>
              <a:rPr lang="it-IT" i="1" dirty="0"/>
              <a:t>“</a:t>
            </a:r>
            <a:r>
              <a:rPr lang="it-IT" i="1" dirty="0" err="1"/>
              <a:t>result</a:t>
            </a:r>
            <a:r>
              <a:rPr lang="it-IT" i="1" dirty="0"/>
              <a:t> </a:t>
            </a:r>
            <a:r>
              <a:rPr lang="it-IT" i="1" dirty="0" err="1"/>
              <a:t>based</a:t>
            </a:r>
            <a:r>
              <a:rPr lang="it-IT" i="1" dirty="0"/>
              <a:t> </a:t>
            </a:r>
            <a:r>
              <a:rPr lang="it-IT" i="1" dirty="0" err="1"/>
              <a:t>approach</a:t>
            </a:r>
            <a:r>
              <a:rPr lang="it-IT" dirty="0" smtClean="0"/>
              <a:t>”. </a:t>
            </a:r>
            <a:endParaRPr lang="it-IT" dirty="0"/>
          </a:p>
          <a:p>
            <a:pPr lvl="0"/>
            <a:r>
              <a:rPr lang="it-IT" b="1" dirty="0"/>
              <a:t>La routine e non le apparecchiature</a:t>
            </a:r>
            <a:r>
              <a:rPr lang="it-IT" dirty="0"/>
              <a:t>: la maggioranza dei donatori, proprio nel timore di una dispersione delle risorse, preferisce acquistare ‘cose’ attrezzature, edifici, pozzi, interventi tangibili e facilmente valutabili. </a:t>
            </a:r>
            <a:endParaRPr lang="it-IT" dirty="0" smtClean="0"/>
          </a:p>
          <a:p>
            <a:pPr lvl="0"/>
            <a:r>
              <a:rPr lang="it-IT" dirty="0" smtClean="0"/>
              <a:t>Ma </a:t>
            </a:r>
            <a:r>
              <a:rPr lang="it-IT" dirty="0"/>
              <a:t>una attrezzatura viene rapidamente malmessa se non ci sono le risorse umane, motivate e formate, per il suo utilizzo. </a:t>
            </a:r>
            <a:endParaRPr lang="it-IT" dirty="0" smtClean="0"/>
          </a:p>
          <a:p>
            <a:pPr lvl="0"/>
            <a:r>
              <a:rPr lang="it-IT" dirty="0" smtClean="0"/>
              <a:t>Nell’area </a:t>
            </a:r>
            <a:r>
              <a:rPr lang="it-IT" dirty="0"/>
              <a:t>della pediatria, molti ospedali africani hanno gli scantinati pieni di costose incubatrici mai utilizzate, mentre le mamme avvolgono i neonati nei loro panni.</a:t>
            </a:r>
          </a:p>
          <a:p>
            <a:pPr lvl="0"/>
            <a:r>
              <a:rPr lang="it-IT" b="1" dirty="0"/>
              <a:t>Spese correnti</a:t>
            </a:r>
            <a:r>
              <a:rPr lang="it-IT" dirty="0"/>
              <a:t>: il problema principale della assistenza sanitaria in centro Africa, è la scarsità di risorse per le spese correnti, per la gestione giornaliera, sia in termini di risorse umane che per materiale di consumo. Nessuno vuol sostenere queste spese.</a:t>
            </a:r>
          </a:p>
          <a:p>
            <a:endParaRPr lang="it-IT" dirty="0"/>
          </a:p>
        </p:txBody>
      </p:sp>
    </p:spTree>
    <p:extLst>
      <p:ext uri="{BB962C8B-B14F-4D97-AF65-F5344CB8AC3E}">
        <p14:creationId xmlns:p14="http://schemas.microsoft.com/office/powerpoint/2010/main" val="8588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africa\presentazioni\UGANDA GULU LACOR 2018\PP KALONGO LACOR marzo 2018\KALONGO\P1040329.JPG"/>
          <p:cNvPicPr>
            <a:picLocks noChangeAspect="1" noChangeArrowheads="1"/>
          </p:cNvPicPr>
          <p:nvPr/>
        </p:nvPicPr>
        <p:blipFill>
          <a:blip r:embed="rId2"/>
          <a:srcRect/>
          <a:stretch>
            <a:fillRect/>
          </a:stretch>
        </p:blipFill>
        <p:spPr bwMode="auto">
          <a:xfrm>
            <a:off x="2309786" y="642918"/>
            <a:ext cx="7786742" cy="5839462"/>
          </a:xfrm>
          <a:prstGeom prst="rect">
            <a:avLst/>
          </a:prstGeom>
          <a:noFill/>
        </p:spPr>
      </p:pic>
      <p:sp>
        <p:nvSpPr>
          <p:cNvPr id="3" name="CasellaDiTesto 2"/>
          <p:cNvSpPr txBox="1"/>
          <p:nvPr/>
        </p:nvSpPr>
        <p:spPr>
          <a:xfrm>
            <a:off x="2666976" y="142852"/>
            <a:ext cx="6286544" cy="369332"/>
          </a:xfrm>
          <a:prstGeom prst="rect">
            <a:avLst/>
          </a:prstGeom>
          <a:solidFill>
            <a:srgbClr val="FFFF00"/>
          </a:solidFill>
        </p:spPr>
        <p:txBody>
          <a:bodyPr wrap="square" rtlCol="0">
            <a:spAutoFit/>
          </a:bodyPr>
          <a:lstStyle/>
          <a:p>
            <a:r>
              <a:rPr lang="it-IT" dirty="0" smtClean="0"/>
              <a:t>The ‘</a:t>
            </a:r>
            <a:r>
              <a:rPr lang="it-IT" dirty="0" err="1" smtClean="0"/>
              <a:t>old</a:t>
            </a:r>
            <a:r>
              <a:rPr lang="it-IT" dirty="0" smtClean="0"/>
              <a:t>’ </a:t>
            </a:r>
            <a:r>
              <a:rPr lang="it-IT" dirty="0" err="1" smtClean="0"/>
              <a:t>children’s</a:t>
            </a:r>
            <a:r>
              <a:rPr lang="it-IT" dirty="0" smtClean="0"/>
              <a:t> </a:t>
            </a:r>
            <a:r>
              <a:rPr lang="it-IT" dirty="0" err="1" smtClean="0"/>
              <a:t>Ward</a:t>
            </a:r>
            <a:r>
              <a:rPr lang="it-IT" dirty="0" smtClean="0"/>
              <a:t> in </a:t>
            </a:r>
            <a:r>
              <a:rPr lang="it-IT" dirty="0" err="1" smtClean="0"/>
              <a:t>Kalongo</a:t>
            </a:r>
            <a:r>
              <a:rPr lang="it-IT" dirty="0" smtClean="0"/>
              <a:t> 2018</a:t>
            </a:r>
            <a:endParaRPr lang="it-IT" dirty="0"/>
          </a:p>
        </p:txBody>
      </p:sp>
    </p:spTree>
    <p:extLst>
      <p:ext uri="{BB962C8B-B14F-4D97-AF65-F5344CB8AC3E}">
        <p14:creationId xmlns:p14="http://schemas.microsoft.com/office/powerpoint/2010/main" val="9401221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5"/>
            <a:ext cx="10515600" cy="955675"/>
          </a:xfrm>
          <a:solidFill>
            <a:schemeClr val="accent2"/>
          </a:solidFill>
        </p:spPr>
        <p:txBody>
          <a:bodyPr/>
          <a:lstStyle/>
          <a:p>
            <a:r>
              <a:rPr lang="it-IT" dirty="0" err="1" smtClean="0"/>
              <a:t>Percentage</a:t>
            </a:r>
            <a:r>
              <a:rPr lang="it-IT" dirty="0" smtClean="0"/>
              <a:t> of the  </a:t>
            </a:r>
            <a:r>
              <a:rPr lang="it-IT" dirty="0" err="1" smtClean="0"/>
              <a:t>Optimal</a:t>
            </a:r>
            <a:r>
              <a:rPr lang="it-IT" dirty="0" smtClean="0"/>
              <a:t> Target Score </a:t>
            </a:r>
            <a:r>
              <a:rPr lang="it-IT" dirty="0" err="1" smtClean="0"/>
              <a:t>Lacor</a:t>
            </a:r>
            <a:endParaRPr lang="it-IT" dirty="0"/>
          </a:p>
        </p:txBody>
      </p:sp>
      <p:graphicFrame>
        <p:nvGraphicFramePr>
          <p:cNvPr id="5" name="Grafico 4"/>
          <p:cNvGraphicFramePr/>
          <p:nvPr>
            <p:extLst>
              <p:ext uri="{D42A27DB-BD31-4B8C-83A1-F6EECF244321}">
                <p14:modId xmlns:p14="http://schemas.microsoft.com/office/powerpoint/2010/main" val="2671787612"/>
              </p:ext>
            </p:extLst>
          </p:nvPr>
        </p:nvGraphicFramePr>
        <p:xfrm>
          <a:off x="1062182" y="1320800"/>
          <a:ext cx="9993745" cy="47382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5716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19_130352.jpg"/>
          <p:cNvPicPr>
            <a:picLocks noGrp="1" noChangeAspect="1"/>
          </p:cNvPicPr>
          <p:nvPr isPhoto="1"/>
        </p:nvPicPr>
        <p:blipFill>
          <a:blip r:embed="rId2" cstate="print">
            <a:lum/>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628450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43345" y="365125"/>
            <a:ext cx="11111345" cy="844839"/>
          </a:xfrm>
          <a:solidFill>
            <a:schemeClr val="accent2"/>
          </a:solidFill>
        </p:spPr>
        <p:txBody>
          <a:bodyPr/>
          <a:lstStyle/>
          <a:p>
            <a:r>
              <a:rPr lang="it-IT" dirty="0" err="1"/>
              <a:t>Percentage</a:t>
            </a:r>
            <a:r>
              <a:rPr lang="it-IT" dirty="0"/>
              <a:t> of the  </a:t>
            </a:r>
            <a:r>
              <a:rPr lang="it-IT" dirty="0" err="1"/>
              <a:t>Optimal</a:t>
            </a:r>
            <a:r>
              <a:rPr lang="it-IT" dirty="0"/>
              <a:t> Target Score </a:t>
            </a:r>
            <a:r>
              <a:rPr lang="it-IT" dirty="0" err="1" smtClean="0"/>
              <a:t>Kalongo</a:t>
            </a:r>
            <a:endParaRPr lang="it-IT" dirty="0"/>
          </a:p>
        </p:txBody>
      </p:sp>
      <p:graphicFrame>
        <p:nvGraphicFramePr>
          <p:cNvPr id="5" name="Grafico 4"/>
          <p:cNvGraphicFramePr/>
          <p:nvPr>
            <p:extLst>
              <p:ext uri="{D42A27DB-BD31-4B8C-83A1-F6EECF244321}">
                <p14:modId xmlns:p14="http://schemas.microsoft.com/office/powerpoint/2010/main" val="966744268"/>
              </p:ext>
            </p:extLst>
          </p:nvPr>
        </p:nvGraphicFramePr>
        <p:xfrm>
          <a:off x="1182255" y="1209964"/>
          <a:ext cx="9919854" cy="51169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6533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3_091256.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2738415" y="214290"/>
            <a:ext cx="5729645" cy="369332"/>
          </a:xfrm>
          <a:prstGeom prst="rect">
            <a:avLst/>
          </a:prstGeom>
          <a:solidFill>
            <a:srgbClr val="FFFF00"/>
          </a:solidFill>
        </p:spPr>
        <p:txBody>
          <a:bodyPr wrap="none" rtlCol="0">
            <a:spAutoFit/>
          </a:bodyPr>
          <a:lstStyle/>
          <a:p>
            <a:r>
              <a:rPr lang="it-IT" dirty="0" err="1" smtClean="0"/>
              <a:t>Daily</a:t>
            </a:r>
            <a:r>
              <a:rPr lang="it-IT" dirty="0" smtClean="0"/>
              <a:t> </a:t>
            </a:r>
            <a:r>
              <a:rPr lang="it-IT" dirty="0" err="1" smtClean="0"/>
              <a:t>morning</a:t>
            </a:r>
            <a:r>
              <a:rPr lang="it-IT" dirty="0" smtClean="0"/>
              <a:t> meeting to </a:t>
            </a:r>
            <a:r>
              <a:rPr lang="it-IT" dirty="0" err="1" smtClean="0"/>
              <a:t>discuss</a:t>
            </a:r>
            <a:r>
              <a:rPr lang="it-IT" dirty="0" smtClean="0"/>
              <a:t> </a:t>
            </a:r>
            <a:r>
              <a:rPr lang="it-IT" dirty="0" err="1" smtClean="0"/>
              <a:t>deaths</a:t>
            </a:r>
            <a:r>
              <a:rPr lang="it-IT" dirty="0" smtClean="0"/>
              <a:t> and </a:t>
            </a:r>
            <a:r>
              <a:rPr lang="it-IT" dirty="0" err="1" smtClean="0"/>
              <a:t>clinical</a:t>
            </a:r>
            <a:r>
              <a:rPr lang="it-IT" dirty="0" smtClean="0"/>
              <a:t> </a:t>
            </a:r>
            <a:r>
              <a:rPr lang="it-IT" dirty="0" err="1" smtClean="0"/>
              <a:t>cases</a:t>
            </a:r>
            <a:endParaRPr lang="it-IT" dirty="0"/>
          </a:p>
        </p:txBody>
      </p:sp>
    </p:spTree>
    <p:extLst>
      <p:ext uri="{BB962C8B-B14F-4D97-AF65-F5344CB8AC3E}">
        <p14:creationId xmlns:p14="http://schemas.microsoft.com/office/powerpoint/2010/main" val="1865905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6"/>
            <a:ext cx="10515600" cy="1186584"/>
          </a:xfrm>
          <a:solidFill>
            <a:srgbClr val="FFC000"/>
          </a:solidFill>
        </p:spPr>
        <p:txBody>
          <a:bodyPr>
            <a:normAutofit fontScale="90000"/>
          </a:bodyPr>
          <a:lstStyle/>
          <a:p>
            <a:pPr algn="ctr"/>
            <a:r>
              <a:rPr lang="it-IT" dirty="0" err="1" smtClean="0"/>
              <a:t>Change</a:t>
            </a:r>
            <a:r>
              <a:rPr lang="it-IT" dirty="0" smtClean="0"/>
              <a:t> in the </a:t>
            </a:r>
            <a:r>
              <a:rPr lang="it-IT" dirty="0" err="1" smtClean="0"/>
              <a:t>quality</a:t>
            </a:r>
            <a:r>
              <a:rPr lang="it-IT" dirty="0" smtClean="0"/>
              <a:t> </a:t>
            </a:r>
            <a:r>
              <a:rPr lang="it-IT" dirty="0" err="1" smtClean="0"/>
              <a:t>scores</a:t>
            </a:r>
            <a:r>
              <a:rPr lang="it-IT" dirty="0" smtClean="0"/>
              <a:t> </a:t>
            </a:r>
            <a:br>
              <a:rPr lang="it-IT" dirty="0" smtClean="0"/>
            </a:br>
            <a:r>
              <a:rPr lang="it-IT" dirty="0" smtClean="0"/>
              <a:t>from 2018 to 2020 </a:t>
            </a:r>
            <a:r>
              <a:rPr lang="it-IT" dirty="0" err="1" smtClean="0"/>
              <a:t>as</a:t>
            </a:r>
            <a:r>
              <a:rPr lang="it-IT" dirty="0" smtClean="0"/>
              <a:t> % of </a:t>
            </a:r>
            <a:r>
              <a:rPr lang="it-IT" dirty="0" err="1" smtClean="0"/>
              <a:t>starting</a:t>
            </a:r>
            <a:r>
              <a:rPr lang="it-IT" dirty="0" smtClean="0"/>
              <a:t> score</a:t>
            </a:r>
            <a:endParaRPr lang="it-IT" dirty="0"/>
          </a:p>
        </p:txBody>
      </p:sp>
      <p:graphicFrame>
        <p:nvGraphicFramePr>
          <p:cNvPr id="5" name="Grafico 4"/>
          <p:cNvGraphicFramePr>
            <a:graphicFrameLocks/>
          </p:cNvGraphicFramePr>
          <p:nvPr>
            <p:extLst>
              <p:ext uri="{D42A27DB-BD31-4B8C-83A1-F6EECF244321}">
                <p14:modId xmlns:p14="http://schemas.microsoft.com/office/powerpoint/2010/main" val="1008833286"/>
              </p:ext>
            </p:extLst>
          </p:nvPr>
        </p:nvGraphicFramePr>
        <p:xfrm>
          <a:off x="1376218" y="1635125"/>
          <a:ext cx="9977581" cy="4747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4465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30802"/>
          </a:xfrm>
          <a:solidFill>
            <a:srgbClr val="FFC000"/>
          </a:solidFill>
        </p:spPr>
        <p:txBody>
          <a:bodyPr>
            <a:normAutofit/>
          </a:bodyPr>
          <a:lstStyle/>
          <a:p>
            <a:pPr algn="ctr"/>
            <a:r>
              <a:rPr lang="en-GB" sz="3200" dirty="0">
                <a:latin typeface="Calibri" panose="020F0502020204030204" pitchFamily="34" charset="0"/>
                <a:ea typeface="Calibri" panose="020F0502020204030204" pitchFamily="34" charset="0"/>
                <a:cs typeface="Times New Roman" panose="02020603050405020304" pitchFamily="18" charset="0"/>
              </a:rPr>
              <a:t>PRELIMINARY  </a:t>
            </a:r>
            <a:r>
              <a:rPr lang="en-GB" sz="3200" dirty="0" smtClean="0">
                <a:latin typeface="Calibri" panose="020F0502020204030204" pitchFamily="34" charset="0"/>
                <a:ea typeface="Calibri" panose="020F0502020204030204" pitchFamily="34" charset="0"/>
                <a:cs typeface="Times New Roman" panose="02020603050405020304" pitchFamily="18" charset="0"/>
              </a:rPr>
              <a:t>COMMENTS</a:t>
            </a:r>
            <a:endParaRPr lang="it-IT" sz="3200" dirty="0"/>
          </a:p>
        </p:txBody>
      </p:sp>
      <p:sp>
        <p:nvSpPr>
          <p:cNvPr id="3" name="Rettangolo 2"/>
          <p:cNvSpPr/>
          <p:nvPr/>
        </p:nvSpPr>
        <p:spPr>
          <a:xfrm>
            <a:off x="692727" y="1174185"/>
            <a:ext cx="9700491" cy="5328510"/>
          </a:xfrm>
          <a:prstGeom prst="rect">
            <a:avLst/>
          </a:prstGeom>
        </p:spPr>
        <p:txBody>
          <a:bodyPr wrap="square">
            <a:spAutoFit/>
          </a:bodyPr>
          <a:lstStyle/>
          <a:p>
            <a:pPr marL="450850">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b="1" u="sng" dirty="0">
                <a:latin typeface="Calibri" panose="020F0502020204030204" pitchFamily="34" charset="0"/>
                <a:ea typeface="Calibri" panose="020F0502020204030204" pitchFamily="34" charset="0"/>
                <a:cs typeface="Times New Roman" panose="02020603050405020304" pitchFamily="18" charset="0"/>
              </a:rPr>
              <a:t>LACOR: </a:t>
            </a: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a:latin typeface="Calibri" panose="020F0502020204030204" pitchFamily="34" charset="0"/>
                <a:ea typeface="Calibri" panose="020F0502020204030204" pitchFamily="34" charset="0"/>
                <a:cs typeface="Times New Roman" panose="02020603050405020304" pitchFamily="18" charset="0"/>
              </a:rPr>
              <a:t>actions put in place to improve the structure, the management and the procedure at the Children’s ward, allowed a steep rise in the achieved percentage of the maximum score</a:t>
            </a:r>
            <a:r>
              <a:rPr lang="en-GB" sz="2000" dirty="0" smtClean="0">
                <a:latin typeface="Calibri" panose="020F0502020204030204" pitchFamily="34" charset="0"/>
                <a:ea typeface="Calibri" panose="020F0502020204030204" pitchFamily="34" charset="0"/>
                <a:cs typeface="Times New Roman" panose="02020603050405020304" pitchFamily="18" charset="0"/>
              </a:rPr>
              <a:t>.</a:t>
            </a: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 </a:t>
            </a:r>
            <a:r>
              <a:rPr lang="en-GB" sz="2000" dirty="0">
                <a:latin typeface="Calibri" panose="020F0502020204030204" pitchFamily="34" charset="0"/>
                <a:ea typeface="Calibri" panose="020F0502020204030204" pitchFamily="34" charset="0"/>
                <a:cs typeface="Times New Roman" panose="02020603050405020304" pitchFamily="18" charset="0"/>
              </a:rPr>
              <a:t>It should be considered that the starting status at </a:t>
            </a:r>
            <a:r>
              <a:rPr lang="en-GB" sz="2000" dirty="0" err="1">
                <a:latin typeface="Calibri" panose="020F0502020204030204" pitchFamily="34" charset="0"/>
                <a:ea typeface="Calibri" panose="020F0502020204030204" pitchFamily="34" charset="0"/>
                <a:cs typeface="Times New Roman" panose="02020603050405020304" pitchFamily="18" charset="0"/>
              </a:rPr>
              <a:t>Lacor</a:t>
            </a:r>
            <a:r>
              <a:rPr lang="en-GB" sz="2000" dirty="0">
                <a:latin typeface="Calibri" panose="020F0502020204030204" pitchFamily="34" charset="0"/>
                <a:ea typeface="Calibri" panose="020F0502020204030204" pitchFamily="34" charset="0"/>
                <a:cs typeface="Times New Roman" panose="02020603050405020304" pitchFamily="18" charset="0"/>
              </a:rPr>
              <a:t> was already very decent in 2018, so dramatic changes could not be expected. After the first year (Time 3 = 3</a:t>
            </a:r>
            <a:r>
              <a:rPr lang="en-GB" sz="2000" baseline="30000" dirty="0">
                <a:latin typeface="Calibri" panose="020F0502020204030204" pitchFamily="34" charset="0"/>
                <a:ea typeface="Calibri" panose="020F0502020204030204" pitchFamily="34" charset="0"/>
                <a:cs typeface="Times New Roman" panose="02020603050405020304" pitchFamily="18" charset="0"/>
              </a:rPr>
              <a:t>rd</a:t>
            </a:r>
            <a:r>
              <a:rPr lang="en-GB" sz="2000" dirty="0">
                <a:latin typeface="Calibri" panose="020F0502020204030204" pitchFamily="34" charset="0"/>
                <a:ea typeface="Calibri" panose="020F0502020204030204" pitchFamily="34" charset="0"/>
                <a:cs typeface="Times New Roman" panose="02020603050405020304" pitchFamily="18" charset="0"/>
              </a:rPr>
              <a:t> trimester) minimal changes were observed for most items</a:t>
            </a:r>
            <a:r>
              <a:rPr lang="en-GB" sz="2000" dirty="0" smtClean="0">
                <a:latin typeface="Calibri" panose="020F0502020204030204" pitchFamily="34" charset="0"/>
                <a:ea typeface="Calibri" panose="020F0502020204030204" pitchFamily="34" charset="0"/>
                <a:cs typeface="Times New Roman" panose="02020603050405020304" pitchFamily="18" charset="0"/>
              </a:rPr>
              <a:t>.</a:t>
            </a:r>
          </a:p>
          <a:p>
            <a:pPr marL="450850">
              <a:lnSpc>
                <a:spcPct val="107000"/>
              </a:lnSpc>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b="1" u="sng" dirty="0" smtClean="0">
                <a:latin typeface="Calibri" panose="020F0502020204030204" pitchFamily="34" charset="0"/>
                <a:ea typeface="Calibri" panose="020F0502020204030204" pitchFamily="34" charset="0"/>
                <a:cs typeface="Times New Roman" panose="02020603050405020304" pitchFamily="18" charset="0"/>
              </a:rPr>
              <a:t>KALONGO</a:t>
            </a:r>
            <a:r>
              <a:rPr lang="en-GB" sz="2000" b="1" u="sng" dirty="0">
                <a:latin typeface="Calibri" panose="020F0502020204030204" pitchFamily="34" charset="0"/>
                <a:ea typeface="Calibri" panose="020F0502020204030204" pitchFamily="34" charset="0"/>
                <a:cs typeface="Times New Roman" panose="02020603050405020304" pitchFamily="18" charset="0"/>
              </a:rPr>
              <a:t>: </a:t>
            </a:r>
            <a:r>
              <a:rPr lang="en-GB" sz="2000" dirty="0">
                <a:latin typeface="Calibri" panose="020F0502020204030204" pitchFamily="34" charset="0"/>
                <a:ea typeface="Calibri" panose="020F0502020204030204" pitchFamily="34" charset="0"/>
                <a:cs typeface="Times New Roman" panose="02020603050405020304" pitchFamily="18" charset="0"/>
              </a:rPr>
              <a:t>The starting status at </a:t>
            </a:r>
            <a:r>
              <a:rPr lang="en-GB" sz="2000" dirty="0" err="1">
                <a:latin typeface="Calibri" panose="020F0502020204030204" pitchFamily="34" charset="0"/>
                <a:ea typeface="Calibri" panose="020F0502020204030204" pitchFamily="34" charset="0"/>
                <a:cs typeface="Times New Roman" panose="02020603050405020304" pitchFamily="18" charset="0"/>
              </a:rPr>
              <a:t>Kalongo</a:t>
            </a:r>
            <a:r>
              <a:rPr lang="en-GB" sz="2000" dirty="0">
                <a:latin typeface="Calibri" panose="020F0502020204030204" pitchFamily="34" charset="0"/>
                <a:ea typeface="Calibri" panose="020F0502020204030204" pitchFamily="34" charset="0"/>
                <a:cs typeface="Times New Roman" panose="02020603050405020304" pitchFamily="18" charset="0"/>
              </a:rPr>
              <a:t> suffered in 2018 by several gaps, so the scores of each domain improved gradually over the first 5 trimesters. </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a:latin typeface="Calibri" panose="020F0502020204030204" pitchFamily="34" charset="0"/>
                <a:ea typeface="Calibri" panose="020F0502020204030204" pitchFamily="34" charset="0"/>
                <a:cs typeface="Times New Roman" panose="02020603050405020304" pitchFamily="18" charset="0"/>
              </a:rPr>
              <a:t>children’s ward was completely re-established in 2018-2019, and this allowed a significant catch up in the scores achieved. </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err="1">
                <a:latin typeface="Calibri" panose="020F0502020204030204" pitchFamily="34" charset="0"/>
                <a:ea typeface="Calibri" panose="020F0502020204030204" pitchFamily="34" charset="0"/>
                <a:cs typeface="Times New Roman" panose="02020603050405020304" pitchFamily="18" charset="0"/>
              </a:rPr>
              <a:t>erratical</a:t>
            </a:r>
            <a:r>
              <a:rPr lang="en-GB" sz="2000" dirty="0">
                <a:latin typeface="Calibri" panose="020F0502020204030204" pitchFamily="34" charset="0"/>
                <a:ea typeface="Calibri" panose="020F0502020204030204" pitchFamily="34" charset="0"/>
                <a:cs typeface="Times New Roman" panose="02020603050405020304" pitchFamily="18" charset="0"/>
              </a:rPr>
              <a:t> presence of a paediatric specialist was related to the several gaps observed in the Clinical procedures. </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Training </a:t>
            </a:r>
            <a:r>
              <a:rPr lang="en-GB" sz="2000" dirty="0">
                <a:latin typeface="Calibri" panose="020F0502020204030204" pitchFamily="34" charset="0"/>
                <a:ea typeface="Calibri" panose="020F0502020204030204" pitchFamily="34" charset="0"/>
                <a:cs typeface="Times New Roman" panose="02020603050405020304" pitchFamily="18" charset="0"/>
              </a:rPr>
              <a:t>suffered from the absence of supervision and the occasional presence of trainees.</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44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extLst>
              <a:ext uri="{28A0092B-C50C-407E-A947-70E740481C1C}">
                <a14:useLocalDpi xmlns:a14="http://schemas.microsoft.com/office/drawing/2010/main" val="0"/>
              </a:ext>
            </a:extLst>
          </a:blip>
          <a:srcRect/>
          <a:stretch>
            <a:fillRect/>
          </a:stretch>
        </p:blipFill>
        <p:spPr bwMode="auto">
          <a:xfrm>
            <a:off x="360218" y="1708727"/>
            <a:ext cx="4849091" cy="4008582"/>
          </a:xfrm>
          <a:prstGeom prst="rect">
            <a:avLst/>
          </a:prstGeom>
          <a:noFill/>
          <a:ln>
            <a:noFill/>
          </a:ln>
        </p:spPr>
      </p:pic>
      <p:sp>
        <p:nvSpPr>
          <p:cNvPr id="3" name="Titolo 2"/>
          <p:cNvSpPr>
            <a:spLocks noGrp="1"/>
          </p:cNvSpPr>
          <p:nvPr>
            <p:ph type="title"/>
          </p:nvPr>
        </p:nvSpPr>
        <p:spPr>
          <a:xfrm>
            <a:off x="838200" y="365125"/>
            <a:ext cx="10319327" cy="1426729"/>
          </a:xfrm>
          <a:solidFill>
            <a:srgbClr val="FFFF00"/>
          </a:solidFill>
        </p:spPr>
        <p:txBody>
          <a:bodyPr>
            <a:normAutofit fontScale="90000"/>
          </a:bodyPr>
          <a:lstStyle/>
          <a:p>
            <a:pPr algn="ctr"/>
            <a:r>
              <a:rPr lang="it-IT" sz="3600" b="1" dirty="0" err="1" smtClean="0"/>
              <a:t>Improvement</a:t>
            </a:r>
            <a:r>
              <a:rPr lang="it-IT" sz="3600" b="1" dirty="0" smtClean="0"/>
              <a:t> of </a:t>
            </a:r>
            <a:r>
              <a:rPr lang="it-IT" sz="3600" b="1" dirty="0" err="1" smtClean="0"/>
              <a:t>Clinical</a:t>
            </a:r>
            <a:r>
              <a:rPr lang="it-IT" sz="3600" b="1" dirty="0" smtClean="0"/>
              <a:t> Management </a:t>
            </a:r>
            <a:r>
              <a:rPr lang="it-IT" sz="3600" b="1" dirty="0" err="1" smtClean="0"/>
              <a:t>at</a:t>
            </a:r>
            <a:r>
              <a:rPr lang="it-IT" sz="3600" b="1" dirty="0" smtClean="0"/>
              <a:t> </a:t>
            </a:r>
            <a:r>
              <a:rPr lang="it-IT" sz="3600" b="1" dirty="0" err="1" smtClean="0"/>
              <a:t>Kalongo</a:t>
            </a:r>
            <a:r>
              <a:rPr lang="it-IT" sz="3600" b="1" dirty="0" smtClean="0"/>
              <a:t> and </a:t>
            </a:r>
            <a:r>
              <a:rPr lang="it-IT" sz="3600" b="1" dirty="0" err="1" smtClean="0"/>
              <a:t>Lacor</a:t>
            </a:r>
            <a:r>
              <a:rPr lang="it-IT" sz="3600" b="1" dirty="0" smtClean="0"/>
              <a:t> </a:t>
            </a:r>
            <a:r>
              <a:rPr lang="it-IT" sz="3600" b="1" dirty="0" err="1" smtClean="0"/>
              <a:t>comparing</a:t>
            </a:r>
            <a:r>
              <a:rPr lang="it-IT" sz="3600" b="1" dirty="0" smtClean="0"/>
              <a:t> 150 </a:t>
            </a:r>
            <a:r>
              <a:rPr lang="it-IT" sz="3600" b="1" dirty="0" err="1" smtClean="0"/>
              <a:t>clinical</a:t>
            </a:r>
            <a:r>
              <a:rPr lang="it-IT" sz="3600" b="1" dirty="0" smtClean="0"/>
              <a:t> </a:t>
            </a:r>
            <a:r>
              <a:rPr lang="it-IT" sz="3600" b="1" dirty="0" err="1" smtClean="0"/>
              <a:t>records</a:t>
            </a:r>
            <a:r>
              <a:rPr lang="it-IT" sz="3600" b="1" dirty="0" smtClean="0"/>
              <a:t> of 2016 (Start) to 150 of 2020 (End) in </a:t>
            </a:r>
            <a:r>
              <a:rPr lang="it-IT" sz="3600" b="1" dirty="0" err="1" smtClean="0"/>
              <a:t>each</a:t>
            </a:r>
            <a:r>
              <a:rPr lang="it-IT" sz="3600" b="1" dirty="0" smtClean="0"/>
              <a:t> hospital</a:t>
            </a:r>
            <a:endParaRPr lang="it-IT" sz="3600" b="1" dirty="0"/>
          </a:p>
        </p:txBody>
      </p:sp>
      <p:pic>
        <p:nvPicPr>
          <p:cNvPr id="4" name="Immagine 3"/>
          <p:cNvPicPr/>
          <p:nvPr/>
        </p:nvPicPr>
        <p:blipFill>
          <a:blip r:embed="rId3">
            <a:extLst>
              <a:ext uri="{28A0092B-C50C-407E-A947-70E740481C1C}">
                <a14:useLocalDpi xmlns:a14="http://schemas.microsoft.com/office/drawing/2010/main" val="0"/>
              </a:ext>
            </a:extLst>
          </a:blip>
          <a:srcRect/>
          <a:stretch>
            <a:fillRect/>
          </a:stretch>
        </p:blipFill>
        <p:spPr bwMode="auto">
          <a:xfrm>
            <a:off x="5661891" y="2235201"/>
            <a:ext cx="4980709" cy="3389744"/>
          </a:xfrm>
          <a:prstGeom prst="rect">
            <a:avLst/>
          </a:prstGeom>
          <a:noFill/>
          <a:ln>
            <a:noFill/>
          </a:ln>
        </p:spPr>
      </p:pic>
      <p:sp>
        <p:nvSpPr>
          <p:cNvPr id="5" name="CasellaDiTesto 4"/>
          <p:cNvSpPr txBox="1"/>
          <p:nvPr/>
        </p:nvSpPr>
        <p:spPr>
          <a:xfrm>
            <a:off x="1274618" y="5966691"/>
            <a:ext cx="1847273" cy="461665"/>
          </a:xfrm>
          <a:prstGeom prst="rect">
            <a:avLst/>
          </a:prstGeom>
          <a:solidFill>
            <a:srgbClr val="FFFF00"/>
          </a:solidFill>
        </p:spPr>
        <p:txBody>
          <a:bodyPr wrap="square" rtlCol="0">
            <a:spAutoFit/>
          </a:bodyPr>
          <a:lstStyle/>
          <a:p>
            <a:pPr algn="ctr"/>
            <a:r>
              <a:rPr lang="it-IT" sz="2400" dirty="0" smtClean="0"/>
              <a:t>KALONGO</a:t>
            </a:r>
            <a:endParaRPr lang="it-IT" sz="2400" dirty="0"/>
          </a:p>
        </p:txBody>
      </p:sp>
      <p:sp>
        <p:nvSpPr>
          <p:cNvPr id="6" name="CasellaDiTesto 5"/>
          <p:cNvSpPr txBox="1"/>
          <p:nvPr/>
        </p:nvSpPr>
        <p:spPr>
          <a:xfrm>
            <a:off x="7615382" y="5966691"/>
            <a:ext cx="1847273" cy="461665"/>
          </a:xfrm>
          <a:prstGeom prst="rect">
            <a:avLst/>
          </a:prstGeom>
          <a:solidFill>
            <a:srgbClr val="FFFF00"/>
          </a:solidFill>
        </p:spPr>
        <p:txBody>
          <a:bodyPr wrap="square" rtlCol="0">
            <a:spAutoFit/>
          </a:bodyPr>
          <a:lstStyle/>
          <a:p>
            <a:pPr algn="ctr"/>
            <a:r>
              <a:rPr lang="it-IT" sz="2400" dirty="0" smtClean="0"/>
              <a:t>LACOR</a:t>
            </a:r>
            <a:endParaRPr lang="it-IT" sz="2400" dirty="0"/>
          </a:p>
        </p:txBody>
      </p:sp>
    </p:spTree>
    <p:extLst>
      <p:ext uri="{BB962C8B-B14F-4D97-AF65-F5344CB8AC3E}">
        <p14:creationId xmlns:p14="http://schemas.microsoft.com/office/powerpoint/2010/main" val="535017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2"/>
          </a:solidFill>
        </p:spPr>
        <p:txBody>
          <a:bodyPr>
            <a:normAutofit/>
          </a:bodyPr>
          <a:lstStyle/>
          <a:p>
            <a:pPr algn="ctr"/>
            <a:r>
              <a:rPr lang="it-IT" sz="3200" dirty="0" smtClean="0"/>
              <a:t>Multivariate </a:t>
            </a:r>
            <a:r>
              <a:rPr lang="it-IT" sz="3200" dirty="0" err="1" smtClean="0"/>
              <a:t>analysis</a:t>
            </a:r>
            <a:r>
              <a:rPr lang="it-IT" sz="3200" dirty="0" smtClean="0"/>
              <a:t> of </a:t>
            </a:r>
            <a:r>
              <a:rPr lang="it-IT" sz="3200" dirty="0" err="1" smtClean="0"/>
              <a:t>variables</a:t>
            </a:r>
            <a:r>
              <a:rPr lang="it-IT" sz="3200" dirty="0" smtClean="0"/>
              <a:t> </a:t>
            </a:r>
            <a:r>
              <a:rPr lang="it-IT" sz="3200" dirty="0" err="1" smtClean="0"/>
              <a:t>discriminating</a:t>
            </a:r>
            <a:r>
              <a:rPr lang="it-IT" sz="3200" dirty="0" smtClean="0"/>
              <a:t> </a:t>
            </a:r>
            <a:r>
              <a:rPr lang="it-IT" sz="3200" dirty="0" err="1" smtClean="0"/>
              <a:t>before</a:t>
            </a:r>
            <a:r>
              <a:rPr lang="it-IT" sz="3200" dirty="0" smtClean="0"/>
              <a:t>/</a:t>
            </a:r>
            <a:r>
              <a:rPr lang="it-IT" sz="3200" dirty="0" err="1" smtClean="0"/>
              <a:t>after</a:t>
            </a:r>
            <a:r>
              <a:rPr lang="it-IT" sz="3200" dirty="0" smtClean="0"/>
              <a:t> the RBF </a:t>
            </a:r>
            <a:r>
              <a:rPr lang="it-IT" sz="3200" dirty="0" err="1" smtClean="0"/>
              <a:t>initiative</a:t>
            </a:r>
            <a:endParaRPr lang="it-IT" sz="3200" dirty="0"/>
          </a:p>
        </p:txBody>
      </p:sp>
      <p:graphicFrame>
        <p:nvGraphicFramePr>
          <p:cNvPr id="4" name="Tabella 3"/>
          <p:cNvGraphicFramePr>
            <a:graphicFrameLocks noGrp="1"/>
          </p:cNvGraphicFramePr>
          <p:nvPr>
            <p:extLst>
              <p:ext uri="{D42A27DB-BD31-4B8C-83A1-F6EECF244321}">
                <p14:modId xmlns:p14="http://schemas.microsoft.com/office/powerpoint/2010/main" val="937634742"/>
              </p:ext>
            </p:extLst>
          </p:nvPr>
        </p:nvGraphicFramePr>
        <p:xfrm>
          <a:off x="2503056" y="1690689"/>
          <a:ext cx="5985160" cy="2373313"/>
        </p:xfrm>
        <a:graphic>
          <a:graphicData uri="http://schemas.openxmlformats.org/drawingml/2006/table">
            <a:tbl>
              <a:tblPr>
                <a:tableStyleId>{5C22544A-7EE6-4342-B048-85BDC9FD1C3A}</a:tableStyleId>
              </a:tblPr>
              <a:tblGrid>
                <a:gridCol w="1197032">
                  <a:extLst>
                    <a:ext uri="{9D8B030D-6E8A-4147-A177-3AD203B41FA5}">
                      <a16:colId xmlns:a16="http://schemas.microsoft.com/office/drawing/2014/main" val="1774600298"/>
                    </a:ext>
                  </a:extLst>
                </a:gridCol>
                <a:gridCol w="1197032">
                  <a:extLst>
                    <a:ext uri="{9D8B030D-6E8A-4147-A177-3AD203B41FA5}">
                      <a16:colId xmlns:a16="http://schemas.microsoft.com/office/drawing/2014/main" val="1601364948"/>
                    </a:ext>
                  </a:extLst>
                </a:gridCol>
                <a:gridCol w="1197032">
                  <a:extLst>
                    <a:ext uri="{9D8B030D-6E8A-4147-A177-3AD203B41FA5}">
                      <a16:colId xmlns:a16="http://schemas.microsoft.com/office/drawing/2014/main" val="1747301947"/>
                    </a:ext>
                  </a:extLst>
                </a:gridCol>
                <a:gridCol w="1197032">
                  <a:extLst>
                    <a:ext uri="{9D8B030D-6E8A-4147-A177-3AD203B41FA5}">
                      <a16:colId xmlns:a16="http://schemas.microsoft.com/office/drawing/2014/main" val="2860742192"/>
                    </a:ext>
                  </a:extLst>
                </a:gridCol>
                <a:gridCol w="1197032">
                  <a:extLst>
                    <a:ext uri="{9D8B030D-6E8A-4147-A177-3AD203B41FA5}">
                      <a16:colId xmlns:a16="http://schemas.microsoft.com/office/drawing/2014/main" val="3513348192"/>
                    </a:ext>
                  </a:extLst>
                </a:gridCol>
              </a:tblGrid>
              <a:tr h="352233">
                <a:tc rowSpan="3">
                  <a:txBody>
                    <a:bodyPr/>
                    <a:lstStyle/>
                    <a:p>
                      <a:pPr algn="l" fontAlgn="b"/>
                      <a:r>
                        <a:rPr lang="it-IT" sz="2000" u="none" strike="noStrike" dirty="0">
                          <a:effectLst/>
                        </a:rPr>
                        <a:t>Fase</a:t>
                      </a:r>
                      <a:endParaRPr lang="it-IT" sz="2000" b="0" i="0" u="none" strike="noStrike" dirty="0">
                        <a:solidFill>
                          <a:srgbClr val="333399"/>
                        </a:solidFill>
                        <a:effectLst/>
                        <a:latin typeface="Arial" panose="020B0604020202020204" pitchFamily="34" charset="0"/>
                      </a:endParaRPr>
                    </a:p>
                  </a:txBody>
                  <a:tcPr marL="6350" marR="6350" marT="6350" marB="0" anchor="b"/>
                </a:tc>
                <a:tc rowSpan="3">
                  <a:txBody>
                    <a:bodyPr/>
                    <a:lstStyle/>
                    <a:p>
                      <a:pPr algn="ctr" fontAlgn="b"/>
                      <a:r>
                        <a:rPr lang="it-IT" sz="2000" b="0" i="0" u="none" strike="noStrike" dirty="0" smtClean="0">
                          <a:solidFill>
                            <a:srgbClr val="333399"/>
                          </a:solidFill>
                          <a:effectLst/>
                          <a:latin typeface="Arial" panose="020B0604020202020204" pitchFamily="34" charset="0"/>
                        </a:rPr>
                        <a:t> ACTION</a:t>
                      </a:r>
                      <a:endParaRPr lang="it-IT" sz="2000" b="0" i="0" u="none" strike="noStrike" dirty="0">
                        <a:solidFill>
                          <a:srgbClr val="333399"/>
                        </a:solidFill>
                        <a:effectLst/>
                        <a:latin typeface="Arial" panose="020B0604020202020204" pitchFamily="34" charset="0"/>
                      </a:endParaRPr>
                    </a:p>
                  </a:txBody>
                  <a:tcPr marL="6350" marR="6350" marT="6350" marB="0" anchor="b"/>
                </a:tc>
                <a:tc>
                  <a:txBody>
                    <a:bodyPr/>
                    <a:lstStyle/>
                    <a:p>
                      <a:pPr algn="l" fontAlgn="b"/>
                      <a:endParaRPr lang="it-IT"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65594037"/>
                  </a:ext>
                </a:extLst>
              </a:tr>
              <a:tr h="352233">
                <a:tc vMerge="1">
                  <a:txBody>
                    <a:bodyPr/>
                    <a:lstStyle/>
                    <a:p>
                      <a:endParaRPr lang="it-IT"/>
                    </a:p>
                  </a:txBody>
                  <a:tcPr/>
                </a:tc>
                <a:tc vMerge="1">
                  <a:txBody>
                    <a:bodyPr/>
                    <a:lstStyle/>
                    <a:p>
                      <a:endParaRPr lang="it-IT"/>
                    </a:p>
                  </a:txBody>
                  <a:tcPr/>
                </a:tc>
                <a:tc rowSpan="2">
                  <a:txBody>
                    <a:bodyPr/>
                    <a:lstStyle/>
                    <a:p>
                      <a:pPr algn="ctr" fontAlgn="b"/>
                      <a:r>
                        <a:rPr lang="it-IT" sz="2000" u="none" strike="noStrike">
                          <a:effectLst/>
                        </a:rPr>
                        <a:t>WilKsl</a:t>
                      </a:r>
                      <a:endParaRPr lang="it-IT" sz="2000" b="0" i="0" u="none" strike="noStrike">
                        <a:solidFill>
                          <a:srgbClr val="333399"/>
                        </a:solidFill>
                        <a:effectLst/>
                        <a:latin typeface="Arial" panose="020B0604020202020204" pitchFamily="34" charset="0"/>
                      </a:endParaRPr>
                    </a:p>
                  </a:txBody>
                  <a:tcPr marL="6350" marR="6350" marT="6350" marB="0" anchor="b"/>
                </a:tc>
                <a:tc>
                  <a:txBody>
                    <a:bodyPr/>
                    <a:lstStyle/>
                    <a:p>
                      <a:pPr algn="l" fontAlgn="b"/>
                      <a:endParaRPr lang="it-IT"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it-IT"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86587219"/>
                  </a:ext>
                </a:extLst>
              </a:tr>
              <a:tr h="606966">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b"/>
                      <a:r>
                        <a:rPr lang="it-IT" sz="2000" u="none" strike="noStrike">
                          <a:effectLst/>
                        </a:rPr>
                        <a:t>Variance R.</a:t>
                      </a:r>
                      <a:endParaRPr lang="it-IT" sz="2000" b="0" i="0" u="none" strike="noStrike">
                        <a:solidFill>
                          <a:srgbClr val="333399"/>
                        </a:solidFill>
                        <a:effectLst/>
                        <a:latin typeface="Arial" panose="020B0604020202020204" pitchFamily="34" charset="0"/>
                      </a:endParaRPr>
                    </a:p>
                  </a:txBody>
                  <a:tcPr marL="6350" marR="6350" marT="6350" marB="0" anchor="b"/>
                </a:tc>
                <a:tc>
                  <a:txBody>
                    <a:bodyPr/>
                    <a:lstStyle/>
                    <a:p>
                      <a:pPr algn="ctr" fontAlgn="b"/>
                      <a:r>
                        <a:rPr lang="it-IT" sz="2000" u="none" strike="noStrike" dirty="0" err="1">
                          <a:effectLst/>
                        </a:rPr>
                        <a:t>Sign</a:t>
                      </a:r>
                      <a:r>
                        <a:rPr lang="it-IT" sz="2000" u="none" strike="noStrike" dirty="0">
                          <a:effectLst/>
                        </a:rPr>
                        <a:t>.</a:t>
                      </a:r>
                      <a:endParaRPr lang="it-IT" sz="2000" b="0" i="0" u="none" strike="noStrike" dirty="0">
                        <a:solidFill>
                          <a:srgbClr val="333399"/>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760493655"/>
                  </a:ext>
                </a:extLst>
              </a:tr>
              <a:tr h="352233">
                <a:tc>
                  <a:txBody>
                    <a:bodyPr/>
                    <a:lstStyle/>
                    <a:p>
                      <a:pPr algn="l" fontAlgn="t"/>
                      <a:r>
                        <a:rPr lang="it-IT" sz="2000" u="none" strike="noStrike" dirty="0">
                          <a:effectLst/>
                        </a:rPr>
                        <a:t>1</a:t>
                      </a:r>
                      <a:endParaRPr lang="it-IT" sz="2000" b="0" i="0" u="none" strike="noStrike" dirty="0">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dirty="0" err="1">
                          <a:effectLst/>
                        </a:rPr>
                        <a:t>Symptom</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0,816</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58,451</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0,000</a:t>
                      </a:r>
                      <a:endParaRPr lang="it-IT" sz="2000" b="0" i="0" u="none" strike="noStrike">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2580212985"/>
                  </a:ext>
                </a:extLst>
              </a:tr>
              <a:tr h="357415">
                <a:tc>
                  <a:txBody>
                    <a:bodyPr/>
                    <a:lstStyle/>
                    <a:p>
                      <a:pPr algn="l" fontAlgn="t"/>
                      <a:r>
                        <a:rPr lang="it-IT" sz="2000" u="none" strike="noStrike">
                          <a:effectLst/>
                        </a:rPr>
                        <a:t>2</a:t>
                      </a:r>
                      <a:endParaRPr lang="it-IT" sz="2000" b="0" i="0" u="none" strike="noStrike">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dirty="0" err="1">
                          <a:effectLst/>
                        </a:rPr>
                        <a:t>Weigth</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0,731</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47,521</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0,000</a:t>
                      </a:r>
                      <a:endParaRPr lang="it-IT" sz="2000" b="0" i="0" u="none" strike="noStrike">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2244001377"/>
                  </a:ext>
                </a:extLst>
              </a:tr>
              <a:tr h="352233">
                <a:tc>
                  <a:txBody>
                    <a:bodyPr/>
                    <a:lstStyle/>
                    <a:p>
                      <a:pPr algn="l" fontAlgn="t"/>
                      <a:r>
                        <a:rPr lang="it-IT" sz="2000" u="none" strike="noStrike">
                          <a:effectLst/>
                        </a:rPr>
                        <a:t>3</a:t>
                      </a:r>
                      <a:endParaRPr lang="it-IT" sz="2000" b="0" i="0" u="none" strike="noStrike">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a:effectLst/>
                        </a:rPr>
                        <a:t>Exam</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0,711</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34,865</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0,000</a:t>
                      </a:r>
                      <a:endParaRPr lang="it-IT" sz="2000" b="0" i="0" u="none" strike="noStrike" dirty="0">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1731188668"/>
                  </a:ext>
                </a:extLst>
              </a:tr>
            </a:tbl>
          </a:graphicData>
        </a:graphic>
      </p:graphicFrame>
      <p:sp>
        <p:nvSpPr>
          <p:cNvPr id="5" name="CasellaDiTesto 4"/>
          <p:cNvSpPr txBox="1"/>
          <p:nvPr/>
        </p:nvSpPr>
        <p:spPr>
          <a:xfrm>
            <a:off x="1551709" y="4477722"/>
            <a:ext cx="7583055" cy="1754326"/>
          </a:xfrm>
          <a:prstGeom prst="rect">
            <a:avLst/>
          </a:prstGeom>
          <a:solidFill>
            <a:srgbClr val="FFFF00"/>
          </a:solidFill>
        </p:spPr>
        <p:txBody>
          <a:bodyPr wrap="square" rtlCol="0">
            <a:spAutoFit/>
          </a:bodyPr>
          <a:lstStyle/>
          <a:p>
            <a:r>
              <a:rPr lang="it-IT" dirty="0" smtClean="0"/>
              <a:t>The </a:t>
            </a:r>
            <a:r>
              <a:rPr lang="it-IT" dirty="0" err="1" smtClean="0"/>
              <a:t>accuracy</a:t>
            </a:r>
            <a:r>
              <a:rPr lang="it-IT" dirty="0" smtClean="0"/>
              <a:t> of </a:t>
            </a:r>
            <a:r>
              <a:rPr lang="it-IT" b="1" u="sng" dirty="0" smtClean="0"/>
              <a:t>reporting the </a:t>
            </a:r>
            <a:r>
              <a:rPr lang="it-IT" b="1" u="sng" dirty="0" err="1" smtClean="0"/>
              <a:t>symptoms</a:t>
            </a:r>
            <a:r>
              <a:rPr lang="it-IT" b="1" u="sng" dirty="0" smtClean="0"/>
              <a:t> </a:t>
            </a:r>
            <a:r>
              <a:rPr lang="it-IT" dirty="0" smtClean="0"/>
              <a:t>of the </a:t>
            </a:r>
            <a:r>
              <a:rPr lang="it-IT" dirty="0" err="1" smtClean="0"/>
              <a:t>patient</a:t>
            </a:r>
            <a:r>
              <a:rPr lang="it-IT" dirty="0"/>
              <a:t> </a:t>
            </a:r>
            <a:r>
              <a:rPr lang="it-IT" dirty="0" err="1" smtClean="0"/>
              <a:t>according</a:t>
            </a:r>
            <a:r>
              <a:rPr lang="it-IT" dirty="0" smtClean="0"/>
              <a:t> to </a:t>
            </a:r>
            <a:r>
              <a:rPr lang="it-IT" dirty="0" err="1" smtClean="0"/>
              <a:t>his</a:t>
            </a:r>
            <a:r>
              <a:rPr lang="it-IT" dirty="0" smtClean="0"/>
              <a:t> </a:t>
            </a:r>
            <a:r>
              <a:rPr lang="it-IT" dirty="0" err="1" smtClean="0"/>
              <a:t>clinical</a:t>
            </a:r>
            <a:r>
              <a:rPr lang="it-IT" dirty="0" smtClean="0"/>
              <a:t> </a:t>
            </a:r>
            <a:r>
              <a:rPr lang="it-IT" dirty="0" err="1" smtClean="0"/>
              <a:t>history</a:t>
            </a:r>
            <a:r>
              <a:rPr lang="it-IT" dirty="0" smtClean="0"/>
              <a:t> and </a:t>
            </a:r>
            <a:r>
              <a:rPr lang="it-IT" dirty="0" err="1" smtClean="0"/>
              <a:t>environment</a:t>
            </a:r>
            <a:r>
              <a:rPr lang="it-IT" dirty="0" smtClean="0"/>
              <a:t> </a:t>
            </a:r>
          </a:p>
          <a:p>
            <a:r>
              <a:rPr lang="it-IT" dirty="0" smtClean="0"/>
              <a:t>The </a:t>
            </a:r>
            <a:r>
              <a:rPr lang="it-IT" dirty="0" err="1" smtClean="0"/>
              <a:t>detailed</a:t>
            </a:r>
            <a:r>
              <a:rPr lang="it-IT" dirty="0" smtClean="0"/>
              <a:t> </a:t>
            </a:r>
            <a:r>
              <a:rPr lang="it-IT" b="1" u="sng" dirty="0" err="1" smtClean="0"/>
              <a:t>examination</a:t>
            </a:r>
            <a:r>
              <a:rPr lang="it-IT" b="1" u="sng" dirty="0" smtClean="0"/>
              <a:t> </a:t>
            </a:r>
            <a:r>
              <a:rPr lang="it-IT" dirty="0" smtClean="0"/>
              <a:t>of the </a:t>
            </a:r>
            <a:r>
              <a:rPr lang="it-IT" dirty="0" err="1" smtClean="0"/>
              <a:t>child</a:t>
            </a:r>
            <a:endParaRPr lang="it-IT" dirty="0" smtClean="0"/>
          </a:p>
          <a:p>
            <a:r>
              <a:rPr lang="it-IT" dirty="0" smtClean="0"/>
              <a:t>The </a:t>
            </a:r>
            <a:r>
              <a:rPr lang="it-IT" dirty="0" err="1" smtClean="0"/>
              <a:t>systematic</a:t>
            </a:r>
            <a:r>
              <a:rPr lang="it-IT" dirty="0" smtClean="0"/>
              <a:t> </a:t>
            </a:r>
            <a:r>
              <a:rPr lang="it-IT" b="1" u="sng" dirty="0" smtClean="0"/>
              <a:t>reporting of </a:t>
            </a:r>
            <a:r>
              <a:rPr lang="it-IT" b="1" u="sng" dirty="0" err="1" smtClean="0"/>
              <a:t>weight</a:t>
            </a:r>
            <a:r>
              <a:rPr lang="it-IT" b="1" u="sng" dirty="0" smtClean="0"/>
              <a:t> </a:t>
            </a:r>
            <a:r>
              <a:rPr lang="it-IT" dirty="0" smtClean="0"/>
              <a:t>and </a:t>
            </a:r>
            <a:r>
              <a:rPr lang="it-IT" dirty="0" err="1" smtClean="0"/>
              <a:t>growth</a:t>
            </a:r>
            <a:r>
              <a:rPr lang="it-IT" dirty="0" smtClean="0"/>
              <a:t> </a:t>
            </a:r>
            <a:r>
              <a:rPr lang="it-IT" dirty="0" err="1" smtClean="0"/>
              <a:t>parameters</a:t>
            </a:r>
            <a:endParaRPr lang="it-IT" dirty="0" smtClean="0"/>
          </a:p>
          <a:p>
            <a:endParaRPr lang="it-IT" dirty="0"/>
          </a:p>
          <a:p>
            <a:r>
              <a:rPr lang="it-IT" dirty="0" smtClean="0"/>
              <a:t>DO BUILD THE SIGNIFICANT IMPROVEMENT AFTER THE RBF INITIATIVE</a:t>
            </a:r>
            <a:endParaRPr lang="it-IT" dirty="0"/>
          </a:p>
        </p:txBody>
      </p:sp>
    </p:spTree>
    <p:extLst>
      <p:ext uri="{BB962C8B-B14F-4D97-AF65-F5344CB8AC3E}">
        <p14:creationId xmlns:p14="http://schemas.microsoft.com/office/powerpoint/2010/main" val="39286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ChangeArrowheads="1"/>
          </p:cNvSpPr>
          <p:nvPr/>
        </p:nvSpPr>
        <p:spPr bwMode="auto">
          <a:xfrm>
            <a:off x="2063553" y="375048"/>
            <a:ext cx="8278813" cy="461665"/>
          </a:xfrm>
          <a:prstGeom prst="rect">
            <a:avLst/>
          </a:prstGeom>
          <a:solidFill>
            <a:srgbClr val="005192"/>
          </a:solidFill>
          <a:ln w="9525">
            <a:noFill/>
            <a:miter lim="800000"/>
            <a:headEnd/>
            <a:tailEnd/>
          </a:ln>
        </p:spPr>
        <p:txBody>
          <a:bodyPr anchor="ctr">
            <a:spAutoFit/>
          </a:bodyPr>
          <a:lstStyle/>
          <a:p>
            <a:pPr algn="ctr" eaLnBrk="0" hangingPunct="0"/>
            <a:r>
              <a:rPr lang="it-IT" altLang="it-IT" sz="2400" b="1" dirty="0" smtClean="0">
                <a:solidFill>
                  <a:schemeClr val="bg1"/>
                </a:solidFill>
                <a:latin typeface="Candara" pitchFamily="34" charset="0"/>
              </a:rPr>
              <a:t>Staff of </a:t>
            </a:r>
            <a:r>
              <a:rPr lang="it-IT" altLang="it-IT" sz="2400" b="1" dirty="0" err="1" smtClean="0">
                <a:solidFill>
                  <a:schemeClr val="bg1"/>
                </a:solidFill>
                <a:latin typeface="Candara" pitchFamily="34" charset="0"/>
              </a:rPr>
              <a:t>Kalongo</a:t>
            </a:r>
            <a:r>
              <a:rPr lang="it-IT" altLang="it-IT" sz="2400" b="1" dirty="0" smtClean="0">
                <a:solidFill>
                  <a:schemeClr val="bg1"/>
                </a:solidFill>
                <a:latin typeface="Candara" pitchFamily="34" charset="0"/>
              </a:rPr>
              <a:t> </a:t>
            </a:r>
            <a:r>
              <a:rPr lang="it-IT" altLang="it-IT" sz="2400" b="1" dirty="0" err="1" smtClean="0">
                <a:solidFill>
                  <a:schemeClr val="bg1"/>
                </a:solidFill>
                <a:latin typeface="Candara" pitchFamily="34" charset="0"/>
              </a:rPr>
              <a:t>dealing</a:t>
            </a:r>
            <a:r>
              <a:rPr lang="it-IT" altLang="it-IT" sz="2400" b="1" dirty="0" smtClean="0">
                <a:solidFill>
                  <a:schemeClr val="bg1"/>
                </a:solidFill>
                <a:latin typeface="Candara" pitchFamily="34" charset="0"/>
              </a:rPr>
              <a:t> with a new </a:t>
            </a:r>
            <a:r>
              <a:rPr lang="it-IT" altLang="it-IT" sz="2400" b="1" dirty="0" err="1" smtClean="0">
                <a:solidFill>
                  <a:schemeClr val="bg1"/>
                </a:solidFill>
                <a:latin typeface="Candara" pitchFamily="34" charset="0"/>
              </a:rPr>
              <a:t>oxygen</a:t>
            </a:r>
            <a:r>
              <a:rPr lang="it-IT" altLang="it-IT" sz="2400" b="1" dirty="0" smtClean="0">
                <a:solidFill>
                  <a:schemeClr val="bg1"/>
                </a:solidFill>
                <a:latin typeface="Candara" pitchFamily="34" charset="0"/>
              </a:rPr>
              <a:t> </a:t>
            </a:r>
            <a:r>
              <a:rPr lang="it-IT" altLang="it-IT" sz="2400" b="1" dirty="0" err="1" smtClean="0">
                <a:solidFill>
                  <a:schemeClr val="bg1"/>
                </a:solidFill>
                <a:latin typeface="Candara" pitchFamily="34" charset="0"/>
              </a:rPr>
              <a:t>concentrator</a:t>
            </a:r>
            <a:endParaRPr lang="it-IT" altLang="it-IT" sz="2400" b="1" dirty="0">
              <a:solidFill>
                <a:schemeClr val="bg1"/>
              </a:solidFill>
              <a:latin typeface="Candara" pitchFamily="34" charset="0"/>
            </a:endParaRPr>
          </a:p>
        </p:txBody>
      </p:sp>
      <p:sp>
        <p:nvSpPr>
          <p:cNvPr id="2" name="Segnaposto contenuto 1"/>
          <p:cNvSpPr>
            <a:spLocks noGrp="1"/>
          </p:cNvSpPr>
          <p:nvPr>
            <p:ph idx="1"/>
          </p:nvPr>
        </p:nvSpPr>
        <p:spPr>
          <a:xfrm>
            <a:off x="1847529" y="836712"/>
            <a:ext cx="8494837" cy="5400600"/>
          </a:xfrm>
        </p:spPr>
        <p:txBody>
          <a:bodyPr/>
          <a:lstStyle/>
          <a:p>
            <a:pPr marL="0" indent="0" algn="ctr">
              <a:buNone/>
            </a:pPr>
            <a:endParaRPr lang="it-IT" sz="1200" b="1" i="1" dirty="0">
              <a:latin typeface="Candara" pitchFamily="34" charset="0"/>
            </a:endParaRPr>
          </a:p>
          <a:p>
            <a:pPr marL="57150" indent="0" algn="just">
              <a:buNone/>
            </a:pPr>
            <a:endParaRPr lang="it-IT" sz="2200" dirty="0">
              <a:latin typeface="Cambria" pitchFamily="18" charset="0"/>
            </a:endParaRPr>
          </a:p>
        </p:txBody>
      </p:sp>
      <p:pic>
        <p:nvPicPr>
          <p:cNvPr id="4099" name="Picture 3" descr="C:\Users\Livia\Documents\FONDAZIONE AMBROSOLI\Rotary neonat\WhatsApp Image 2018-09-25 at 13.24.5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852102"/>
            <a:ext cx="8752408" cy="52514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12326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70948"/>
          </a:xfrm>
          <a:solidFill>
            <a:schemeClr val="accent2"/>
          </a:solidFill>
        </p:spPr>
        <p:txBody>
          <a:bodyPr/>
          <a:lstStyle/>
          <a:p>
            <a:r>
              <a:rPr lang="it-IT" b="1" dirty="0"/>
              <a:t>Migliorare la </a:t>
            </a:r>
            <a:r>
              <a:rPr lang="it-IT" b="1" dirty="0" smtClean="0"/>
              <a:t>qualità dell’assistenza pediatrica</a:t>
            </a:r>
            <a:r>
              <a:rPr lang="it-IT" dirty="0" smtClean="0"/>
              <a:t> </a:t>
            </a:r>
            <a:endParaRPr lang="it-IT" dirty="0"/>
          </a:p>
        </p:txBody>
      </p:sp>
      <p:sp>
        <p:nvSpPr>
          <p:cNvPr id="3" name="Segnaposto contenuto 2"/>
          <p:cNvSpPr>
            <a:spLocks noGrp="1"/>
          </p:cNvSpPr>
          <p:nvPr>
            <p:ph idx="1"/>
          </p:nvPr>
        </p:nvSpPr>
        <p:spPr>
          <a:xfrm>
            <a:off x="838200" y="1376218"/>
            <a:ext cx="10515600" cy="4800745"/>
          </a:xfrm>
        </p:spPr>
        <p:txBody>
          <a:bodyPr>
            <a:normAutofit lnSpcReduction="10000"/>
          </a:bodyPr>
          <a:lstStyle/>
          <a:p>
            <a:pPr lvl="0"/>
            <a:r>
              <a:rPr lang="it-IT" b="1" u="sng" dirty="0" smtClean="0"/>
              <a:t>salvare </a:t>
            </a:r>
            <a:r>
              <a:rPr lang="it-IT" b="1" u="sng" dirty="0"/>
              <a:t>vite</a:t>
            </a:r>
            <a:r>
              <a:rPr lang="it-IT" b="1" u="sng" dirty="0" smtClean="0"/>
              <a:t>.  : a </a:t>
            </a:r>
            <a:r>
              <a:rPr lang="it-IT" b="1" u="sng" dirty="0" err="1"/>
              <a:t>L</a:t>
            </a:r>
            <a:r>
              <a:rPr lang="it-IT" b="1" u="sng" dirty="0" err="1" smtClean="0"/>
              <a:t>acor</a:t>
            </a:r>
            <a:r>
              <a:rPr lang="it-IT" b="1" u="sng" dirty="0" smtClean="0"/>
              <a:t> ogni giorno muoiono 3 bimbi in media </a:t>
            </a:r>
          </a:p>
          <a:p>
            <a:pPr lvl="0"/>
            <a:r>
              <a:rPr lang="it-IT" dirty="0" smtClean="0"/>
              <a:t>non </a:t>
            </a:r>
            <a:r>
              <a:rPr lang="it-IT" dirty="0"/>
              <a:t>basta soddisfare la domanda di risorse per garantire interventi efficaci sulla salute: </a:t>
            </a:r>
            <a:endParaRPr lang="it-IT" dirty="0" smtClean="0"/>
          </a:p>
          <a:p>
            <a:pPr lvl="0"/>
            <a:r>
              <a:rPr lang="it-IT" dirty="0" smtClean="0"/>
              <a:t>abbiamo </a:t>
            </a:r>
            <a:r>
              <a:rPr lang="it-IT" dirty="0"/>
              <a:t>verificato l’uso eccessivo di farmaci (es. antibiotici) o la richiesta inappropriata di indagini in contesti ove erano disponibili le risorse. </a:t>
            </a:r>
            <a:endParaRPr lang="it-IT" dirty="0" smtClean="0"/>
          </a:p>
          <a:p>
            <a:pPr lvl="0"/>
            <a:r>
              <a:rPr lang="it-IT" dirty="0" smtClean="0"/>
              <a:t>La </a:t>
            </a:r>
            <a:r>
              <a:rPr lang="it-IT" dirty="0"/>
              <a:t>qualità dell’intervento </a:t>
            </a:r>
            <a:r>
              <a:rPr lang="it-IT" dirty="0" smtClean="0"/>
              <a:t>sanitario </a:t>
            </a:r>
            <a:r>
              <a:rPr lang="it-IT" dirty="0"/>
              <a:t>fa una grande differenza in termini di ‘</a:t>
            </a:r>
            <a:r>
              <a:rPr lang="it-IT" i="1" dirty="0"/>
              <a:t>case-</a:t>
            </a:r>
            <a:r>
              <a:rPr lang="it-IT" i="1" dirty="0" err="1"/>
              <a:t>fatality</a:t>
            </a:r>
            <a:r>
              <a:rPr lang="it-IT" i="1" dirty="0"/>
              <a:t>-ratio’</a:t>
            </a:r>
            <a:r>
              <a:rPr lang="it-IT" dirty="0"/>
              <a:t>, salvataggio di vite umane e di morbilità</a:t>
            </a:r>
            <a:r>
              <a:rPr lang="it-IT" dirty="0" smtClean="0"/>
              <a:t>.</a:t>
            </a:r>
          </a:p>
          <a:p>
            <a:pPr lvl="0"/>
            <a:r>
              <a:rPr lang="it-IT" dirty="0" smtClean="0"/>
              <a:t> </a:t>
            </a:r>
            <a:r>
              <a:rPr lang="it-IT" dirty="0"/>
              <a:t>Dunque il controllo di qualità, che in occidente ha un’aria efficientistica-alberghiera, in Africa si tramuta facilmente in intervento salva vita.</a:t>
            </a:r>
          </a:p>
          <a:p>
            <a:endParaRPr lang="it-IT" dirty="0"/>
          </a:p>
        </p:txBody>
      </p:sp>
    </p:spTree>
    <p:extLst>
      <p:ext uri="{BB962C8B-B14F-4D97-AF65-F5344CB8AC3E}">
        <p14:creationId xmlns:p14="http://schemas.microsoft.com/office/powerpoint/2010/main" val="202778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19_112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866271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893109175"/>
              </p:ext>
            </p:extLst>
          </p:nvPr>
        </p:nvGraphicFramePr>
        <p:xfrm>
          <a:off x="498764" y="1422399"/>
          <a:ext cx="10855036" cy="4664366"/>
        </p:xfrm>
        <a:graphic>
          <a:graphicData uri="http://schemas.openxmlformats.org/drawingml/2006/table">
            <a:tbl>
              <a:tblPr firstRow="1" firstCol="1" bandRow="1">
                <a:tableStyleId>{5C22544A-7EE6-4342-B048-85BDC9FD1C3A}</a:tableStyleId>
              </a:tblPr>
              <a:tblGrid>
                <a:gridCol w="6228619">
                  <a:extLst>
                    <a:ext uri="{9D8B030D-6E8A-4147-A177-3AD203B41FA5}">
                      <a16:colId xmlns:a16="http://schemas.microsoft.com/office/drawing/2014/main" val="3672799517"/>
                    </a:ext>
                  </a:extLst>
                </a:gridCol>
                <a:gridCol w="4626417">
                  <a:extLst>
                    <a:ext uri="{9D8B030D-6E8A-4147-A177-3AD203B41FA5}">
                      <a16:colId xmlns:a16="http://schemas.microsoft.com/office/drawing/2014/main" val="1770412114"/>
                    </a:ext>
                  </a:extLst>
                </a:gridCol>
              </a:tblGrid>
              <a:tr h="466437">
                <a:tc>
                  <a:txBody>
                    <a:bodyPr/>
                    <a:lstStyle/>
                    <a:p>
                      <a:pPr>
                        <a:spcAft>
                          <a:spcPts val="0"/>
                        </a:spcAft>
                      </a:pPr>
                      <a:r>
                        <a:rPr lang="en-US" sz="1800" dirty="0">
                          <a:effectLst/>
                        </a:rPr>
                        <a:t>Proper administration of therapies of 10 x 8 admitted cases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US" sz="1800" dirty="0">
                          <a:effectLst/>
                        </a:rPr>
                        <a:t> </a:t>
                      </a:r>
                      <a:r>
                        <a:rPr lang="en-US" sz="1800" dirty="0" smtClean="0">
                          <a:effectLst/>
                        </a:rPr>
                        <a:t>SCORE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1949500513"/>
                  </a:ext>
                </a:extLst>
              </a:tr>
              <a:tr h="466437">
                <a:tc>
                  <a:txBody>
                    <a:bodyPr/>
                    <a:lstStyle/>
                    <a:p>
                      <a:pPr>
                        <a:spcAft>
                          <a:spcPts val="0"/>
                        </a:spcAft>
                      </a:pPr>
                      <a:r>
                        <a:rPr lang="en-US" sz="1800" dirty="0">
                          <a:effectLst/>
                        </a:rPr>
                        <a:t> </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US" sz="1800">
                          <a:effectLst/>
                        </a:rPr>
                        <a:t> </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4259824251"/>
                  </a:ext>
                </a:extLst>
              </a:tr>
              <a:tr h="653011">
                <a:tc>
                  <a:txBody>
                    <a:bodyPr/>
                    <a:lstStyle/>
                    <a:p>
                      <a:pPr>
                        <a:spcAft>
                          <a:spcPts val="0"/>
                        </a:spcAft>
                      </a:pPr>
                      <a:r>
                        <a:rPr lang="en-US" sz="1800" dirty="0">
                          <a:effectLst/>
                        </a:rPr>
                        <a:t>1) Therapies have been  given properly (Oral, injection, IV line, fluids)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dirty="0">
                          <a:effectLst/>
                        </a:rPr>
                        <a:t>N.A. 0□   NO -1□  Unclear 1□  YES 3□</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678332361"/>
                  </a:ext>
                </a:extLst>
              </a:tr>
              <a:tr h="653011">
                <a:tc>
                  <a:txBody>
                    <a:bodyPr/>
                    <a:lstStyle/>
                    <a:p>
                      <a:pPr>
                        <a:spcAft>
                          <a:spcPts val="0"/>
                        </a:spcAft>
                      </a:pPr>
                      <a:r>
                        <a:rPr lang="en-US" sz="1800" dirty="0">
                          <a:effectLst/>
                        </a:rPr>
                        <a:t>2) Charts correspond to the correct patients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911225842"/>
                  </a:ext>
                </a:extLst>
              </a:tr>
              <a:tr h="653011">
                <a:tc>
                  <a:txBody>
                    <a:bodyPr/>
                    <a:lstStyle/>
                    <a:p>
                      <a:pPr>
                        <a:spcAft>
                          <a:spcPts val="0"/>
                        </a:spcAft>
                      </a:pPr>
                      <a:r>
                        <a:rPr lang="en-US" sz="1800" dirty="0">
                          <a:effectLst/>
                        </a:rPr>
                        <a:t>3)  Weight and vital signs recorded (</a:t>
                      </a:r>
                      <a:r>
                        <a:rPr lang="en-US" sz="1800" dirty="0" err="1">
                          <a:effectLst/>
                        </a:rPr>
                        <a:t>Wt</a:t>
                      </a:r>
                      <a:r>
                        <a:rPr lang="en-US" sz="1800" dirty="0">
                          <a:effectLst/>
                        </a:rPr>
                        <a:t>, Temp, </a:t>
                      </a:r>
                      <a:r>
                        <a:rPr lang="en-US" sz="1800" dirty="0" err="1">
                          <a:effectLst/>
                        </a:rPr>
                        <a:t>Resp</a:t>
                      </a:r>
                      <a:r>
                        <a:rPr lang="en-US" sz="1800" dirty="0">
                          <a:effectLst/>
                        </a:rPr>
                        <a:t> Rate </a:t>
                      </a:r>
                      <a:r>
                        <a:rPr lang="en-US" sz="1800" dirty="0" err="1">
                          <a:effectLst/>
                        </a:rPr>
                        <a:t>etc</a:t>
                      </a:r>
                      <a:r>
                        <a:rPr lang="en-US" sz="1800" dirty="0">
                          <a:effectLst/>
                        </a:rPr>
                        <a:t>)</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656596282"/>
                  </a:ext>
                </a:extLst>
              </a:tr>
              <a:tr h="653011">
                <a:tc>
                  <a:txBody>
                    <a:bodyPr/>
                    <a:lstStyle/>
                    <a:p>
                      <a:pPr>
                        <a:spcAft>
                          <a:spcPts val="0"/>
                        </a:spcAft>
                      </a:pPr>
                      <a:r>
                        <a:rPr lang="en-US" sz="1800" dirty="0">
                          <a:effectLst/>
                        </a:rPr>
                        <a:t>4) Fluids balance chart is present, when applicable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07009856"/>
                  </a:ext>
                </a:extLst>
              </a:tr>
              <a:tr h="653011">
                <a:tc>
                  <a:txBody>
                    <a:bodyPr/>
                    <a:lstStyle/>
                    <a:p>
                      <a:pPr>
                        <a:spcAft>
                          <a:spcPts val="0"/>
                        </a:spcAft>
                      </a:pPr>
                      <a:r>
                        <a:rPr lang="en-US" sz="1800" dirty="0">
                          <a:effectLst/>
                        </a:rPr>
                        <a:t>5) Bowel actions recorded in case of diarrhea - dehydration</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538161049"/>
                  </a:ext>
                </a:extLst>
              </a:tr>
              <a:tr h="466437">
                <a:tc>
                  <a:txBody>
                    <a:bodyPr/>
                    <a:lstStyle/>
                    <a:p>
                      <a:pPr>
                        <a:spcAft>
                          <a:spcPts val="0"/>
                        </a:spcAft>
                      </a:pPr>
                      <a:r>
                        <a:rPr lang="en-US" sz="1800" dirty="0">
                          <a:effectLst/>
                        </a:rPr>
                        <a:t>TOTAL SCORE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tc>
                  <a:txBody>
                    <a:bodyPr/>
                    <a:lstStyle/>
                    <a:p>
                      <a:pPr>
                        <a:spcAft>
                          <a:spcPts val="0"/>
                        </a:spcAft>
                      </a:pPr>
                      <a:r>
                        <a:rPr lang="en-GB" sz="1800" dirty="0">
                          <a:effectLst/>
                        </a:rPr>
                        <a:t> </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1744646270"/>
                  </a:ext>
                </a:extLst>
              </a:tr>
            </a:tbl>
          </a:graphicData>
        </a:graphic>
      </p:graphicFrame>
      <p:sp>
        <p:nvSpPr>
          <p:cNvPr id="3" name="Rectangle 1"/>
          <p:cNvSpPr>
            <a:spLocks noChangeArrowheads="1"/>
          </p:cNvSpPr>
          <p:nvPr/>
        </p:nvSpPr>
        <p:spPr bwMode="auto">
          <a:xfrm>
            <a:off x="498764" y="24898"/>
            <a:ext cx="10723418" cy="1200329"/>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NURSING  PROCEDURES REVIEW FORM</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ID __________ Admitted |__|__|____|  Discharged |__|__|____|  Age </a:t>
            </a:r>
            <a:r>
              <a:rPr kumimoji="0" lang="en-GB" altLang="it-IT"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a:t>
            </a: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DIAGNOSIS:_______________________________________________________________</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2940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0073"/>
            <a:ext cx="10515600" cy="1422400"/>
          </a:xfrm>
          <a:solidFill>
            <a:srgbClr val="FFFF00"/>
          </a:solidFill>
        </p:spPr>
        <p:txBody>
          <a:bodyPr>
            <a:normAutofit fontScale="90000"/>
          </a:bodyPr>
          <a:lstStyle/>
          <a:p>
            <a:pPr algn="ctr"/>
            <a:r>
              <a:rPr lang="it-IT" sz="3600" dirty="0" smtClean="0"/>
              <a:t>Score of Nursing </a:t>
            </a:r>
            <a:r>
              <a:rPr lang="it-IT" sz="3600" dirty="0" err="1" smtClean="0"/>
              <a:t>Procedures</a:t>
            </a:r>
            <a:r>
              <a:rPr lang="it-IT" sz="3600" dirty="0" smtClean="0"/>
              <a:t> in </a:t>
            </a:r>
            <a:r>
              <a:rPr lang="it-IT" sz="3600" dirty="0" err="1" smtClean="0"/>
              <a:t>Kalongo</a:t>
            </a:r>
            <a:r>
              <a:rPr lang="it-IT" sz="3600" dirty="0" smtClean="0"/>
              <a:t> and </a:t>
            </a:r>
            <a:r>
              <a:rPr lang="it-IT" sz="3600" dirty="0" err="1" smtClean="0"/>
              <a:t>Lacor</a:t>
            </a:r>
            <a:r>
              <a:rPr lang="it-IT" sz="3600" dirty="0" smtClean="0"/>
              <a:t/>
            </a:r>
            <a:br>
              <a:rPr lang="it-IT" sz="3600" dirty="0" smtClean="0"/>
            </a:br>
            <a:r>
              <a:rPr lang="it-IT" sz="3600" dirty="0" err="1" smtClean="0"/>
              <a:t>comparing</a:t>
            </a:r>
            <a:r>
              <a:rPr lang="it-IT" sz="3600" dirty="0" smtClean="0"/>
              <a:t> &gt; 100 Nursing </a:t>
            </a:r>
            <a:r>
              <a:rPr lang="it-IT" sz="3600" dirty="0" err="1" smtClean="0"/>
              <a:t>records</a:t>
            </a:r>
            <a:r>
              <a:rPr lang="it-IT" sz="3600" dirty="0" smtClean="0"/>
              <a:t> </a:t>
            </a:r>
            <a:r>
              <a:rPr lang="it-IT" sz="3600" dirty="0" err="1" smtClean="0"/>
              <a:t>Before</a:t>
            </a:r>
            <a:r>
              <a:rPr lang="it-IT" sz="3600" dirty="0" smtClean="0"/>
              <a:t>/</a:t>
            </a:r>
            <a:r>
              <a:rPr lang="it-IT" sz="3600" dirty="0" err="1" smtClean="0"/>
              <a:t>After</a:t>
            </a:r>
            <a:r>
              <a:rPr lang="it-IT" sz="3600" dirty="0" smtClean="0"/>
              <a:t> </a:t>
            </a:r>
            <a:br>
              <a:rPr lang="it-IT" sz="3600" dirty="0" smtClean="0"/>
            </a:br>
            <a:r>
              <a:rPr lang="it-IT" sz="3600" dirty="0" smtClean="0"/>
              <a:t>by Valentina Mozzi (R.N.)</a:t>
            </a:r>
            <a:endParaRPr lang="it-IT" sz="3600" dirty="0"/>
          </a:p>
        </p:txBody>
      </p:sp>
      <p:pic>
        <p:nvPicPr>
          <p:cNvPr id="3" name="Immagin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545" y="1791855"/>
            <a:ext cx="4202546" cy="3417454"/>
          </a:xfrm>
          <a:prstGeom prst="rect">
            <a:avLst/>
          </a:prstGeom>
          <a:noFill/>
          <a:ln>
            <a:noFill/>
          </a:ln>
        </p:spPr>
      </p:pic>
      <p:pic>
        <p:nvPicPr>
          <p:cNvPr id="4" name="Immagin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9055" y="1791855"/>
            <a:ext cx="4230254" cy="3417454"/>
          </a:xfrm>
          <a:prstGeom prst="rect">
            <a:avLst/>
          </a:prstGeom>
          <a:noFill/>
          <a:ln>
            <a:noFill/>
          </a:ln>
        </p:spPr>
      </p:pic>
      <p:sp>
        <p:nvSpPr>
          <p:cNvPr id="5" name="CasellaDiTesto 4"/>
          <p:cNvSpPr txBox="1"/>
          <p:nvPr/>
        </p:nvSpPr>
        <p:spPr>
          <a:xfrm>
            <a:off x="2567709" y="5209309"/>
            <a:ext cx="1847273" cy="461665"/>
          </a:xfrm>
          <a:prstGeom prst="rect">
            <a:avLst/>
          </a:prstGeom>
          <a:solidFill>
            <a:srgbClr val="FFFF00"/>
          </a:solidFill>
        </p:spPr>
        <p:txBody>
          <a:bodyPr wrap="square" rtlCol="0">
            <a:spAutoFit/>
          </a:bodyPr>
          <a:lstStyle/>
          <a:p>
            <a:pPr algn="ctr"/>
            <a:r>
              <a:rPr lang="it-IT" sz="2400" dirty="0" smtClean="0"/>
              <a:t>KALONGO</a:t>
            </a:r>
            <a:endParaRPr lang="it-IT" sz="2400" dirty="0"/>
          </a:p>
        </p:txBody>
      </p:sp>
      <p:sp>
        <p:nvSpPr>
          <p:cNvPr id="6" name="CasellaDiTesto 5"/>
          <p:cNvSpPr txBox="1"/>
          <p:nvPr/>
        </p:nvSpPr>
        <p:spPr>
          <a:xfrm>
            <a:off x="7523019" y="5283201"/>
            <a:ext cx="1847273" cy="461665"/>
          </a:xfrm>
          <a:prstGeom prst="rect">
            <a:avLst/>
          </a:prstGeom>
          <a:solidFill>
            <a:srgbClr val="FFFF00"/>
          </a:solidFill>
        </p:spPr>
        <p:txBody>
          <a:bodyPr wrap="square" rtlCol="0">
            <a:spAutoFit/>
          </a:bodyPr>
          <a:lstStyle/>
          <a:p>
            <a:pPr algn="ctr"/>
            <a:r>
              <a:rPr lang="it-IT" sz="2400" dirty="0" smtClean="0"/>
              <a:t>LACOR</a:t>
            </a:r>
            <a:endParaRPr lang="it-IT" sz="2400" dirty="0"/>
          </a:p>
        </p:txBody>
      </p:sp>
    </p:spTree>
    <p:extLst>
      <p:ext uri="{BB962C8B-B14F-4D97-AF65-F5344CB8AC3E}">
        <p14:creationId xmlns:p14="http://schemas.microsoft.com/office/powerpoint/2010/main" val="1968115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FFFF00"/>
          </a:solidFill>
        </p:spPr>
        <p:txBody>
          <a:bodyPr/>
          <a:lstStyle/>
          <a:p>
            <a:r>
              <a:rPr lang="it-IT" dirty="0" smtClean="0"/>
              <a:t>Informazioni per i nuovi specializzandi</a:t>
            </a:r>
            <a:endParaRPr lang="it-IT" dirty="0"/>
          </a:p>
        </p:txBody>
      </p:sp>
      <p:sp>
        <p:nvSpPr>
          <p:cNvPr id="4" name="Segnaposto contenuto 3"/>
          <p:cNvSpPr>
            <a:spLocks noGrp="1"/>
          </p:cNvSpPr>
          <p:nvPr>
            <p:ph idx="1"/>
          </p:nvPr>
        </p:nvSpPr>
        <p:spPr/>
        <p:txBody>
          <a:bodyPr>
            <a:normAutofit fontScale="55000" lnSpcReduction="20000"/>
          </a:bodyPr>
          <a:lstStyle/>
          <a:p>
            <a:r>
              <a:rPr lang="en-US" dirty="0"/>
              <a:t> </a:t>
            </a:r>
            <a:r>
              <a:rPr lang="it-IT" dirty="0"/>
              <a:t>PER MATERIALE DIDATTICO IN PEDIATRIA :  </a:t>
            </a:r>
            <a:r>
              <a:rPr lang="it-IT" u="sng" dirty="0">
                <a:hlinkClick r:id="rId2"/>
              </a:rPr>
              <a:t>http://www.pediatria.unina.it/</a:t>
            </a:r>
            <a:r>
              <a:rPr lang="it-IT" u="sng" dirty="0"/>
              <a:t>   </a:t>
            </a:r>
            <a:r>
              <a:rPr lang="it-IT" dirty="0"/>
              <a:t>Scuola di Specializzazione – Materiali Didattici  -   Visionare anche ‘VIDEO’</a:t>
            </a:r>
          </a:p>
          <a:p>
            <a:r>
              <a:rPr lang="it-IT" dirty="0"/>
              <a:t> </a:t>
            </a:r>
          </a:p>
          <a:p>
            <a:r>
              <a:rPr lang="it-IT" dirty="0" smtClean="0"/>
              <a:t>Luigi </a:t>
            </a:r>
            <a:r>
              <a:rPr lang="it-IT" dirty="0"/>
              <a:t>Greco, </a:t>
            </a:r>
            <a:r>
              <a:rPr lang="it-IT" u="sng" dirty="0" smtClean="0">
                <a:hlinkClick r:id="rId3"/>
              </a:rPr>
              <a:t>ydongre@unina.it</a:t>
            </a:r>
            <a:r>
              <a:rPr lang="it-IT" u="sng" dirty="0" smtClean="0"/>
              <a:t>  sito:  </a:t>
            </a:r>
            <a:r>
              <a:rPr lang="it-IT" u="sng" dirty="0" smtClean="0">
                <a:hlinkClick r:id="rId4"/>
              </a:rPr>
              <a:t>https</a:t>
            </a:r>
            <a:r>
              <a:rPr lang="it-IT" u="sng" dirty="0">
                <a:hlinkClick r:id="rId4"/>
              </a:rPr>
              <a:t>://www.docenti.unina.it</a:t>
            </a:r>
            <a:r>
              <a:rPr lang="it-IT" dirty="0"/>
              <a:t> </a:t>
            </a:r>
            <a:r>
              <a:rPr lang="it-IT" dirty="0" smtClean="0"/>
              <a:t>cerca: </a:t>
            </a:r>
            <a:r>
              <a:rPr lang="it-IT" dirty="0"/>
              <a:t>Greco Luigi ‘IL CICLO DELLA VITA’</a:t>
            </a:r>
          </a:p>
          <a:p>
            <a:r>
              <a:rPr lang="it-IT" dirty="0"/>
              <a:t> </a:t>
            </a:r>
            <a:r>
              <a:rPr lang="it-IT" dirty="0" smtClean="0"/>
              <a:t>visitare </a:t>
            </a:r>
            <a:r>
              <a:rPr lang="it-IT" dirty="0"/>
              <a:t>MATERIALE DIDATTICO: AREA PUBBLICA DEL </a:t>
            </a:r>
            <a:r>
              <a:rPr lang="it-IT" dirty="0" smtClean="0"/>
              <a:t>DOCENTE</a:t>
            </a:r>
            <a:endParaRPr lang="it-IT" dirty="0"/>
          </a:p>
          <a:p>
            <a:r>
              <a:rPr lang="it-IT" dirty="0" smtClean="0"/>
              <a:t>Visitare </a:t>
            </a:r>
            <a:r>
              <a:rPr lang="it-IT" dirty="0"/>
              <a:t>la Cartella: ‘Pediatria Generale e Specialistica’ per le </a:t>
            </a:r>
            <a:r>
              <a:rPr lang="it-IT" dirty="0" smtClean="0"/>
              <a:t>lezioni  e Area </a:t>
            </a:r>
            <a:r>
              <a:rPr lang="it-IT" dirty="0"/>
              <a:t>Pubblica ‘NUTRIZIONE’</a:t>
            </a:r>
          </a:p>
          <a:p>
            <a:r>
              <a:rPr lang="it-IT" dirty="0"/>
              <a:t> </a:t>
            </a:r>
          </a:p>
          <a:p>
            <a:pPr lvl="0"/>
            <a:r>
              <a:rPr lang="it-IT" b="1" dirty="0"/>
              <a:t>VISITARE REGOLARMENTE IL SITO DI NEW ENGLAND JOURNAL OF MEDICINE</a:t>
            </a:r>
            <a:r>
              <a:rPr lang="it-IT" dirty="0"/>
              <a:t>:</a:t>
            </a:r>
          </a:p>
          <a:p>
            <a:r>
              <a:rPr lang="it-IT" u="sng" dirty="0">
                <a:hlinkClick r:id="rId5"/>
              </a:rPr>
              <a:t>http://www.nejm.org</a:t>
            </a:r>
            <a:r>
              <a:rPr lang="it-IT" u="sng" dirty="0" smtClean="0">
                <a:hlinkClick r:id="rId5"/>
              </a:rPr>
              <a:t>/</a:t>
            </a:r>
            <a:r>
              <a:rPr lang="it-IT" u="sng" dirty="0" smtClean="0"/>
              <a:t> </a:t>
            </a:r>
            <a:r>
              <a:rPr lang="it-IT" dirty="0" smtClean="0"/>
              <a:t>In </a:t>
            </a:r>
            <a:r>
              <a:rPr lang="it-IT" dirty="0"/>
              <a:t>MultiMedia vedere  </a:t>
            </a:r>
            <a:r>
              <a:rPr lang="it-IT" b="1" u="sng" dirty="0"/>
              <a:t>‘</a:t>
            </a:r>
            <a:r>
              <a:rPr lang="it-IT" b="1" u="sng" dirty="0" err="1"/>
              <a:t>Videos</a:t>
            </a:r>
            <a:r>
              <a:rPr lang="it-IT" b="1" u="sng" dirty="0"/>
              <a:t> in </a:t>
            </a:r>
            <a:r>
              <a:rPr lang="it-IT" b="1" u="sng" dirty="0" err="1"/>
              <a:t>Clinical</a:t>
            </a:r>
            <a:r>
              <a:rPr lang="it-IT" b="1" u="sng" dirty="0"/>
              <a:t> Medicine’  bellissimi</a:t>
            </a:r>
            <a:endParaRPr lang="it-IT" dirty="0"/>
          </a:p>
          <a:p>
            <a:pPr lvl="0"/>
            <a:r>
              <a:rPr lang="en-US" b="1" u="sng" dirty="0" smtClean="0"/>
              <a:t>‘ </a:t>
            </a:r>
            <a:r>
              <a:rPr lang="en-US" b="1" u="sng" cap="all" dirty="0"/>
              <a:t>clinical implications of basic research’      </a:t>
            </a:r>
            <a:r>
              <a:rPr lang="en-US" b="1" u="sng" cap="all" dirty="0" smtClean="0"/>
              <a:t>   </a:t>
            </a:r>
            <a:r>
              <a:rPr lang="en-US" b="1" u="sng" cap="all" dirty="0"/>
              <a:t>‘Perspectives</a:t>
            </a:r>
            <a:r>
              <a:rPr lang="en-US" b="1" u="sng" cap="all" dirty="0" smtClean="0"/>
              <a:t>’            ‘</a:t>
            </a:r>
            <a:r>
              <a:rPr lang="en-US" b="1" u="sng" cap="all" dirty="0"/>
              <a:t>review articles’</a:t>
            </a:r>
            <a:endParaRPr lang="it-IT" u="sng" dirty="0"/>
          </a:p>
          <a:p>
            <a:endParaRPr lang="it-IT" dirty="0" smtClean="0"/>
          </a:p>
          <a:p>
            <a:r>
              <a:rPr lang="it-IT" dirty="0" smtClean="0"/>
              <a:t>Per </a:t>
            </a:r>
            <a:r>
              <a:rPr lang="it-IT" dirty="0"/>
              <a:t>materiale didattico e divulgativo veder il </a:t>
            </a:r>
            <a:r>
              <a:rPr lang="it-IT" dirty="0" smtClean="0"/>
              <a:t>sito   </a:t>
            </a:r>
            <a:r>
              <a:rPr lang="it-IT" u="sng" dirty="0" smtClean="0">
                <a:hlinkClick r:id="rId6"/>
              </a:rPr>
              <a:t>www.luigigreco.info</a:t>
            </a:r>
            <a:r>
              <a:rPr lang="it-IT" u="sng" dirty="0" smtClean="0"/>
              <a:t> </a:t>
            </a:r>
            <a:r>
              <a:rPr lang="it-IT" dirty="0" smtClean="0"/>
              <a:t>tutto </a:t>
            </a:r>
            <a:r>
              <a:rPr lang="it-IT" dirty="0"/>
              <a:t>accessibile apertamente senza registrazione</a:t>
            </a:r>
          </a:p>
          <a:p>
            <a:r>
              <a:rPr lang="it-IT" dirty="0"/>
              <a:t> </a:t>
            </a:r>
            <a:r>
              <a:rPr lang="it-IT" dirty="0" smtClean="0"/>
              <a:t>PER </a:t>
            </a:r>
            <a:r>
              <a:rPr lang="it-IT" dirty="0"/>
              <a:t>AFRICA  VISITARE IL </a:t>
            </a:r>
            <a:r>
              <a:rPr lang="it-IT" dirty="0" smtClean="0"/>
              <a:t>SITO  </a:t>
            </a:r>
            <a:r>
              <a:rPr lang="it-IT" u="sng" dirty="0" smtClean="0">
                <a:hlinkClick r:id="rId7"/>
              </a:rPr>
              <a:t>www.gulunap.unina.it</a:t>
            </a:r>
            <a:endParaRPr lang="it-IT" dirty="0"/>
          </a:p>
          <a:p>
            <a:r>
              <a:rPr lang="it-IT" dirty="0"/>
              <a:t> </a:t>
            </a:r>
            <a:r>
              <a:rPr lang="it-IT" dirty="0" smtClean="0"/>
              <a:t>PER </a:t>
            </a:r>
            <a:r>
              <a:rPr lang="it-IT" dirty="0"/>
              <a:t>MUSICA VISITARE IL </a:t>
            </a:r>
            <a:r>
              <a:rPr lang="it-IT" dirty="0" smtClean="0"/>
              <a:t>SITO </a:t>
            </a:r>
            <a:r>
              <a:rPr lang="it-IT" u="sng" dirty="0" smtClean="0">
                <a:hlinkClick r:id="rId8"/>
              </a:rPr>
              <a:t>www.</a:t>
            </a:r>
            <a:r>
              <a:rPr lang="it-IT" b="1" u="sng" dirty="0" smtClean="0">
                <a:hlinkClick r:id="rId8"/>
              </a:rPr>
              <a:t>nuova</a:t>
            </a:r>
            <a:r>
              <a:rPr lang="it-IT" u="sng" dirty="0" smtClean="0">
                <a:hlinkClick r:id="rId8"/>
              </a:rPr>
              <a:t>orchestra</a:t>
            </a:r>
            <a:r>
              <a:rPr lang="it-IT" b="1" u="sng" dirty="0" smtClean="0">
                <a:hlinkClick r:id="rId8"/>
              </a:rPr>
              <a:t>scarlatti</a:t>
            </a:r>
            <a:r>
              <a:rPr lang="it-IT" u="sng" dirty="0" smtClean="0">
                <a:hlinkClick r:id="rId8"/>
              </a:rPr>
              <a:t>.it</a:t>
            </a:r>
            <a:endParaRPr lang="it-IT" dirty="0"/>
          </a:p>
          <a:p>
            <a:r>
              <a:rPr lang="it-IT" dirty="0"/>
              <a:t> </a:t>
            </a:r>
          </a:p>
          <a:p>
            <a:endParaRPr lang="it-IT" dirty="0"/>
          </a:p>
        </p:txBody>
      </p:sp>
    </p:spTree>
    <p:extLst>
      <p:ext uri="{BB962C8B-B14F-4D97-AF65-F5344CB8AC3E}">
        <p14:creationId xmlns:p14="http://schemas.microsoft.com/office/powerpoint/2010/main" val="2808118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43239"/>
          </a:xfrm>
          <a:solidFill>
            <a:schemeClr val="accent2"/>
          </a:solidFill>
        </p:spPr>
        <p:txBody>
          <a:bodyPr/>
          <a:lstStyle/>
          <a:p>
            <a:r>
              <a:rPr lang="it-IT" b="1" dirty="0"/>
              <a:t>La </a:t>
            </a:r>
            <a:r>
              <a:rPr lang="it-IT" b="1" dirty="0" smtClean="0"/>
              <a:t>procedura di </a:t>
            </a:r>
            <a:r>
              <a:rPr lang="it-IT" b="1" dirty="0" err="1" smtClean="0"/>
              <a:t>Result</a:t>
            </a:r>
            <a:r>
              <a:rPr lang="it-IT" b="1" dirty="0" smtClean="0"/>
              <a:t> </a:t>
            </a:r>
            <a:r>
              <a:rPr lang="it-IT" b="1" dirty="0" err="1" smtClean="0"/>
              <a:t>Based</a:t>
            </a:r>
            <a:r>
              <a:rPr lang="it-IT" b="1" dirty="0" smtClean="0"/>
              <a:t> </a:t>
            </a:r>
            <a:r>
              <a:rPr lang="it-IT" b="1" dirty="0" err="1" smtClean="0"/>
              <a:t>Financing</a:t>
            </a:r>
            <a:r>
              <a:rPr lang="it-IT" dirty="0" smtClean="0"/>
              <a:t>: </a:t>
            </a:r>
            <a:endParaRPr lang="it-IT" dirty="0"/>
          </a:p>
        </p:txBody>
      </p:sp>
      <p:sp>
        <p:nvSpPr>
          <p:cNvPr id="3" name="Segnaposto contenuto 2"/>
          <p:cNvSpPr>
            <a:spLocks noGrp="1"/>
          </p:cNvSpPr>
          <p:nvPr>
            <p:ph idx="1"/>
          </p:nvPr>
        </p:nvSpPr>
        <p:spPr>
          <a:xfrm>
            <a:off x="838200" y="1265382"/>
            <a:ext cx="10515600" cy="4911581"/>
          </a:xfrm>
        </p:spPr>
        <p:txBody>
          <a:bodyPr>
            <a:normAutofit/>
          </a:bodyPr>
          <a:lstStyle/>
          <a:p>
            <a:pPr lvl="0"/>
            <a:r>
              <a:rPr lang="it-IT" b="1" dirty="0" smtClean="0"/>
              <a:t>Il </a:t>
            </a:r>
            <a:r>
              <a:rPr lang="it-IT" b="1" dirty="0"/>
              <a:t>progetto </a:t>
            </a:r>
            <a:r>
              <a:rPr lang="it-IT" b="1" dirty="0" smtClean="0"/>
              <a:t>prevede </a:t>
            </a:r>
            <a:r>
              <a:rPr lang="it-IT" b="1" dirty="0"/>
              <a:t>i seguenti parametri per i reparti di Pediatria</a:t>
            </a:r>
            <a:r>
              <a:rPr lang="it-IT" dirty="0"/>
              <a:t>: </a:t>
            </a:r>
            <a:endParaRPr lang="it-IT" dirty="0" smtClean="0"/>
          </a:p>
          <a:p>
            <a:pPr lvl="0"/>
            <a:r>
              <a:rPr lang="it-IT" dirty="0"/>
              <a:t> </a:t>
            </a:r>
            <a:r>
              <a:rPr lang="it-IT" dirty="0" smtClean="0"/>
              <a:t>Una </a:t>
            </a:r>
            <a:r>
              <a:rPr lang="it-IT" b="1" dirty="0"/>
              <a:t>definizione condivisa di obiettivi di qualità dei servizi </a:t>
            </a:r>
            <a:r>
              <a:rPr lang="it-IT" dirty="0"/>
              <a:t>e dell’assistenza, da verificare ogni 3 mesi per 3 anni</a:t>
            </a:r>
            <a:r>
              <a:rPr lang="it-IT" dirty="0" smtClean="0"/>
              <a:t>.</a:t>
            </a:r>
          </a:p>
          <a:p>
            <a:pPr lvl="0"/>
            <a:r>
              <a:rPr lang="it-IT" sz="2000" dirty="0"/>
              <a:t> </a:t>
            </a:r>
            <a:r>
              <a:rPr lang="it-IT" dirty="0" smtClean="0"/>
              <a:t>Per </a:t>
            </a:r>
            <a:r>
              <a:rPr lang="it-IT" dirty="0"/>
              <a:t>ciascun bambino ricoverato, per qualsiasi durata e complessità un costo di base di €15 (parametro numerico in funzione del numero degli assistiti</a:t>
            </a:r>
            <a:r>
              <a:rPr lang="it-IT" dirty="0" smtClean="0"/>
              <a:t>)</a:t>
            </a:r>
          </a:p>
          <a:p>
            <a:pPr lvl="0"/>
            <a:r>
              <a:rPr lang="it-IT" dirty="0"/>
              <a:t> </a:t>
            </a:r>
            <a:r>
              <a:rPr lang="it-IT" b="1" dirty="0" smtClean="0"/>
              <a:t>Un </a:t>
            </a:r>
            <a:r>
              <a:rPr lang="it-IT" b="1" dirty="0"/>
              <a:t>controllo di qualità trimestrale</a:t>
            </a:r>
            <a:r>
              <a:rPr lang="it-IT" dirty="0"/>
              <a:t>, eseguito da una commissione indipendente, con un membro del Ministero della Sanità Ugandese, sul progresso degli obiettivi di qualità fissati nel progetto. La commissione assegna un punteggio da 1 a 5 in base alla percentuale di raggiungimento degli obiettivi.</a:t>
            </a:r>
            <a:endParaRPr lang="it-IT" sz="2000" dirty="0"/>
          </a:p>
          <a:p>
            <a:endParaRPr lang="it-IT" dirty="0"/>
          </a:p>
        </p:txBody>
      </p:sp>
    </p:spTree>
    <p:extLst>
      <p:ext uri="{BB962C8B-B14F-4D97-AF65-F5344CB8AC3E}">
        <p14:creationId xmlns:p14="http://schemas.microsoft.com/office/powerpoint/2010/main" val="27844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13930"/>
          </a:xfrm>
          <a:solidFill>
            <a:schemeClr val="accent2"/>
          </a:solidFill>
        </p:spPr>
        <p:txBody>
          <a:bodyPr>
            <a:normAutofit fontScale="90000"/>
          </a:bodyPr>
          <a:lstStyle/>
          <a:p>
            <a:r>
              <a:rPr lang="it-IT" dirty="0" smtClean="0"/>
              <a:t>VERIFICA </a:t>
            </a:r>
            <a:r>
              <a:rPr lang="it-IT" dirty="0"/>
              <a:t>DELLE PROCEDURE CLINICHE  </a:t>
            </a:r>
          </a:p>
        </p:txBody>
      </p:sp>
      <p:sp>
        <p:nvSpPr>
          <p:cNvPr id="3" name="Segnaposto contenuto 2"/>
          <p:cNvSpPr>
            <a:spLocks noGrp="1"/>
          </p:cNvSpPr>
          <p:nvPr>
            <p:ph idx="1"/>
          </p:nvPr>
        </p:nvSpPr>
        <p:spPr>
          <a:xfrm>
            <a:off x="838200" y="1145310"/>
            <a:ext cx="10515600" cy="5031654"/>
          </a:xfrm>
        </p:spPr>
        <p:txBody>
          <a:bodyPr>
            <a:normAutofit fontScale="32500" lnSpcReduction="20000"/>
          </a:bodyPr>
          <a:lstStyle/>
          <a:p>
            <a:endParaRPr lang="it-IT" dirty="0"/>
          </a:p>
          <a:p>
            <a:pPr lvl="0"/>
            <a:r>
              <a:rPr lang="it-IT" sz="6200" dirty="0" smtClean="0"/>
              <a:t>Triage </a:t>
            </a:r>
            <a:r>
              <a:rPr lang="it-IT" sz="6200" dirty="0"/>
              <a:t>del bambino </a:t>
            </a:r>
            <a:r>
              <a:rPr lang="it-IT" sz="6200" dirty="0" smtClean="0"/>
              <a:t>malato			Conoscenza </a:t>
            </a:r>
            <a:r>
              <a:rPr lang="it-IT" sz="6200" dirty="0"/>
              <a:t>del </a:t>
            </a:r>
            <a:r>
              <a:rPr lang="it-IT" sz="6200" dirty="0" err="1"/>
              <a:t>Pediatric</a:t>
            </a:r>
            <a:r>
              <a:rPr lang="it-IT" sz="6200" dirty="0"/>
              <a:t> Life </a:t>
            </a:r>
            <a:r>
              <a:rPr lang="it-IT" sz="6200" dirty="0" err="1"/>
              <a:t>Support</a:t>
            </a:r>
            <a:endParaRPr lang="it-IT" sz="6200" dirty="0"/>
          </a:p>
          <a:p>
            <a:pPr lvl="0"/>
            <a:r>
              <a:rPr lang="it-IT" sz="6200" dirty="0"/>
              <a:t>identificazione corretta del </a:t>
            </a:r>
            <a:r>
              <a:rPr lang="it-IT" sz="6200" dirty="0" smtClean="0"/>
              <a:t>paziente		anamnesi </a:t>
            </a:r>
            <a:r>
              <a:rPr lang="it-IT" sz="6200" dirty="0"/>
              <a:t>completa dei sintomi</a:t>
            </a:r>
          </a:p>
          <a:p>
            <a:pPr lvl="0"/>
            <a:r>
              <a:rPr lang="it-IT" sz="6200" dirty="0"/>
              <a:t>esame clinico guidato </a:t>
            </a:r>
            <a:r>
              <a:rPr lang="it-IT" sz="6200" dirty="0" smtClean="0"/>
              <a:t>dall’anamnesi		non </a:t>
            </a:r>
            <a:r>
              <a:rPr lang="it-IT" sz="6200" dirty="0"/>
              <a:t>richiesta di esami superflui</a:t>
            </a:r>
          </a:p>
          <a:p>
            <a:pPr lvl="0"/>
            <a:r>
              <a:rPr lang="it-IT" sz="6200" dirty="0"/>
              <a:t>considera la malaria se c’è </a:t>
            </a:r>
            <a:r>
              <a:rPr lang="it-IT" sz="6200" dirty="0" smtClean="0"/>
              <a:t>febbre		                controllo </a:t>
            </a:r>
            <a:r>
              <a:rPr lang="it-IT" sz="6200" dirty="0"/>
              <a:t>della malnutrizione</a:t>
            </a:r>
          </a:p>
          <a:p>
            <a:pPr lvl="0"/>
            <a:r>
              <a:rPr lang="it-IT" sz="6200" dirty="0"/>
              <a:t>uso appropriato dei </a:t>
            </a:r>
            <a:r>
              <a:rPr lang="it-IT" sz="6200" dirty="0" smtClean="0"/>
              <a:t>percentili			gestione </a:t>
            </a:r>
            <a:r>
              <a:rPr lang="it-IT" sz="6200" dirty="0"/>
              <a:t>corretta dell’anemia</a:t>
            </a:r>
          </a:p>
          <a:p>
            <a:pPr lvl="0"/>
            <a:r>
              <a:rPr lang="it-IT" sz="6200" dirty="0"/>
              <a:t>diagnosi specifica per le sepsi</a:t>
            </a:r>
          </a:p>
          <a:p>
            <a:pPr lvl="0"/>
            <a:r>
              <a:rPr lang="it-IT" sz="6200" dirty="0"/>
              <a:t> </a:t>
            </a:r>
          </a:p>
          <a:p>
            <a:pPr lvl="0"/>
            <a:r>
              <a:rPr lang="it-IT" sz="6200" dirty="0"/>
              <a:t>Questi criteri sono applicati a pazienti con:</a:t>
            </a:r>
          </a:p>
          <a:p>
            <a:pPr lvl="0"/>
            <a:r>
              <a:rPr lang="it-IT" sz="6200" dirty="0"/>
              <a:t>Malaria 		- Disidratazione	- Convulsioni </a:t>
            </a:r>
          </a:p>
          <a:p>
            <a:pPr lvl="0"/>
            <a:r>
              <a:rPr lang="it-IT" sz="6200" dirty="0"/>
              <a:t>Anemia		- Polmonite	</a:t>
            </a:r>
            <a:r>
              <a:rPr lang="it-IT" sz="6200" dirty="0" smtClean="0"/>
              <a:t>- </a:t>
            </a:r>
            <a:r>
              <a:rPr lang="it-IT" sz="6200" dirty="0" err="1"/>
              <a:t>Infez</a:t>
            </a:r>
            <a:r>
              <a:rPr lang="it-IT" sz="6200" dirty="0"/>
              <a:t> Vie Urinarie</a:t>
            </a:r>
          </a:p>
          <a:p>
            <a:pPr lvl="0"/>
            <a:r>
              <a:rPr lang="it-IT" sz="6200" dirty="0"/>
              <a:t>Meningite		- Sepsi</a:t>
            </a:r>
          </a:p>
          <a:p>
            <a:endParaRPr lang="it-IT" dirty="0"/>
          </a:p>
        </p:txBody>
      </p:sp>
    </p:spTree>
    <p:extLst>
      <p:ext uri="{BB962C8B-B14F-4D97-AF65-F5344CB8AC3E}">
        <p14:creationId xmlns:p14="http://schemas.microsoft.com/office/powerpoint/2010/main" val="2324882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997379"/>
          </a:xfrm>
          <a:solidFill>
            <a:schemeClr val="accent2"/>
          </a:solidFill>
        </p:spPr>
        <p:txBody>
          <a:bodyPr/>
          <a:lstStyle/>
          <a:p>
            <a:r>
              <a:rPr lang="it-IT" b="1" dirty="0">
                <a:latin typeface="Calibri" panose="020F0502020204030204" pitchFamily="34" charset="0"/>
                <a:ea typeface="Calibri" panose="020F0502020204030204" pitchFamily="34" charset="0"/>
                <a:cs typeface="Calibri" panose="020F0502020204030204" pitchFamily="34" charset="0"/>
              </a:rPr>
              <a:t>Il meccanismo di </a:t>
            </a:r>
            <a:r>
              <a:rPr lang="it-IT" b="1" dirty="0" smtClean="0">
                <a:latin typeface="Calibri" panose="020F0502020204030204" pitchFamily="34" charset="0"/>
                <a:ea typeface="Calibri" panose="020F0502020204030204" pitchFamily="34" charset="0"/>
                <a:cs typeface="Calibri" panose="020F0502020204030204" pitchFamily="34" charset="0"/>
              </a:rPr>
              <a:t>compenso al personale</a:t>
            </a:r>
            <a:r>
              <a:rPr lang="it-IT" dirty="0" smtClean="0">
                <a:latin typeface="Calibri" panose="020F0502020204030204" pitchFamily="34" charset="0"/>
                <a:ea typeface="Calibri" panose="020F0502020204030204" pitchFamily="34" charset="0"/>
                <a:cs typeface="Calibri" panose="020F0502020204030204" pitchFamily="34" charset="0"/>
              </a:rPr>
              <a:t>: </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863819455"/>
              </p:ext>
            </p:extLst>
          </p:nvPr>
        </p:nvGraphicFramePr>
        <p:xfrm>
          <a:off x="673769" y="3118583"/>
          <a:ext cx="9769640" cy="2829052"/>
        </p:xfrm>
        <a:graphic>
          <a:graphicData uri="http://schemas.openxmlformats.org/drawingml/2006/table">
            <a:tbl>
              <a:tblPr firstRow="1" firstCol="1" bandRow="1">
                <a:tableStyleId>{5C22544A-7EE6-4342-B048-85BDC9FD1C3A}</a:tableStyleId>
              </a:tblPr>
              <a:tblGrid>
                <a:gridCol w="2897204">
                  <a:extLst>
                    <a:ext uri="{9D8B030D-6E8A-4147-A177-3AD203B41FA5}">
                      <a16:colId xmlns:a16="http://schemas.microsoft.com/office/drawing/2014/main" val="20549316"/>
                    </a:ext>
                  </a:extLst>
                </a:gridCol>
                <a:gridCol w="1084583">
                  <a:extLst>
                    <a:ext uri="{9D8B030D-6E8A-4147-A177-3AD203B41FA5}">
                      <a16:colId xmlns:a16="http://schemas.microsoft.com/office/drawing/2014/main" val="4235697044"/>
                    </a:ext>
                  </a:extLst>
                </a:gridCol>
                <a:gridCol w="1140672">
                  <a:extLst>
                    <a:ext uri="{9D8B030D-6E8A-4147-A177-3AD203B41FA5}">
                      <a16:colId xmlns:a16="http://schemas.microsoft.com/office/drawing/2014/main" val="827770430"/>
                    </a:ext>
                  </a:extLst>
                </a:gridCol>
                <a:gridCol w="1590134">
                  <a:extLst>
                    <a:ext uri="{9D8B030D-6E8A-4147-A177-3AD203B41FA5}">
                      <a16:colId xmlns:a16="http://schemas.microsoft.com/office/drawing/2014/main" val="2145928304"/>
                    </a:ext>
                  </a:extLst>
                </a:gridCol>
                <a:gridCol w="1466913">
                  <a:extLst>
                    <a:ext uri="{9D8B030D-6E8A-4147-A177-3AD203B41FA5}">
                      <a16:colId xmlns:a16="http://schemas.microsoft.com/office/drawing/2014/main" val="4113322039"/>
                    </a:ext>
                  </a:extLst>
                </a:gridCol>
                <a:gridCol w="1590134">
                  <a:extLst>
                    <a:ext uri="{9D8B030D-6E8A-4147-A177-3AD203B41FA5}">
                      <a16:colId xmlns:a16="http://schemas.microsoft.com/office/drawing/2014/main" val="4012717599"/>
                    </a:ext>
                  </a:extLst>
                </a:gridCol>
              </a:tblGrid>
              <a:tr h="707263">
                <a:tc>
                  <a:txBody>
                    <a:bodyPr/>
                    <a:lstStyle/>
                    <a:p>
                      <a:pPr algn="l">
                        <a:lnSpc>
                          <a:spcPct val="107000"/>
                        </a:lnSpc>
                        <a:spcAft>
                          <a:spcPts val="0"/>
                        </a:spcAft>
                      </a:pPr>
                      <a:r>
                        <a:rPr lang="it-IT" sz="2400" dirty="0">
                          <a:effectLst/>
                        </a:rPr>
                        <a:t>Punti Totali</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&lt;60%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60-70%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70-80%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80-90%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90-100%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97492"/>
                  </a:ext>
                </a:extLst>
              </a:tr>
              <a:tr h="707263">
                <a:tc>
                  <a:txBody>
                    <a:bodyPr/>
                    <a:lstStyle/>
                    <a:p>
                      <a:pPr algn="l">
                        <a:lnSpc>
                          <a:spcPct val="107000"/>
                        </a:lnSpc>
                        <a:spcAft>
                          <a:spcPts val="0"/>
                        </a:spcAft>
                      </a:pPr>
                      <a:r>
                        <a:rPr lang="it-IT" sz="2400" dirty="0">
                          <a:effectLst/>
                        </a:rPr>
                        <a:t>Qualità</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1</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2</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3</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4</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6375764"/>
                  </a:ext>
                </a:extLst>
              </a:tr>
              <a:tr h="707263">
                <a:tc>
                  <a:txBody>
                    <a:bodyPr/>
                    <a:lstStyle/>
                    <a:p>
                      <a:pPr algn="l">
                        <a:lnSpc>
                          <a:spcPct val="107000"/>
                        </a:lnSpc>
                        <a:spcAft>
                          <a:spcPts val="0"/>
                        </a:spcAft>
                      </a:pPr>
                      <a:r>
                        <a:rPr lang="it-IT" sz="2400" dirty="0">
                          <a:effectLst/>
                        </a:rPr>
                        <a:t>Moltiplicatore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x 1</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x 1,10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1,15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1,20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1,25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263467"/>
                  </a:ext>
                </a:extLst>
              </a:tr>
              <a:tr h="707263">
                <a:tc>
                  <a:txBody>
                    <a:bodyPr/>
                    <a:lstStyle/>
                    <a:p>
                      <a:pPr algn="l">
                        <a:lnSpc>
                          <a:spcPct val="107000"/>
                        </a:lnSpc>
                        <a:spcAft>
                          <a:spcPts val="0"/>
                        </a:spcAft>
                      </a:pPr>
                      <a:r>
                        <a:rPr lang="it-IT" sz="2400">
                          <a:effectLst/>
                        </a:rPr>
                        <a:t>Euro aggiuntivi ai 15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1,5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2,25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3</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3,75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1231535"/>
                  </a:ext>
                </a:extLst>
              </a:tr>
            </a:tbl>
          </a:graphicData>
        </a:graphic>
      </p:graphicFrame>
      <p:sp>
        <p:nvSpPr>
          <p:cNvPr id="6" name="Rettangolo 5"/>
          <p:cNvSpPr/>
          <p:nvPr/>
        </p:nvSpPr>
        <p:spPr>
          <a:xfrm>
            <a:off x="1183906" y="1453469"/>
            <a:ext cx="9788893" cy="1574149"/>
          </a:xfrm>
          <a:prstGeom prst="rect">
            <a:avLst/>
          </a:prstGeom>
        </p:spPr>
        <p:txBody>
          <a:bodyPr wrap="square">
            <a:spAutoFit/>
          </a:bodyPr>
          <a:lstStyle/>
          <a:p>
            <a:pPr marL="342900" lvl="0" indent="-342900">
              <a:lnSpc>
                <a:spcPct val="107000"/>
              </a:lnSpc>
              <a:spcAft>
                <a:spcPts val="800"/>
              </a:spcAft>
              <a:buFont typeface="+mj-lt"/>
              <a:buAutoNum type="arabicPeriod"/>
            </a:pPr>
            <a:r>
              <a:rPr lang="it-IT" dirty="0" smtClean="0">
                <a:latin typeface="Calibri" panose="020F0502020204030204" pitchFamily="34" charset="0"/>
                <a:ea typeface="Calibri" panose="020F0502020204030204" pitchFamily="34" charset="0"/>
                <a:cs typeface="Calibri" panose="020F0502020204030204" pitchFamily="34" charset="0"/>
              </a:rPr>
              <a:t>il </a:t>
            </a:r>
            <a:r>
              <a:rPr lang="it-IT" dirty="0">
                <a:latin typeface="Calibri" panose="020F0502020204030204" pitchFamily="34" charset="0"/>
                <a:ea typeface="Calibri" panose="020F0502020204030204" pitchFamily="34" charset="0"/>
                <a:cs typeface="Calibri" panose="020F0502020204030204" pitchFamily="34" charset="0"/>
              </a:rPr>
              <a:t>progetto </a:t>
            </a:r>
            <a:r>
              <a:rPr lang="it-IT" dirty="0" smtClean="0">
                <a:latin typeface="Calibri" panose="020F0502020204030204" pitchFamily="34" charset="0"/>
                <a:ea typeface="Calibri" panose="020F0502020204030204" pitchFamily="34" charset="0"/>
                <a:cs typeface="Calibri" panose="020F0502020204030204" pitchFamily="34" charset="0"/>
              </a:rPr>
              <a:t>eroga </a:t>
            </a:r>
            <a:r>
              <a:rPr lang="it-IT" dirty="0">
                <a:latin typeface="Calibri" panose="020F0502020204030204" pitchFamily="34" charset="0"/>
                <a:ea typeface="Calibri" panose="020F0502020204030204" pitchFamily="34" charset="0"/>
                <a:cs typeface="Calibri" panose="020F0502020204030204" pitchFamily="34" charset="0"/>
              </a:rPr>
              <a:t>un compenso aggiuntivo ai €15 per ciascun ricovero dello 0%, 5%,10%,15%, 20%, 25% a seconda del punteggio raggiunto nella verifica trimestrale, pari ad un totale, per ogni ricovero di 1 se non si sono stati progressi, di €1,5 per 2 punti, €2,25 per 3 punti, €3 per 4 punti e €3,75 per 5 punti. Questo compenso è stato distribuito al personale di tutto l’ospedale, non solo quello della Pediatria.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14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006.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3287688" y="764704"/>
            <a:ext cx="5184576" cy="923330"/>
          </a:xfrm>
          <a:prstGeom prst="rect">
            <a:avLst/>
          </a:prstGeom>
          <a:solidFill>
            <a:srgbClr val="FFFF00"/>
          </a:solidFill>
        </p:spPr>
        <p:txBody>
          <a:bodyPr wrap="square" rtlCol="0">
            <a:spAutoFit/>
          </a:bodyPr>
          <a:lstStyle/>
          <a:p>
            <a:r>
              <a:rPr lang="it-IT" dirty="0"/>
              <a:t>RESPIRATORY UNIT : BABIES SHARE BEDS AND CROSS-CONTAMINATE – O2 CONCENTRATORS SHARED, </a:t>
            </a:r>
            <a:r>
              <a:rPr lang="it-IT" dirty="0" err="1"/>
              <a:t>often</a:t>
            </a:r>
            <a:r>
              <a:rPr lang="it-IT" dirty="0"/>
              <a:t> </a:t>
            </a:r>
            <a:r>
              <a:rPr lang="it-IT" dirty="0" err="1"/>
              <a:t>tubes</a:t>
            </a:r>
            <a:r>
              <a:rPr lang="it-IT" dirty="0"/>
              <a:t> </a:t>
            </a:r>
            <a:r>
              <a:rPr lang="it-IT" dirty="0" err="1"/>
              <a:t>lay</a:t>
            </a:r>
            <a:r>
              <a:rPr lang="it-IT" dirty="0"/>
              <a:t> on the </a:t>
            </a:r>
            <a:r>
              <a:rPr lang="it-IT" dirty="0" err="1"/>
              <a:t>floor</a:t>
            </a:r>
            <a:endParaRPr lang="it-IT" dirty="0"/>
          </a:p>
        </p:txBody>
      </p:sp>
      <p:sp>
        <p:nvSpPr>
          <p:cNvPr id="4" name="CasellaDiTesto 3"/>
          <p:cNvSpPr txBox="1"/>
          <p:nvPr/>
        </p:nvSpPr>
        <p:spPr>
          <a:xfrm>
            <a:off x="3408218" y="129309"/>
            <a:ext cx="5708073" cy="369332"/>
          </a:xfrm>
          <a:prstGeom prst="rect">
            <a:avLst/>
          </a:prstGeom>
          <a:solidFill>
            <a:srgbClr val="FFC000"/>
          </a:solidFill>
        </p:spPr>
        <p:txBody>
          <a:bodyPr wrap="square" rtlCol="0">
            <a:spAutoFit/>
          </a:bodyPr>
          <a:lstStyle/>
          <a:p>
            <a:r>
              <a:rPr lang="it-IT" dirty="0" smtClean="0"/>
              <a:t>GAPS BEFORE THE START OF THE RBF PROJECT FEB 2018</a:t>
            </a:r>
            <a:endParaRPr lang="it-IT" dirty="0"/>
          </a:p>
        </p:txBody>
      </p:sp>
    </p:spTree>
    <p:extLst>
      <p:ext uri="{BB962C8B-B14F-4D97-AF65-F5344CB8AC3E}">
        <p14:creationId xmlns:p14="http://schemas.microsoft.com/office/powerpoint/2010/main" val="691659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021.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4871864" y="260648"/>
            <a:ext cx="4968552" cy="2123658"/>
          </a:xfrm>
          <a:prstGeom prst="rect">
            <a:avLst/>
          </a:prstGeom>
          <a:solidFill>
            <a:srgbClr val="FFFF00"/>
          </a:solidFill>
        </p:spPr>
        <p:txBody>
          <a:bodyPr wrap="square" rtlCol="0">
            <a:spAutoFit/>
          </a:bodyPr>
          <a:lstStyle/>
          <a:p>
            <a:r>
              <a:rPr lang="it-IT" dirty="0" err="1"/>
              <a:t>Need</a:t>
            </a:r>
            <a:r>
              <a:rPr lang="it-IT" dirty="0"/>
              <a:t> to </a:t>
            </a:r>
            <a:r>
              <a:rPr lang="it-IT" dirty="0" err="1"/>
              <a:t>rearrange</a:t>
            </a:r>
            <a:r>
              <a:rPr lang="it-IT" dirty="0"/>
              <a:t> the </a:t>
            </a:r>
            <a:r>
              <a:rPr lang="it-IT" dirty="0" err="1"/>
              <a:t>Cupborad</a:t>
            </a:r>
            <a:r>
              <a:rPr lang="it-IT" dirty="0"/>
              <a:t> for Emergency </a:t>
            </a:r>
            <a:r>
              <a:rPr lang="it-IT" dirty="0" err="1"/>
              <a:t>Prepardness</a:t>
            </a:r>
            <a:r>
              <a:rPr lang="it-IT" dirty="0"/>
              <a:t>, EMERGENCY PROCEDURES AVAILABLE ON THE WALL AS POSTERS</a:t>
            </a:r>
          </a:p>
          <a:p>
            <a:r>
              <a:rPr lang="en-US" dirty="0"/>
              <a:t>Need a new </a:t>
            </a:r>
            <a:r>
              <a:rPr lang="en-US" dirty="0" err="1"/>
              <a:t>Ambu</a:t>
            </a:r>
            <a:r>
              <a:rPr lang="en-US" dirty="0"/>
              <a:t> Balloon with sized masks for children to neonates</a:t>
            </a:r>
          </a:p>
          <a:p>
            <a:pPr algn="ctr">
              <a:tabLst>
                <a:tab pos="2743200" algn="ctr"/>
                <a:tab pos="5486400" algn="r"/>
              </a:tabLst>
            </a:pPr>
            <a:r>
              <a:rPr lang="en-US" sz="2400" dirty="0"/>
              <a:t>Suction to be repaired.</a:t>
            </a:r>
            <a:r>
              <a:rPr lang="en-US" dirty="0"/>
              <a:t> </a:t>
            </a:r>
          </a:p>
          <a:p>
            <a:pPr algn="ctr">
              <a:tabLst>
                <a:tab pos="2743200" algn="ctr"/>
                <a:tab pos="5486400" algn="r"/>
              </a:tabLst>
            </a:pPr>
            <a:r>
              <a:rPr lang="en-US" dirty="0"/>
              <a:t>Desired 2 nebulizer + 2 infusion pumps</a:t>
            </a:r>
            <a:endParaRPr lang="it-IT" dirty="0"/>
          </a:p>
        </p:txBody>
      </p:sp>
    </p:spTree>
    <p:extLst>
      <p:ext uri="{BB962C8B-B14F-4D97-AF65-F5344CB8AC3E}">
        <p14:creationId xmlns:p14="http://schemas.microsoft.com/office/powerpoint/2010/main" val="2914289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2765</Words>
  <Application>Microsoft Office PowerPoint</Application>
  <PresentationFormat>Widescreen</PresentationFormat>
  <Paragraphs>558</Paragraphs>
  <Slides>43</Slides>
  <Notes>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43</vt:i4>
      </vt:variant>
    </vt:vector>
  </HeadingPairs>
  <TitlesOfParts>
    <vt:vector size="53" baseType="lpstr">
      <vt:lpstr>SimSun</vt:lpstr>
      <vt:lpstr>Arial</vt:lpstr>
      <vt:lpstr>Arial Black</vt:lpstr>
      <vt:lpstr>Calibri</vt:lpstr>
      <vt:lpstr>Calibri Light</vt:lpstr>
      <vt:lpstr>Cambria</vt:lpstr>
      <vt:lpstr>Candara</vt:lpstr>
      <vt:lpstr>MS Mincho</vt:lpstr>
      <vt:lpstr>Times New Roman</vt:lpstr>
      <vt:lpstr>Tema di Office</vt:lpstr>
      <vt:lpstr>REPORT OF THE CHILDREN’S WARD  RBF PROJECT 2018-2020 October 29° 2021</vt:lpstr>
      <vt:lpstr>Esito dei Progetti di Solidarietà Internazionale  </vt:lpstr>
      <vt:lpstr>Problemi della Cooperazione Internazionale</vt:lpstr>
      <vt:lpstr>Migliorare la qualità dell’assistenza pediatrica </vt:lpstr>
      <vt:lpstr>La procedura di Result Based Financing: </vt:lpstr>
      <vt:lpstr>VERIFICA DELLE PROCEDURE CLINICHE  </vt:lpstr>
      <vt:lpstr>Il meccanismo di compenso al personale: </vt:lpstr>
      <vt:lpstr>Presentazione standard di PowerPoint</vt:lpstr>
      <vt:lpstr>Presentazione standard di PowerPoint</vt:lpstr>
      <vt:lpstr>Presentazione standard di PowerPoint</vt:lpstr>
      <vt:lpstr>Presentazione standard di PowerPoint</vt:lpstr>
      <vt:lpstr>Checklist: Structures and Management</vt:lpstr>
      <vt:lpstr>Checklist: 2. HYGIENE AND CLEANLINESS</vt:lpstr>
      <vt:lpstr>CLINICAL AND NURSING PROCEDURES</vt:lpstr>
      <vt:lpstr>Checklist: Emergency readiness</vt:lpstr>
      <vt:lpstr>Checklist: Training</vt:lpstr>
      <vt:lpstr>Più frequenti diagnosi di dimissione in Pediatria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Increase by time of the 5 scores  at Lacor 3rd degree polinomial fitted</vt:lpstr>
      <vt:lpstr>Increase by time of the 5 scores  at Kalongo Exponential model fitted</vt:lpstr>
      <vt:lpstr>Presentazione standard di PowerPoint</vt:lpstr>
      <vt:lpstr>Percentage of the  Optimal Target Score Lacor</vt:lpstr>
      <vt:lpstr>Presentazione standard di PowerPoint</vt:lpstr>
      <vt:lpstr>Percentage of the  Optimal Target Score Kalongo</vt:lpstr>
      <vt:lpstr>Presentazione standard di PowerPoint</vt:lpstr>
      <vt:lpstr>Change in the quality scores  from 2018 to 2020 as % of starting score</vt:lpstr>
      <vt:lpstr>PRELIMINARY  COMMENTS</vt:lpstr>
      <vt:lpstr>Improvement of Clinical Management at Kalongo and Lacor comparing 150 clinical records of 2016 (Start) to 150 of 2020 (End) in each hospital</vt:lpstr>
      <vt:lpstr>Multivariate analysis of variables discriminating before/after the RBF initiative</vt:lpstr>
      <vt:lpstr>Presentazione standard di PowerPoint</vt:lpstr>
      <vt:lpstr>Presentazione standard di PowerPoint</vt:lpstr>
      <vt:lpstr>Presentazione standard di PowerPoint</vt:lpstr>
      <vt:lpstr>Score of Nursing Procedures in Kalongo and Lacor comparing &gt; 100 Nursing records Before/After  by Valentina Mozzi (R.N.)</vt:lpstr>
      <vt:lpstr>Informazioni per i nuovi specializzandi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OF THE CHILDREN’S WARD  RBF PROJECT 2018-2020 March 27° 2021</dc:title>
  <dc:creator>Luigi</dc:creator>
  <cp:lastModifiedBy>utente</cp:lastModifiedBy>
  <cp:revision>45</cp:revision>
  <dcterms:created xsi:type="dcterms:W3CDTF">2021-03-27T09:47:55Z</dcterms:created>
  <dcterms:modified xsi:type="dcterms:W3CDTF">2021-11-24T11:13:55Z</dcterms:modified>
</cp:coreProperties>
</file>