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3"/>
  </p:notesMasterIdLst>
  <p:sldIdLst>
    <p:sldId id="256" r:id="rId2"/>
    <p:sldId id="270" r:id="rId3"/>
    <p:sldId id="271" r:id="rId4"/>
    <p:sldId id="267" r:id="rId5"/>
    <p:sldId id="257" r:id="rId6"/>
    <p:sldId id="268" r:id="rId7"/>
    <p:sldId id="258" r:id="rId8"/>
    <p:sldId id="290" r:id="rId9"/>
    <p:sldId id="294" r:id="rId10"/>
    <p:sldId id="292" r:id="rId11"/>
    <p:sldId id="262" r:id="rId12"/>
    <p:sldId id="260" r:id="rId13"/>
    <p:sldId id="261" r:id="rId14"/>
    <p:sldId id="264" r:id="rId15"/>
    <p:sldId id="269"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6" r:id="rId29"/>
    <p:sldId id="287" r:id="rId30"/>
    <p:sldId id="288" r:id="rId31"/>
    <p:sldId id="289" r:id="rId3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7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1388D-81F9-462F-809F-0E295CC97185}" type="datetimeFigureOut">
              <a:rPr lang="it-IT" smtClean="0"/>
              <a:t>01/10/2019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C83E30-4225-4BB2-A475-9E833341EF49}" type="slidenum">
              <a:rPr lang="it-IT" smtClean="0"/>
              <a:t>‹N›</a:t>
            </a:fld>
            <a:endParaRPr lang="it-IT"/>
          </a:p>
        </p:txBody>
      </p:sp>
    </p:spTree>
    <p:extLst>
      <p:ext uri="{BB962C8B-B14F-4D97-AF65-F5344CB8AC3E}">
        <p14:creationId xmlns:p14="http://schemas.microsoft.com/office/powerpoint/2010/main" val="3678534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8211C1-0732-45C9-B638-798A1A0B9CEA}" type="slidenum">
              <a:rPr lang="it-IT" altLang="it-IT"/>
              <a:pPr/>
              <a:t>28</a:t>
            </a:fld>
            <a:endParaRPr lang="it-IT" altLang="it-IT"/>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51312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6C5420-C3D2-4E94-BC5E-EE7352DA0671}" type="slidenum">
              <a:rPr lang="it-IT" altLang="it-IT"/>
              <a:pPr/>
              <a:t>29</a:t>
            </a:fld>
            <a:endParaRPr lang="it-IT" altLang="it-IT"/>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21092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37D00-7652-43D0-A54D-CD9492EE110C}" type="slidenum">
              <a:rPr lang="it-IT" altLang="it-IT"/>
              <a:pPr/>
              <a:t>30</a:t>
            </a:fld>
            <a:endParaRPr lang="it-IT" altLang="it-IT"/>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491380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28AF21-2D4B-4C5E-9D62-37191507909B}" type="slidenum">
              <a:rPr lang="it-IT" altLang="it-IT"/>
              <a:pPr/>
              <a:t>31</a:t>
            </a:fld>
            <a:endParaRPr lang="it-IT" altLang="it-IT"/>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7246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967FFC4-03DE-47B1-B8AE-490779DC8516}" type="datetimeFigureOut">
              <a:rPr lang="it-IT" smtClean="0"/>
              <a:pPr/>
              <a:t>01/10/2019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848A12-6E9C-49FF-8E25-0286981472B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967FFC4-03DE-47B1-B8AE-490779DC8516}" type="datetimeFigureOut">
              <a:rPr lang="it-IT" smtClean="0"/>
              <a:pPr/>
              <a:t>01/10/2019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848A12-6E9C-49FF-8E25-0286981472B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967FFC4-03DE-47B1-B8AE-490779DC8516}" type="datetimeFigureOut">
              <a:rPr lang="it-IT" smtClean="0"/>
              <a:pPr/>
              <a:t>01/10/2019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848A12-6E9C-49FF-8E25-0286981472BB}"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38588"/>
            <a:ext cx="4038600" cy="218757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457200" y="6245225"/>
            <a:ext cx="2133600" cy="476250"/>
          </a:xfrm>
        </p:spPr>
        <p:txBody>
          <a:bodyPr/>
          <a:lstStyle>
            <a:lvl1pPr>
              <a:defRPr/>
            </a:lvl1pPr>
          </a:lstStyle>
          <a:p>
            <a:endParaRPr lang="it-IT" altLang="it-IT"/>
          </a:p>
        </p:txBody>
      </p:sp>
      <p:sp>
        <p:nvSpPr>
          <p:cNvPr id="7" name="Segnaposto piè di pagina 6"/>
          <p:cNvSpPr>
            <a:spLocks noGrp="1"/>
          </p:cNvSpPr>
          <p:nvPr>
            <p:ph type="ftr" sz="quarter" idx="11"/>
          </p:nvPr>
        </p:nvSpPr>
        <p:spPr>
          <a:xfrm>
            <a:off x="3124200" y="6245225"/>
            <a:ext cx="2895600" cy="476250"/>
          </a:xfrm>
        </p:spPr>
        <p:txBody>
          <a:bodyPr/>
          <a:lstStyle>
            <a:lvl1pPr>
              <a:defRPr/>
            </a:lvl1pPr>
          </a:lstStyle>
          <a:p>
            <a:endParaRPr lang="it-IT" altLang="it-IT"/>
          </a:p>
        </p:txBody>
      </p:sp>
      <p:sp>
        <p:nvSpPr>
          <p:cNvPr id="8" name="Segnaposto numero diapositiva 7"/>
          <p:cNvSpPr>
            <a:spLocks noGrp="1"/>
          </p:cNvSpPr>
          <p:nvPr>
            <p:ph type="sldNum" sz="quarter" idx="12"/>
          </p:nvPr>
        </p:nvSpPr>
        <p:spPr>
          <a:xfrm>
            <a:off x="6553200" y="6245225"/>
            <a:ext cx="2133600" cy="476250"/>
          </a:xfrm>
        </p:spPr>
        <p:txBody>
          <a:bodyPr/>
          <a:lstStyle>
            <a:lvl1pPr>
              <a:defRPr/>
            </a:lvl1pPr>
          </a:lstStyle>
          <a:p>
            <a:fld id="{451DF02E-7E48-41D5-BD95-0B6A11AA086D}" type="slidenum">
              <a:rPr lang="it-IT" altLang="it-IT"/>
              <a:pPr/>
              <a:t>‹N›</a:t>
            </a:fld>
            <a:endParaRPr lang="it-IT" altLang="it-IT"/>
          </a:p>
        </p:txBody>
      </p:sp>
    </p:spTree>
    <p:extLst>
      <p:ext uri="{BB962C8B-B14F-4D97-AF65-F5344CB8AC3E}">
        <p14:creationId xmlns:p14="http://schemas.microsoft.com/office/powerpoint/2010/main" val="628911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457200" y="1600200"/>
            <a:ext cx="4038600" cy="21859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57200" y="3938588"/>
            <a:ext cx="4038600" cy="218757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8200" y="3938588"/>
            <a:ext cx="4038600" cy="218757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245225"/>
            <a:ext cx="2133600" cy="476250"/>
          </a:xfrm>
        </p:spPr>
        <p:txBody>
          <a:bodyPr/>
          <a:lstStyle>
            <a:lvl1pPr>
              <a:defRPr/>
            </a:lvl1pPr>
          </a:lstStyle>
          <a:p>
            <a:endParaRPr lang="it-IT" altLang="it-IT"/>
          </a:p>
        </p:txBody>
      </p:sp>
      <p:sp>
        <p:nvSpPr>
          <p:cNvPr id="8" name="Segnaposto piè di pagina 7"/>
          <p:cNvSpPr>
            <a:spLocks noGrp="1"/>
          </p:cNvSpPr>
          <p:nvPr>
            <p:ph type="ftr" sz="quarter" idx="11"/>
          </p:nvPr>
        </p:nvSpPr>
        <p:spPr>
          <a:xfrm>
            <a:off x="3124200" y="6245225"/>
            <a:ext cx="2895600" cy="476250"/>
          </a:xfrm>
        </p:spPr>
        <p:txBody>
          <a:bodyPr/>
          <a:lstStyle>
            <a:lvl1pPr>
              <a:defRPr/>
            </a:lvl1pPr>
          </a:lstStyle>
          <a:p>
            <a:endParaRPr lang="it-IT" altLang="it-IT"/>
          </a:p>
        </p:txBody>
      </p:sp>
      <p:sp>
        <p:nvSpPr>
          <p:cNvPr id="9" name="Segnaposto numero diapositiva 8"/>
          <p:cNvSpPr>
            <a:spLocks noGrp="1"/>
          </p:cNvSpPr>
          <p:nvPr>
            <p:ph type="sldNum" sz="quarter" idx="12"/>
          </p:nvPr>
        </p:nvSpPr>
        <p:spPr>
          <a:xfrm>
            <a:off x="6553200" y="6245225"/>
            <a:ext cx="2133600" cy="476250"/>
          </a:xfrm>
        </p:spPr>
        <p:txBody>
          <a:bodyPr/>
          <a:lstStyle>
            <a:lvl1pPr>
              <a:defRPr/>
            </a:lvl1pPr>
          </a:lstStyle>
          <a:p>
            <a:fld id="{85717F7E-9B22-4CDB-BC5C-3D387E6A5D5A}" type="slidenum">
              <a:rPr lang="it-IT" altLang="it-IT"/>
              <a:pPr/>
              <a:t>‹N›</a:t>
            </a:fld>
            <a:endParaRPr lang="it-IT" altLang="it-IT"/>
          </a:p>
        </p:txBody>
      </p:sp>
    </p:spTree>
    <p:extLst>
      <p:ext uri="{BB962C8B-B14F-4D97-AF65-F5344CB8AC3E}">
        <p14:creationId xmlns:p14="http://schemas.microsoft.com/office/powerpoint/2010/main" val="17649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967FFC4-03DE-47B1-B8AE-490779DC8516}" type="datetimeFigureOut">
              <a:rPr lang="it-IT" smtClean="0"/>
              <a:pPr/>
              <a:t>01/10/2019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848A12-6E9C-49FF-8E25-0286981472B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967FFC4-03DE-47B1-B8AE-490779DC8516}" type="datetimeFigureOut">
              <a:rPr lang="it-IT" smtClean="0"/>
              <a:pPr/>
              <a:t>01/10/2019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848A12-6E9C-49FF-8E25-0286981472B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967FFC4-03DE-47B1-B8AE-490779DC8516}" type="datetimeFigureOut">
              <a:rPr lang="it-IT" smtClean="0"/>
              <a:pPr/>
              <a:t>01/10/2019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F848A12-6E9C-49FF-8E25-0286981472B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967FFC4-03DE-47B1-B8AE-490779DC8516}" type="datetimeFigureOut">
              <a:rPr lang="it-IT" smtClean="0"/>
              <a:pPr/>
              <a:t>01/10/2019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F848A12-6E9C-49FF-8E25-0286981472B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967FFC4-03DE-47B1-B8AE-490779DC8516}" type="datetimeFigureOut">
              <a:rPr lang="it-IT" smtClean="0"/>
              <a:pPr/>
              <a:t>01/10/2019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F848A12-6E9C-49FF-8E25-0286981472B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967FFC4-03DE-47B1-B8AE-490779DC8516}" type="datetimeFigureOut">
              <a:rPr lang="it-IT" smtClean="0"/>
              <a:pPr/>
              <a:t>01/10/2019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F848A12-6E9C-49FF-8E25-0286981472B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967FFC4-03DE-47B1-B8AE-490779DC8516}" type="datetimeFigureOut">
              <a:rPr lang="it-IT" smtClean="0"/>
              <a:pPr/>
              <a:t>01/10/2019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F848A12-6E9C-49FF-8E25-0286981472B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967FFC4-03DE-47B1-B8AE-490779DC8516}" type="datetimeFigureOut">
              <a:rPr lang="it-IT" smtClean="0"/>
              <a:pPr/>
              <a:t>01/10/2019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F848A12-6E9C-49FF-8E25-0286981472B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7FFC4-03DE-47B1-B8AE-490779DC8516}" type="datetimeFigureOut">
              <a:rPr lang="it-IT" smtClean="0"/>
              <a:pPr/>
              <a:t>01/10/2019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48A12-6E9C-49FF-8E25-0286981472B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gulunap.unina.i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normAutofit fontScale="92500" lnSpcReduction="20000"/>
          </a:bodyPr>
          <a:lstStyle/>
          <a:p>
            <a:r>
              <a:rPr lang="it-IT" i="1" dirty="0" smtClean="0">
                <a:solidFill>
                  <a:schemeClr val="tx1"/>
                </a:solidFill>
              </a:rPr>
              <a:t>Con luigi greco e la Facoltà di Medicina della Università di Gulu</a:t>
            </a:r>
          </a:p>
          <a:p>
            <a:endParaRPr lang="it-IT" i="1" dirty="0" smtClean="0">
              <a:solidFill>
                <a:schemeClr val="tx1"/>
              </a:solidFill>
            </a:endParaRPr>
          </a:p>
          <a:p>
            <a:r>
              <a:rPr lang="it-IT" i="1" dirty="0" smtClean="0">
                <a:solidFill>
                  <a:schemeClr val="tx1"/>
                </a:solidFill>
              </a:rPr>
              <a:t>ydongre@unina.it</a:t>
            </a:r>
            <a:endParaRPr lang="it-IT" i="1" dirty="0">
              <a:solidFill>
                <a:schemeClr val="tx1"/>
              </a:solidFill>
            </a:endParaRPr>
          </a:p>
        </p:txBody>
      </p:sp>
      <p:sp>
        <p:nvSpPr>
          <p:cNvPr id="4" name="Titolo 1"/>
          <p:cNvSpPr txBox="1">
            <a:spLocks/>
          </p:cNvSpPr>
          <p:nvPr/>
        </p:nvSpPr>
        <p:spPr>
          <a:xfrm>
            <a:off x="539552" y="1340768"/>
            <a:ext cx="8229600" cy="1930226"/>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smtClean="0">
                <a:ln>
                  <a:noFill/>
                </a:ln>
                <a:solidFill>
                  <a:schemeClr val="tx1"/>
                </a:solidFill>
                <a:effectLst/>
                <a:uLnTx/>
                <a:uFillTx/>
                <a:latin typeface="+mj-lt"/>
                <a:ea typeface="+mj-ea"/>
                <a:cs typeface="+mj-cs"/>
              </a:rPr>
              <a:t>“</a:t>
            </a:r>
            <a:r>
              <a:rPr kumimoji="0" lang="it-IT" sz="2800" b="0" i="1" u="none" strike="noStrike" kern="1200" cap="none" spc="0" normalizeH="0" baseline="0" noProof="0" dirty="0" err="1" smtClean="0">
                <a:ln>
                  <a:noFill/>
                </a:ln>
                <a:solidFill>
                  <a:schemeClr val="tx1"/>
                </a:solidFill>
                <a:effectLst/>
                <a:uLnTx/>
                <a:uFillTx/>
                <a:latin typeface="+mj-lt"/>
                <a:ea typeface="+mj-ea"/>
                <a:cs typeface="+mj-cs"/>
              </a:rPr>
              <a:t>Result</a:t>
            </a:r>
            <a:r>
              <a:rPr kumimoji="0" lang="it-IT" sz="2800" b="0" i="1" u="none" strike="noStrike" kern="1200" cap="none" spc="0" normalizeH="0" baseline="0" noProof="0" dirty="0" smtClean="0">
                <a:ln>
                  <a:noFill/>
                </a:ln>
                <a:solidFill>
                  <a:schemeClr val="tx1"/>
                </a:solidFill>
                <a:effectLst/>
                <a:uLnTx/>
                <a:uFillTx/>
                <a:latin typeface="+mj-lt"/>
                <a:ea typeface="+mj-ea"/>
                <a:cs typeface="+mj-cs"/>
              </a:rPr>
              <a:t> </a:t>
            </a:r>
            <a:r>
              <a:rPr kumimoji="0" lang="it-IT" sz="2800" b="0" i="1" u="none" strike="noStrike" kern="1200" cap="none" spc="0" normalizeH="0" baseline="0" noProof="0" dirty="0" err="1" smtClean="0">
                <a:ln>
                  <a:noFill/>
                </a:ln>
                <a:solidFill>
                  <a:schemeClr val="tx1"/>
                </a:solidFill>
                <a:effectLst/>
                <a:uLnTx/>
                <a:uFillTx/>
                <a:latin typeface="+mj-lt"/>
                <a:ea typeface="+mj-ea"/>
                <a:cs typeface="+mj-cs"/>
              </a:rPr>
              <a:t>Based</a:t>
            </a:r>
            <a:r>
              <a:rPr kumimoji="0" lang="it-IT" sz="2800" b="0" i="1" u="none" strike="noStrike" kern="1200" cap="none" spc="0" normalizeH="0" baseline="0" noProof="0" dirty="0" smtClean="0">
                <a:ln>
                  <a:noFill/>
                </a:ln>
                <a:solidFill>
                  <a:schemeClr val="tx1"/>
                </a:solidFill>
                <a:effectLst/>
                <a:uLnTx/>
                <a:uFillTx/>
                <a:latin typeface="+mj-lt"/>
                <a:ea typeface="+mj-ea"/>
                <a:cs typeface="+mj-cs"/>
              </a:rPr>
              <a:t> </a:t>
            </a:r>
            <a:r>
              <a:rPr kumimoji="0" lang="it-IT" sz="2800" b="0" i="1" u="none" strike="noStrike" kern="1200" cap="none" spc="0" normalizeH="0" baseline="0" noProof="0" dirty="0" err="1" smtClean="0">
                <a:ln>
                  <a:noFill/>
                </a:ln>
                <a:solidFill>
                  <a:schemeClr val="tx1"/>
                </a:solidFill>
                <a:effectLst/>
                <a:uLnTx/>
                <a:uFillTx/>
                <a:latin typeface="+mj-lt"/>
                <a:ea typeface="+mj-ea"/>
                <a:cs typeface="+mj-cs"/>
              </a:rPr>
              <a:t>Financing</a:t>
            </a:r>
            <a:r>
              <a:rPr kumimoji="0" lang="it-IT" sz="2400" b="0" i="1" u="none" strike="noStrike" kern="1200" cap="none" spc="0" normalizeH="0" baseline="0" noProof="0" dirty="0" smtClean="0">
                <a:ln>
                  <a:noFill/>
                </a:ln>
                <a:solidFill>
                  <a:schemeClr val="tx1"/>
                </a:solidFill>
                <a:effectLst/>
                <a:uLnTx/>
                <a:uFillTx/>
                <a:latin typeface="+mj-lt"/>
                <a:ea typeface="+mj-ea"/>
                <a:cs typeface="+mj-cs"/>
              </a:rPr>
              <a:t>, </a:t>
            </a:r>
            <a:br>
              <a:rPr kumimoji="0" lang="it-IT" sz="2400" b="0" i="1" u="none" strike="noStrike" kern="1200" cap="none" spc="0" normalizeH="0" baseline="0" noProof="0" dirty="0" smtClean="0">
                <a:ln>
                  <a:noFill/>
                </a:ln>
                <a:solidFill>
                  <a:schemeClr val="tx1"/>
                </a:solidFill>
                <a:effectLst/>
                <a:uLnTx/>
                <a:uFillTx/>
                <a:latin typeface="+mj-lt"/>
                <a:ea typeface="+mj-ea"/>
                <a:cs typeface="+mj-cs"/>
              </a:rPr>
            </a:br>
            <a:r>
              <a:rPr kumimoji="0" lang="it-IT" sz="2400" b="0" i="1" u="none" strike="noStrike" kern="1200" cap="none" spc="0" normalizeH="0" baseline="0" noProof="0" dirty="0" smtClean="0">
                <a:ln>
                  <a:noFill/>
                </a:ln>
                <a:solidFill>
                  <a:schemeClr val="tx1"/>
                </a:solidFill>
                <a:effectLst/>
                <a:uLnTx/>
                <a:uFillTx/>
                <a:latin typeface="+mj-lt"/>
                <a:ea typeface="+mj-ea"/>
                <a:cs typeface="+mj-cs"/>
              </a:rPr>
              <a:t>un motore di cambiamento per i servizi pediatrici</a:t>
            </a:r>
            <a:r>
              <a:rPr kumimoji="0" lang="it-IT" sz="2400" b="0" i="0" u="none" strike="noStrike" kern="1200" cap="none" spc="0" normalizeH="0" baseline="0" noProof="0" dirty="0" smtClean="0">
                <a:ln>
                  <a:noFill/>
                </a:ln>
                <a:solidFill>
                  <a:schemeClr val="tx1"/>
                </a:solidFill>
                <a:effectLst/>
                <a:uLnTx/>
                <a:uFillTx/>
                <a:latin typeface="+mj-lt"/>
                <a:ea typeface="+mj-ea"/>
                <a:cs typeface="+mj-cs"/>
              </a:rPr>
              <a:t>”</a:t>
            </a:r>
            <a:br>
              <a:rPr kumimoji="0" lang="it-IT" sz="2400" b="0" i="0" u="none" strike="noStrike" kern="1200" cap="none" spc="0" normalizeH="0" baseline="0" noProof="0" dirty="0" smtClean="0">
                <a:ln>
                  <a:noFill/>
                </a:ln>
                <a:solidFill>
                  <a:schemeClr val="tx1"/>
                </a:solidFill>
                <a:effectLst/>
                <a:uLnTx/>
                <a:uFillTx/>
                <a:latin typeface="+mj-lt"/>
                <a:ea typeface="+mj-ea"/>
                <a:cs typeface="+mj-cs"/>
              </a:rPr>
            </a:br>
            <a:r>
              <a:rPr kumimoji="0" lang="it-IT" sz="2400" b="0" i="0" u="none" strike="noStrike" kern="1200" cap="none" spc="0" normalizeH="0" baseline="0" noProof="0" dirty="0" smtClean="0">
                <a:ln>
                  <a:noFill/>
                </a:ln>
                <a:solidFill>
                  <a:schemeClr val="tx1"/>
                </a:solidFill>
                <a:effectLst/>
                <a:uLnTx/>
                <a:uFillTx/>
                <a:latin typeface="+mj-lt"/>
                <a:ea typeface="+mj-ea"/>
                <a:cs typeface="+mj-cs"/>
              </a:rPr>
              <a:t>Intervento di rafforzamento delle qualità delle cure e dell’</a:t>
            </a:r>
            <a:r>
              <a:rPr kumimoji="0" lang="it-IT" sz="2400" b="0" i="0" u="none" strike="noStrike" kern="1200" cap="none" spc="0" normalizeH="0" baseline="0" noProof="0" dirty="0" err="1" smtClean="0">
                <a:ln>
                  <a:noFill/>
                </a:ln>
                <a:solidFill>
                  <a:schemeClr val="tx1"/>
                </a:solidFill>
                <a:effectLst/>
                <a:uLnTx/>
                <a:uFillTx/>
                <a:latin typeface="+mj-lt"/>
                <a:ea typeface="+mj-ea"/>
                <a:cs typeface="+mj-cs"/>
              </a:rPr>
              <a:t>empowerment</a:t>
            </a:r>
            <a:r>
              <a:rPr kumimoji="0" lang="it-IT" sz="2400" b="0" i="0" u="none" strike="noStrike" kern="1200" cap="none" spc="0" normalizeH="0" baseline="0" noProof="0" dirty="0" smtClean="0">
                <a:ln>
                  <a:noFill/>
                </a:ln>
                <a:solidFill>
                  <a:schemeClr val="tx1"/>
                </a:solidFill>
                <a:effectLst/>
                <a:uLnTx/>
                <a:uFillTx/>
                <a:latin typeface="+mj-lt"/>
                <a:ea typeface="+mj-ea"/>
                <a:cs typeface="+mj-cs"/>
              </a:rPr>
              <a:t> del personale sanitario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normAutofit fontScale="90000"/>
          </a:bodyPr>
          <a:lstStyle/>
          <a:p>
            <a:r>
              <a:rPr lang="it-IT" sz="3200" b="1" dirty="0" smtClean="0"/>
              <a:t/>
            </a:r>
            <a:br>
              <a:rPr lang="it-IT" sz="3200" b="1" dirty="0" smtClean="0"/>
            </a:br>
            <a:r>
              <a:rPr lang="it-IT" sz="3200" b="1" dirty="0" smtClean="0"/>
              <a:t>Attività 2.4 – Attivazione di un meccanismo di </a:t>
            </a:r>
            <a:r>
              <a:rPr lang="it-IT" sz="3200" b="1" i="1" dirty="0" err="1" smtClean="0"/>
              <a:t>Result</a:t>
            </a:r>
            <a:r>
              <a:rPr lang="it-IT" sz="3200" b="1" i="1" dirty="0" smtClean="0"/>
              <a:t> </a:t>
            </a:r>
            <a:r>
              <a:rPr lang="it-IT" sz="3200" b="1" i="1" dirty="0" err="1" smtClean="0"/>
              <a:t>Based</a:t>
            </a:r>
            <a:r>
              <a:rPr lang="it-IT" sz="3200" b="1" i="1" dirty="0" smtClean="0"/>
              <a:t> </a:t>
            </a:r>
            <a:r>
              <a:rPr lang="it-IT" sz="3200" b="1" i="1" dirty="0" err="1" smtClean="0"/>
              <a:t>Financing</a:t>
            </a:r>
            <a:r>
              <a:rPr lang="it-IT" sz="3200" dirty="0" smtClean="0"/>
              <a:t/>
            </a:r>
            <a:br>
              <a:rPr lang="it-IT" sz="3200" dirty="0" smtClean="0"/>
            </a:br>
            <a:endParaRPr lang="it-IT" sz="3200" dirty="0"/>
          </a:p>
        </p:txBody>
      </p:sp>
      <p:sp>
        <p:nvSpPr>
          <p:cNvPr id="3" name="Segnaposto contenuto 2"/>
          <p:cNvSpPr>
            <a:spLocks noGrp="1"/>
          </p:cNvSpPr>
          <p:nvPr>
            <p:ph idx="1"/>
          </p:nvPr>
        </p:nvSpPr>
        <p:spPr/>
        <p:txBody>
          <a:bodyPr>
            <a:normAutofit fontScale="70000" lnSpcReduction="20000"/>
          </a:bodyPr>
          <a:lstStyle/>
          <a:p>
            <a:r>
              <a:rPr lang="it-IT" dirty="0" smtClean="0"/>
              <a:t>ogni </a:t>
            </a:r>
            <a:r>
              <a:rPr lang="it-IT" dirty="0"/>
              <a:t>trimestre, sulla base dei risultati verificati </a:t>
            </a:r>
            <a:r>
              <a:rPr lang="it-IT" dirty="0" smtClean="0"/>
              <a:t>saranno </a:t>
            </a:r>
            <a:r>
              <a:rPr lang="it-IT" dirty="0"/>
              <a:t>erogati </a:t>
            </a:r>
            <a:r>
              <a:rPr lang="it-IT" dirty="0" smtClean="0"/>
              <a:t>i </a:t>
            </a:r>
            <a:r>
              <a:rPr lang="it-IT" dirty="0"/>
              <a:t>i sussidi di base relativi agli output e gli incentivi di qualità relativi al punteggio ottenuto. </a:t>
            </a:r>
            <a:endParaRPr lang="it-IT" dirty="0" smtClean="0"/>
          </a:p>
          <a:p>
            <a:endParaRPr lang="it-IT" dirty="0"/>
          </a:p>
          <a:p>
            <a:pPr lvl="0"/>
            <a:r>
              <a:rPr lang="it-IT" b="1" dirty="0" smtClean="0"/>
              <a:t>Risultati </a:t>
            </a:r>
            <a:r>
              <a:rPr lang="it-IT" b="1" dirty="0"/>
              <a:t>quantitativi: </a:t>
            </a:r>
            <a:r>
              <a:rPr lang="it-IT" dirty="0"/>
              <a:t>i sussidi di base </a:t>
            </a:r>
            <a:r>
              <a:rPr lang="it-IT" dirty="0" smtClean="0"/>
              <a:t>ai </a:t>
            </a:r>
            <a:r>
              <a:rPr lang="it-IT" dirty="0"/>
              <a:t>servizi pediatrici in regime di ricovero saranno assegnati all’ospedale a seconda del numero di servizi/beneficiari effettivamente raggiunti nel trimestre </a:t>
            </a:r>
            <a:endParaRPr lang="it-IT" dirty="0" smtClean="0"/>
          </a:p>
          <a:p>
            <a:pPr lvl="0"/>
            <a:endParaRPr lang="it-IT" dirty="0"/>
          </a:p>
          <a:p>
            <a:r>
              <a:rPr lang="en-GB" b="1" dirty="0" err="1" smtClean="0"/>
              <a:t>Risultati</a:t>
            </a:r>
            <a:r>
              <a:rPr lang="en-GB" b="1" dirty="0" smtClean="0"/>
              <a:t> </a:t>
            </a:r>
            <a:r>
              <a:rPr lang="en-GB" b="1" dirty="0" err="1" smtClean="0"/>
              <a:t>qualitativi</a:t>
            </a:r>
            <a:r>
              <a:rPr lang="en-GB" b="1" dirty="0" smtClean="0"/>
              <a:t>: </a:t>
            </a:r>
            <a:r>
              <a:rPr lang="en-GB" dirty="0" smtClean="0"/>
              <a:t>un </a:t>
            </a:r>
            <a:r>
              <a:rPr lang="en-GB" dirty="0" err="1" smtClean="0"/>
              <a:t>incentivo</a:t>
            </a:r>
            <a:r>
              <a:rPr lang="en-GB" dirty="0" smtClean="0"/>
              <a:t> di </a:t>
            </a:r>
            <a:r>
              <a:rPr lang="en-GB" dirty="0" err="1" smtClean="0"/>
              <a:t>qualità</a:t>
            </a:r>
            <a:r>
              <a:rPr lang="en-GB" dirty="0" smtClean="0"/>
              <a:t>, per </a:t>
            </a:r>
            <a:r>
              <a:rPr lang="en-GB" dirty="0" err="1" smtClean="0"/>
              <a:t>ogni</a:t>
            </a:r>
            <a:r>
              <a:rPr lang="en-GB" dirty="0" smtClean="0"/>
              <a:t> </a:t>
            </a:r>
            <a:r>
              <a:rPr lang="en-GB" dirty="0" err="1" smtClean="0"/>
              <a:t>livello</a:t>
            </a:r>
            <a:r>
              <a:rPr lang="en-GB" dirty="0" smtClean="0"/>
              <a:t> di </a:t>
            </a:r>
            <a:r>
              <a:rPr lang="en-GB" dirty="0" err="1" smtClean="0"/>
              <a:t>punteggio</a:t>
            </a:r>
            <a:r>
              <a:rPr lang="en-GB" dirty="0" smtClean="0"/>
              <a:t> (</a:t>
            </a:r>
            <a:r>
              <a:rPr lang="en-GB" dirty="0" err="1" smtClean="0"/>
              <a:t>tra</a:t>
            </a:r>
            <a:r>
              <a:rPr lang="en-GB" dirty="0" smtClean="0"/>
              <a:t> 1 e 5), </a:t>
            </a:r>
            <a:r>
              <a:rPr lang="en-GB" dirty="0" err="1" smtClean="0"/>
              <a:t>sarà</a:t>
            </a:r>
            <a:r>
              <a:rPr lang="en-GB" dirty="0" smtClean="0"/>
              <a:t> </a:t>
            </a:r>
            <a:r>
              <a:rPr lang="en-GB" dirty="0" err="1" smtClean="0"/>
              <a:t>corrisposto</a:t>
            </a:r>
            <a:r>
              <a:rPr lang="en-GB" dirty="0" smtClean="0"/>
              <a:t> a </a:t>
            </a:r>
            <a:r>
              <a:rPr lang="en-GB" dirty="0" err="1" smtClean="0"/>
              <a:t>seconda</a:t>
            </a:r>
            <a:r>
              <a:rPr lang="en-GB" dirty="0" smtClean="0"/>
              <a:t> del </a:t>
            </a:r>
            <a:r>
              <a:rPr lang="en-GB" dirty="0" err="1" smtClean="0"/>
              <a:t>punteggio</a:t>
            </a:r>
            <a:r>
              <a:rPr lang="en-GB" dirty="0" smtClean="0"/>
              <a:t> di </a:t>
            </a:r>
            <a:r>
              <a:rPr lang="en-GB" dirty="0" err="1" smtClean="0"/>
              <a:t>qualità</a:t>
            </a:r>
            <a:r>
              <a:rPr lang="en-GB" dirty="0" smtClean="0"/>
              <a:t> </a:t>
            </a:r>
            <a:r>
              <a:rPr lang="en-GB" dirty="0" err="1" smtClean="0"/>
              <a:t>ottenuto</a:t>
            </a:r>
            <a:r>
              <a:rPr lang="en-GB" dirty="0" smtClean="0"/>
              <a:t>. Il </a:t>
            </a:r>
            <a:r>
              <a:rPr lang="en-GB" dirty="0" err="1" smtClean="0"/>
              <a:t>valore</a:t>
            </a:r>
            <a:r>
              <a:rPr lang="en-GB" dirty="0" smtClean="0"/>
              <a:t> </a:t>
            </a:r>
            <a:r>
              <a:rPr lang="en-GB" dirty="0" err="1" smtClean="0"/>
              <a:t>dell’incentivo</a:t>
            </a:r>
            <a:r>
              <a:rPr lang="en-GB" dirty="0" smtClean="0"/>
              <a:t> è un </a:t>
            </a:r>
            <a:r>
              <a:rPr lang="en-GB" dirty="0" err="1" smtClean="0"/>
              <a:t>moltiplicatore</a:t>
            </a:r>
            <a:r>
              <a:rPr lang="en-GB" dirty="0" smtClean="0"/>
              <a:t> </a:t>
            </a:r>
            <a:r>
              <a:rPr lang="en-GB" dirty="0" err="1" smtClean="0"/>
              <a:t>applicato</a:t>
            </a:r>
            <a:r>
              <a:rPr lang="en-GB" dirty="0" smtClean="0"/>
              <a:t> al </a:t>
            </a:r>
            <a:r>
              <a:rPr lang="en-GB" dirty="0" err="1" smtClean="0"/>
              <a:t>costo</a:t>
            </a:r>
            <a:r>
              <a:rPr lang="en-GB" dirty="0" smtClean="0"/>
              <a:t> base </a:t>
            </a:r>
            <a:r>
              <a:rPr lang="en-GB" dirty="0" err="1" smtClean="0"/>
              <a:t>dei</a:t>
            </a:r>
            <a:r>
              <a:rPr lang="en-GB" dirty="0" smtClean="0"/>
              <a:t> </a:t>
            </a:r>
            <a:r>
              <a:rPr lang="en-GB" dirty="0" err="1" smtClean="0"/>
              <a:t>servizi</a:t>
            </a:r>
            <a:r>
              <a:rPr lang="en-GB" dirty="0" smtClean="0"/>
              <a:t> </a:t>
            </a:r>
            <a:r>
              <a:rPr lang="en-GB" dirty="0" err="1" smtClean="0"/>
              <a:t>erogati</a:t>
            </a:r>
            <a:r>
              <a:rPr lang="en-GB" dirty="0" smtClean="0"/>
              <a:t>.</a:t>
            </a:r>
          </a:p>
          <a:p>
            <a:endParaRPr lang="en-GB" dirty="0" smtClean="0"/>
          </a:p>
          <a:p>
            <a:r>
              <a:rPr lang="en-GB" dirty="0" smtClean="0"/>
              <a:t> Il </a:t>
            </a:r>
            <a:r>
              <a:rPr lang="en-GB" dirty="0" err="1" smtClean="0"/>
              <a:t>moltiplicatore</a:t>
            </a:r>
            <a:r>
              <a:rPr lang="en-GB" dirty="0" smtClean="0"/>
              <a:t> </a:t>
            </a:r>
            <a:r>
              <a:rPr lang="en-GB" dirty="0" err="1" smtClean="0"/>
              <a:t>applicato</a:t>
            </a:r>
            <a:r>
              <a:rPr lang="en-GB" dirty="0" smtClean="0"/>
              <a:t> al </a:t>
            </a:r>
            <a:r>
              <a:rPr lang="en-GB" dirty="0" err="1" smtClean="0"/>
              <a:t>ricovero</a:t>
            </a:r>
            <a:r>
              <a:rPr lang="en-GB" dirty="0" smtClean="0"/>
              <a:t> è </a:t>
            </a:r>
            <a:r>
              <a:rPr lang="en-GB" dirty="0" err="1" smtClean="0"/>
              <a:t>più</a:t>
            </a:r>
            <a:r>
              <a:rPr lang="en-GB" dirty="0" smtClean="0"/>
              <a:t> basso (</a:t>
            </a:r>
            <a:r>
              <a:rPr lang="en-GB" dirty="0" err="1" smtClean="0"/>
              <a:t>massimo</a:t>
            </a:r>
            <a:r>
              <a:rPr lang="en-GB" dirty="0" smtClean="0"/>
              <a:t> del 25% del </a:t>
            </a:r>
            <a:r>
              <a:rPr lang="en-GB" dirty="0" err="1" smtClean="0"/>
              <a:t>sussidio</a:t>
            </a:r>
            <a:r>
              <a:rPr lang="en-GB" dirty="0" smtClean="0"/>
              <a:t> di base) </a:t>
            </a:r>
            <a:r>
              <a:rPr lang="en-GB" dirty="0" err="1" smtClean="0"/>
              <a:t>rispetto</a:t>
            </a:r>
            <a:r>
              <a:rPr lang="en-GB" dirty="0" smtClean="0"/>
              <a:t> </a:t>
            </a:r>
            <a:r>
              <a:rPr lang="en-GB" dirty="0" err="1" smtClean="0"/>
              <a:t>agli</a:t>
            </a:r>
            <a:r>
              <a:rPr lang="en-GB" dirty="0" smtClean="0"/>
              <a:t> </a:t>
            </a:r>
            <a:r>
              <a:rPr lang="en-GB" dirty="0" err="1" smtClean="0"/>
              <a:t>incentivi</a:t>
            </a:r>
            <a:r>
              <a:rPr lang="en-GB" dirty="0" smtClean="0"/>
              <a:t> per </a:t>
            </a:r>
            <a:r>
              <a:rPr lang="en-GB" dirty="0" err="1" smtClean="0"/>
              <a:t>i</a:t>
            </a:r>
            <a:r>
              <a:rPr lang="en-GB" dirty="0" smtClean="0"/>
              <a:t> </a:t>
            </a:r>
            <a:r>
              <a:rPr lang="en-GB" dirty="0" err="1" smtClean="0"/>
              <a:t>servizi</a:t>
            </a:r>
            <a:r>
              <a:rPr lang="en-GB" dirty="0" smtClean="0"/>
              <a:t> </a:t>
            </a:r>
            <a:r>
              <a:rPr lang="en-GB" dirty="0" err="1" smtClean="0"/>
              <a:t>ambulatoriali</a:t>
            </a:r>
            <a:r>
              <a:rPr lang="en-GB" dirty="0" smtClean="0"/>
              <a:t>. </a:t>
            </a:r>
            <a:endParaRPr lang="it-IT" dirty="0"/>
          </a:p>
        </p:txBody>
      </p:sp>
    </p:spTree>
    <p:extLst>
      <p:ext uri="{BB962C8B-B14F-4D97-AF65-F5344CB8AC3E}">
        <p14:creationId xmlns:p14="http://schemas.microsoft.com/office/powerpoint/2010/main" val="259292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lstStyle/>
          <a:p>
            <a:r>
              <a:rPr lang="it-IT" dirty="0" smtClean="0"/>
              <a:t>Cosa può fare PEDIATRIA-UNINA</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Identificare output </a:t>
            </a:r>
            <a:r>
              <a:rPr lang="it-IT" dirty="0"/>
              <a:t>quantitativi e </a:t>
            </a:r>
            <a:r>
              <a:rPr lang="it-IT" dirty="0" smtClean="0"/>
              <a:t>qualitativi dell’efficacia della prestazione </a:t>
            </a:r>
            <a:r>
              <a:rPr lang="it-IT" dirty="0"/>
              <a:t>sanitaria, che </a:t>
            </a:r>
            <a:r>
              <a:rPr lang="it-IT" dirty="0" smtClean="0"/>
              <a:t>siano integrati </a:t>
            </a:r>
            <a:r>
              <a:rPr lang="it-IT" dirty="0"/>
              <a:t>al sistema di indicatori </a:t>
            </a:r>
            <a:r>
              <a:rPr lang="it-IT" dirty="0" smtClean="0"/>
              <a:t>esistente</a:t>
            </a:r>
            <a:r>
              <a:rPr lang="it-IT" dirty="0"/>
              <a:t>, </a:t>
            </a:r>
            <a:r>
              <a:rPr lang="it-IT" dirty="0" smtClean="0"/>
              <a:t> con un </a:t>
            </a:r>
            <a:r>
              <a:rPr lang="it-IT" dirty="0"/>
              <a:t>nuovo focus specifico. </a:t>
            </a:r>
            <a:endParaRPr lang="it-IT" dirty="0" smtClean="0"/>
          </a:p>
          <a:p>
            <a:r>
              <a:rPr lang="it-IT" dirty="0" smtClean="0"/>
              <a:t>L’Università </a:t>
            </a:r>
            <a:r>
              <a:rPr lang="it-IT" dirty="0"/>
              <a:t>Federico II di Napoli, partner di </a:t>
            </a:r>
            <a:r>
              <a:rPr lang="it-IT" dirty="0" smtClean="0"/>
              <a:t>progetto, sarà </a:t>
            </a:r>
            <a:r>
              <a:rPr lang="it-IT" dirty="0"/>
              <a:t>direttamente responsabile di questa attività, che </a:t>
            </a:r>
            <a:r>
              <a:rPr lang="it-IT" dirty="0" smtClean="0"/>
              <a:t>prevede:</a:t>
            </a:r>
          </a:p>
          <a:p>
            <a:r>
              <a:rPr lang="it-IT" dirty="0" smtClean="0"/>
              <a:t>1. una </a:t>
            </a:r>
            <a:r>
              <a:rPr lang="it-IT" dirty="0"/>
              <a:t>fase di analisi in </a:t>
            </a:r>
            <a:r>
              <a:rPr lang="it-IT" dirty="0" smtClean="0"/>
              <a:t>loco : </a:t>
            </a:r>
            <a:r>
              <a:rPr lang="it-IT" b="1" u="sng" dirty="0" smtClean="0"/>
              <a:t>fatta Marzo 2018</a:t>
            </a:r>
          </a:p>
          <a:p>
            <a:r>
              <a:rPr lang="it-IT" dirty="0" smtClean="0"/>
              <a:t> 2. una </a:t>
            </a:r>
            <a:r>
              <a:rPr lang="it-IT" dirty="0"/>
              <a:t>fase di elaborazione degli indicatori, ad opera di un Pediatra esperto e un Data </a:t>
            </a:r>
            <a:r>
              <a:rPr lang="it-IT" dirty="0" smtClean="0"/>
              <a:t>Manager</a:t>
            </a:r>
          </a:p>
          <a:p>
            <a:r>
              <a:rPr lang="it-IT" dirty="0" smtClean="0"/>
              <a:t>il  coinvolgimento di </a:t>
            </a:r>
            <a:r>
              <a:rPr lang="it-IT" dirty="0"/>
              <a:t>un team di specializzandi </a:t>
            </a:r>
            <a:r>
              <a:rPr lang="it-IT" dirty="0" smtClean="0"/>
              <a:t>insieme  con la Facoltà di Gulu e la </a:t>
            </a:r>
            <a:r>
              <a:rPr lang="it-IT" dirty="0"/>
              <a:t>direzione del Lacor e </a:t>
            </a:r>
            <a:r>
              <a:rPr lang="it-IT" dirty="0" err="1"/>
              <a:t>Kalongo</a:t>
            </a:r>
            <a:r>
              <a:rPr lang="it-IT" dirty="0"/>
              <a:t> Hospital.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29600" cy="850106"/>
          </a:xfrm>
          <a:solidFill>
            <a:srgbClr val="FFFF00"/>
          </a:solidFill>
        </p:spPr>
        <p:txBody>
          <a:bodyPr>
            <a:normAutofit fontScale="90000"/>
          </a:bodyPr>
          <a:lstStyle/>
          <a:p>
            <a:r>
              <a:rPr lang="it-IT" sz="3200" b="1" dirty="0" smtClean="0"/>
              <a:t/>
            </a:r>
            <a:br>
              <a:rPr lang="it-IT" sz="3200" b="1" dirty="0" smtClean="0"/>
            </a:br>
            <a:r>
              <a:rPr lang="it-IT" sz="3200" b="1" dirty="0" smtClean="0"/>
              <a:t>Monitoraggio trimestrale degli indicatori quantitativi e qualitativi </a:t>
            </a:r>
            <a:r>
              <a:rPr lang="it-IT" sz="3200" dirty="0" smtClean="0"/>
              <a:t/>
            </a:r>
            <a:br>
              <a:rPr lang="it-IT" sz="3200" dirty="0" smtClean="0"/>
            </a:br>
            <a:endParaRPr lang="it-IT" sz="3200" dirty="0"/>
          </a:p>
        </p:txBody>
      </p:sp>
      <p:sp>
        <p:nvSpPr>
          <p:cNvPr id="3" name="Segnaposto contenuto 2"/>
          <p:cNvSpPr>
            <a:spLocks noGrp="1"/>
          </p:cNvSpPr>
          <p:nvPr>
            <p:ph idx="1"/>
          </p:nvPr>
        </p:nvSpPr>
        <p:spPr/>
        <p:txBody>
          <a:bodyPr>
            <a:normAutofit fontScale="85000" lnSpcReduction="20000"/>
          </a:bodyPr>
          <a:lstStyle/>
          <a:p>
            <a:r>
              <a:rPr lang="it-IT" dirty="0" smtClean="0"/>
              <a:t>Gli indicatori </a:t>
            </a:r>
            <a:r>
              <a:rPr lang="it-IT" dirty="0"/>
              <a:t>identificati dal progetto, saranno monitorati per tutta la durata dell’intervento con una frequenza </a:t>
            </a:r>
            <a:r>
              <a:rPr lang="it-IT" dirty="0" smtClean="0"/>
              <a:t>trimestrale</a:t>
            </a:r>
          </a:p>
          <a:p>
            <a:r>
              <a:rPr lang="it-IT" dirty="0" smtClean="0"/>
              <a:t> </a:t>
            </a:r>
            <a:r>
              <a:rPr lang="it-IT" dirty="0"/>
              <a:t>La verifica degli indicatori sarà </a:t>
            </a:r>
            <a:r>
              <a:rPr lang="it-IT" dirty="0" smtClean="0"/>
              <a:t>di </a:t>
            </a:r>
            <a:r>
              <a:rPr lang="it-IT" dirty="0"/>
              <a:t>un </a:t>
            </a:r>
            <a:r>
              <a:rPr lang="it-IT" dirty="0" err="1"/>
              <a:t>Quality</a:t>
            </a:r>
            <a:r>
              <a:rPr lang="it-IT" dirty="0"/>
              <a:t> Team </a:t>
            </a:r>
            <a:r>
              <a:rPr lang="it-IT" dirty="0" smtClean="0"/>
              <a:t> composto da   valutatori professionisti con un membro  del </a:t>
            </a:r>
            <a:r>
              <a:rPr lang="it-IT" dirty="0"/>
              <a:t>Ministero di Salute ugandese (esterni). </a:t>
            </a:r>
            <a:endParaRPr lang="it-IT" dirty="0" smtClean="0"/>
          </a:p>
          <a:p>
            <a:r>
              <a:rPr lang="it-IT" dirty="0" smtClean="0"/>
              <a:t>Il </a:t>
            </a:r>
            <a:r>
              <a:rPr lang="it-IT" dirty="0" err="1"/>
              <a:t>Quality</a:t>
            </a:r>
            <a:r>
              <a:rPr lang="it-IT" dirty="0"/>
              <a:t> Team </a:t>
            </a:r>
            <a:r>
              <a:rPr lang="it-IT" dirty="0" smtClean="0"/>
              <a:t>verifica, </a:t>
            </a:r>
            <a:r>
              <a:rPr lang="it-IT" dirty="0"/>
              <a:t>mediante </a:t>
            </a:r>
            <a:r>
              <a:rPr lang="it-IT" dirty="0" err="1" smtClean="0"/>
              <a:t>check</a:t>
            </a:r>
            <a:r>
              <a:rPr lang="it-IT" dirty="0" smtClean="0"/>
              <a:t> </a:t>
            </a:r>
            <a:r>
              <a:rPr lang="it-IT" dirty="0"/>
              <a:t>list e </a:t>
            </a:r>
            <a:r>
              <a:rPr lang="it-IT" dirty="0" smtClean="0"/>
              <a:t>visita </a:t>
            </a:r>
            <a:r>
              <a:rPr lang="it-IT" dirty="0"/>
              <a:t>diretta ai reparti di pediatria, la performance </a:t>
            </a:r>
            <a:r>
              <a:rPr lang="it-IT" dirty="0" smtClean="0"/>
              <a:t>trimestrale, </a:t>
            </a:r>
            <a:r>
              <a:rPr lang="it-IT" dirty="0"/>
              <a:t>e quindi </a:t>
            </a:r>
            <a:r>
              <a:rPr lang="it-IT" dirty="0" smtClean="0"/>
              <a:t>assegna </a:t>
            </a:r>
            <a:r>
              <a:rPr lang="it-IT" dirty="0"/>
              <a:t>un punteggio di qualità </a:t>
            </a:r>
            <a:r>
              <a:rPr lang="it-IT" dirty="0" smtClean="0"/>
              <a:t>(1 </a:t>
            </a:r>
            <a:r>
              <a:rPr lang="it-IT" dirty="0"/>
              <a:t>a</a:t>
            </a:r>
            <a:r>
              <a:rPr lang="it-IT" dirty="0" smtClean="0"/>
              <a:t> </a:t>
            </a:r>
            <a:r>
              <a:rPr lang="it-IT" dirty="0"/>
              <a:t>5) e </a:t>
            </a:r>
            <a:r>
              <a:rPr lang="it-IT" dirty="0" smtClean="0"/>
              <a:t>identifica </a:t>
            </a:r>
            <a:r>
              <a:rPr lang="it-IT" dirty="0"/>
              <a:t>gli eventuali aspetti da rafforzare. </a:t>
            </a:r>
            <a:endParaRPr lang="it-IT" dirty="0" smtClean="0"/>
          </a:p>
          <a:p>
            <a:r>
              <a:rPr lang="it-IT" dirty="0" smtClean="0"/>
              <a:t>Il </a:t>
            </a:r>
            <a:r>
              <a:rPr lang="it-IT" dirty="0"/>
              <a:t>progetto si propone di raggiungere </a:t>
            </a:r>
            <a:r>
              <a:rPr lang="it-IT" dirty="0" smtClean="0"/>
              <a:t>un </a:t>
            </a:r>
            <a:r>
              <a:rPr lang="it-IT" dirty="0"/>
              <a:t>livello di qualità </a:t>
            </a:r>
            <a:r>
              <a:rPr lang="it-IT" dirty="0" smtClean="0"/>
              <a:t>minimo di 3 </a:t>
            </a:r>
            <a:r>
              <a:rPr lang="it-IT" dirty="0"/>
              <a:t>per l’insieme degli indicatori. </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normAutofit fontScale="90000"/>
          </a:bodyPr>
          <a:lstStyle/>
          <a:p>
            <a:r>
              <a:rPr lang="it-IT" sz="3200" b="1" dirty="0" smtClean="0"/>
              <a:t/>
            </a:r>
            <a:br>
              <a:rPr lang="it-IT" sz="3200" b="1" dirty="0" smtClean="0"/>
            </a:br>
            <a:r>
              <a:rPr lang="it-IT" sz="3200" b="1" dirty="0" smtClean="0"/>
              <a:t>Attività 2.3 – Coinvolgimento proattivo dello staff sanitario, di specializzandi  e di studenti</a:t>
            </a:r>
            <a:r>
              <a:rPr lang="it-IT" sz="3200" dirty="0" smtClean="0"/>
              <a:t/>
            </a:r>
            <a:br>
              <a:rPr lang="it-IT" sz="3200" dirty="0" smtClean="0"/>
            </a:br>
            <a:endParaRPr lang="it-IT" sz="3200" dirty="0"/>
          </a:p>
        </p:txBody>
      </p:sp>
      <p:sp>
        <p:nvSpPr>
          <p:cNvPr id="3" name="Segnaposto contenuto 2"/>
          <p:cNvSpPr>
            <a:spLocks noGrp="1"/>
          </p:cNvSpPr>
          <p:nvPr>
            <p:ph idx="1"/>
          </p:nvPr>
        </p:nvSpPr>
        <p:spPr>
          <a:xfrm>
            <a:off x="457200" y="1600200"/>
            <a:ext cx="8229600" cy="4853136"/>
          </a:xfrm>
        </p:spPr>
        <p:txBody>
          <a:bodyPr>
            <a:noAutofit/>
          </a:bodyPr>
          <a:lstStyle/>
          <a:p>
            <a:r>
              <a:rPr lang="it-IT" sz="1800" dirty="0" smtClean="0"/>
              <a:t>lo </a:t>
            </a:r>
            <a:r>
              <a:rPr lang="it-IT" sz="1800" dirty="0"/>
              <a:t>staff dei reparti di pediatria </a:t>
            </a:r>
            <a:r>
              <a:rPr lang="it-IT" sz="1800" dirty="0" smtClean="0"/>
              <a:t>(</a:t>
            </a:r>
            <a:r>
              <a:rPr lang="it-IT" sz="1800" dirty="0"/>
              <a:t>medici, infermieri, aiuto infermieri etc</a:t>
            </a:r>
            <a:r>
              <a:rPr lang="it-IT" sz="1800" dirty="0" smtClean="0"/>
              <a:t>.) è  coinvolto </a:t>
            </a:r>
            <a:r>
              <a:rPr lang="it-IT" sz="1800" dirty="0"/>
              <a:t>proattivamente </a:t>
            </a:r>
            <a:r>
              <a:rPr lang="it-IT" sz="1800" dirty="0" smtClean="0"/>
              <a:t>nel monitoraggio </a:t>
            </a:r>
            <a:r>
              <a:rPr lang="it-IT" sz="1800" dirty="0"/>
              <a:t>degli </a:t>
            </a:r>
            <a:r>
              <a:rPr lang="it-IT" sz="1800" dirty="0" smtClean="0"/>
              <a:t>indicatori, </a:t>
            </a:r>
            <a:r>
              <a:rPr lang="it-IT" sz="1800" dirty="0"/>
              <a:t>come </a:t>
            </a:r>
            <a:r>
              <a:rPr lang="it-IT" sz="1800" dirty="0" smtClean="0"/>
              <a:t>“</a:t>
            </a:r>
            <a:r>
              <a:rPr lang="it-IT" sz="1800" dirty="0"/>
              <a:t>formazione on the job” </a:t>
            </a:r>
            <a:r>
              <a:rPr lang="it-IT" sz="1800" dirty="0" smtClean="0"/>
              <a:t> </a:t>
            </a:r>
            <a:r>
              <a:rPr lang="it-IT" sz="1800" dirty="0"/>
              <a:t>per promuovere </a:t>
            </a:r>
            <a:r>
              <a:rPr lang="it-IT" sz="1800" dirty="0" smtClean="0"/>
              <a:t>competenze</a:t>
            </a:r>
            <a:r>
              <a:rPr lang="it-IT" sz="1800" dirty="0"/>
              <a:t>, </a:t>
            </a:r>
            <a:r>
              <a:rPr lang="it-IT" sz="1800" dirty="0" smtClean="0"/>
              <a:t> rafforzare l’impegno </a:t>
            </a:r>
            <a:r>
              <a:rPr lang="it-IT" sz="1800" dirty="0"/>
              <a:t>e l’assunzione di responsabilità</a:t>
            </a:r>
            <a:r>
              <a:rPr lang="it-IT" sz="1800" dirty="0" smtClean="0"/>
              <a:t>.</a:t>
            </a:r>
          </a:p>
          <a:p>
            <a:r>
              <a:rPr lang="it-IT" sz="1800" dirty="0" smtClean="0"/>
              <a:t> </a:t>
            </a:r>
            <a:r>
              <a:rPr lang="it-IT" sz="1800" dirty="0"/>
              <a:t>Gli indicatori di qualità </a:t>
            </a:r>
            <a:r>
              <a:rPr lang="it-IT" sz="1800" dirty="0" smtClean="0"/>
              <a:t>sono condivisi </a:t>
            </a:r>
            <a:r>
              <a:rPr lang="it-IT" sz="1800" dirty="0"/>
              <a:t>e discussi con lo </a:t>
            </a:r>
            <a:r>
              <a:rPr lang="it-IT" sz="1800" dirty="0" smtClean="0"/>
              <a:t>staff, coinvolto nella valutazione</a:t>
            </a:r>
          </a:p>
          <a:p>
            <a:r>
              <a:rPr lang="it-IT" sz="1800" dirty="0" smtClean="0"/>
              <a:t>Il </a:t>
            </a:r>
            <a:r>
              <a:rPr lang="it-IT" sz="1800" dirty="0"/>
              <a:t>coinvolgimento dello staff avverrà </a:t>
            </a:r>
            <a:r>
              <a:rPr lang="it-IT" sz="1800" dirty="0" smtClean="0"/>
              <a:t>in reparto  e con </a:t>
            </a:r>
            <a:r>
              <a:rPr lang="it-IT" sz="1800" dirty="0"/>
              <a:t>riunioni </a:t>
            </a:r>
            <a:r>
              <a:rPr lang="it-IT" sz="1800" dirty="0" smtClean="0"/>
              <a:t> di </a:t>
            </a:r>
            <a:r>
              <a:rPr lang="it-IT" sz="1800" dirty="0"/>
              <a:t>restituzione dei risultati della verifica trimestrale, durante le quali si analizzeranno </a:t>
            </a:r>
            <a:r>
              <a:rPr lang="it-IT" sz="1800" dirty="0" smtClean="0"/>
              <a:t> i risultati e </a:t>
            </a:r>
            <a:r>
              <a:rPr lang="it-IT" sz="1800" dirty="0"/>
              <a:t>si identificheranno misure </a:t>
            </a:r>
            <a:r>
              <a:rPr lang="it-IT" sz="1800" dirty="0" smtClean="0"/>
              <a:t>correttive. </a:t>
            </a:r>
            <a:endParaRPr lang="it-IT" sz="1800" dirty="0"/>
          </a:p>
          <a:p>
            <a:r>
              <a:rPr lang="it-IT" sz="1800" b="1" dirty="0"/>
              <a:t>Il progetto propizierà anche la partecipazione attiva </a:t>
            </a:r>
            <a:r>
              <a:rPr lang="it-IT" sz="1800" b="1" dirty="0" smtClean="0"/>
              <a:t>di specializzandi  in PEDIATRIA ITALIANI e degli </a:t>
            </a:r>
            <a:r>
              <a:rPr lang="it-IT" sz="1800" b="1" dirty="0"/>
              <a:t>studenti della Facoltà di Medicina della University </a:t>
            </a:r>
            <a:r>
              <a:rPr lang="it-IT" sz="1800" b="1" dirty="0" err="1"/>
              <a:t>of</a:t>
            </a:r>
            <a:r>
              <a:rPr lang="it-IT" sz="1800" b="1" dirty="0"/>
              <a:t> Gulu</a:t>
            </a:r>
            <a:r>
              <a:rPr lang="it-IT" sz="1800" dirty="0"/>
              <a:t>. </a:t>
            </a:r>
            <a:endParaRPr lang="it-IT" sz="1800" dirty="0" smtClean="0"/>
          </a:p>
          <a:p>
            <a:r>
              <a:rPr lang="it-IT" sz="1800" dirty="0" smtClean="0"/>
              <a:t>Il </a:t>
            </a:r>
            <a:r>
              <a:rPr lang="it-IT" sz="1800" dirty="0"/>
              <a:t>loro coinvolgimento nelle attività di monitoraggio sarà cruciale per arricchire il loro percorso formativo: </a:t>
            </a:r>
            <a:endParaRPr lang="it-IT" sz="1800" dirty="0" smtClean="0"/>
          </a:p>
          <a:p>
            <a:r>
              <a:rPr lang="it-IT" sz="1800" dirty="0" smtClean="0"/>
              <a:t>grazie </a:t>
            </a:r>
            <a:r>
              <a:rPr lang="it-IT" sz="1800" dirty="0"/>
              <a:t>alla possibilità di partecipare in prima persona al processo di analisi dei dati, </a:t>
            </a:r>
            <a:endParaRPr lang="it-IT" sz="1800" dirty="0" smtClean="0"/>
          </a:p>
          <a:p>
            <a:r>
              <a:rPr lang="it-IT" sz="1800" dirty="0" smtClean="0"/>
              <a:t>potranno </a:t>
            </a:r>
            <a:r>
              <a:rPr lang="it-IT" sz="1800" dirty="0"/>
              <a:t>acquisire nuove competenze relative alla qualità dei servizi sanitari, con un focus specifico sulle cure pediatriche, cruciali per il contesto locale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a:solidFill>
            <a:srgbClr val="FFFF00"/>
          </a:solidFill>
        </p:spPr>
        <p:txBody>
          <a:bodyPr>
            <a:normAutofit fontScale="90000"/>
          </a:bodyPr>
          <a:lstStyle/>
          <a:p>
            <a:r>
              <a:rPr lang="it-IT" sz="2800" b="1" dirty="0" smtClean="0"/>
              <a:t/>
            </a:r>
            <a:br>
              <a:rPr lang="it-IT" sz="2800" b="1" dirty="0" smtClean="0"/>
            </a:br>
            <a:r>
              <a:rPr lang="it-IT" sz="2800" b="1" dirty="0" smtClean="0"/>
              <a:t>Attività 3.1 – Realizzazione di uno studio per promuovere buone pratiche di gestione della sanità in contesti di sviluppo</a:t>
            </a:r>
            <a:r>
              <a:rPr lang="it-IT" sz="2800" dirty="0" smtClean="0"/>
              <a:t/>
            </a:r>
            <a:br>
              <a:rPr lang="it-IT" sz="2800" dirty="0" smtClean="0"/>
            </a:br>
            <a:endParaRPr lang="it-IT" sz="2800" dirty="0"/>
          </a:p>
        </p:txBody>
      </p:sp>
      <p:sp>
        <p:nvSpPr>
          <p:cNvPr id="3" name="Segnaposto contenuto 2"/>
          <p:cNvSpPr>
            <a:spLocks noGrp="1"/>
          </p:cNvSpPr>
          <p:nvPr>
            <p:ph idx="1"/>
          </p:nvPr>
        </p:nvSpPr>
        <p:spPr>
          <a:xfrm>
            <a:off x="457200" y="1196752"/>
            <a:ext cx="8229600" cy="4929411"/>
          </a:xfrm>
        </p:spPr>
        <p:txBody>
          <a:bodyPr>
            <a:normAutofit fontScale="92500" lnSpcReduction="10000"/>
          </a:bodyPr>
          <a:lstStyle/>
          <a:p>
            <a:r>
              <a:rPr lang="it-IT" dirty="0" smtClean="0"/>
              <a:t>L’Università </a:t>
            </a:r>
            <a:r>
              <a:rPr lang="it-IT" dirty="0"/>
              <a:t>Federico II di Napoli analizzerà i punti di forza e le debolezze del modello di </a:t>
            </a:r>
            <a:r>
              <a:rPr lang="it-IT" i="1" dirty="0" err="1"/>
              <a:t>Result</a:t>
            </a:r>
            <a:r>
              <a:rPr lang="it-IT" i="1" dirty="0"/>
              <a:t> </a:t>
            </a:r>
            <a:r>
              <a:rPr lang="it-IT" i="1" dirty="0" err="1"/>
              <a:t>Based</a:t>
            </a:r>
            <a:r>
              <a:rPr lang="it-IT" i="1" dirty="0"/>
              <a:t> </a:t>
            </a:r>
            <a:r>
              <a:rPr lang="it-IT" i="1" dirty="0" err="1"/>
              <a:t>Financing</a:t>
            </a:r>
            <a:r>
              <a:rPr lang="it-IT" dirty="0"/>
              <a:t>, valutando la sua </a:t>
            </a:r>
            <a:r>
              <a:rPr lang="it-IT" dirty="0" err="1"/>
              <a:t>replicabilità</a:t>
            </a:r>
            <a:r>
              <a:rPr lang="it-IT" dirty="0"/>
              <a:t> nei sistemi sanitari di contesti caratterizzati da alta vulnerabilità sanitaria, economica e sociale</a:t>
            </a:r>
            <a:r>
              <a:rPr lang="it-IT" dirty="0" smtClean="0"/>
              <a:t>.</a:t>
            </a:r>
          </a:p>
          <a:p>
            <a:r>
              <a:rPr lang="it-IT" dirty="0" smtClean="0"/>
              <a:t> </a:t>
            </a:r>
            <a:r>
              <a:rPr lang="it-IT" dirty="0"/>
              <a:t>Lo studio, che sarà realizzato durante il terzo anno di </a:t>
            </a:r>
            <a:r>
              <a:rPr lang="it-IT" dirty="0" smtClean="0"/>
              <a:t>progetto, verificherà  </a:t>
            </a:r>
            <a:r>
              <a:rPr lang="it-IT" dirty="0"/>
              <a:t>che la metodologia di finanziamento assicuri meccanismi di incentivo corretti e </a:t>
            </a:r>
            <a:r>
              <a:rPr lang="it-IT" dirty="0" smtClean="0"/>
              <a:t> </a:t>
            </a:r>
            <a:r>
              <a:rPr lang="it-IT" dirty="0"/>
              <a:t>coerenti con gli obiettivi di qualità delle prestazioni, evitando qualsiasi forma di </a:t>
            </a:r>
            <a:r>
              <a:rPr lang="it-IT" dirty="0" err="1"/>
              <a:t>moral</a:t>
            </a:r>
            <a:r>
              <a:rPr lang="it-IT" dirty="0"/>
              <a:t> </a:t>
            </a:r>
            <a:r>
              <a:rPr lang="it-IT" dirty="0" err="1"/>
              <a:t>hazard</a:t>
            </a:r>
            <a:r>
              <a:rPr lang="it-IT" dirty="0"/>
              <a:t> o incentivi perversi. </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lstStyle/>
          <a:p>
            <a:r>
              <a:rPr lang="it-IT" dirty="0" err="1" smtClean="0"/>
              <a:t>Opportunita’</a:t>
            </a:r>
            <a:r>
              <a:rPr lang="it-IT" dirty="0" smtClean="0"/>
              <a:t> per specializzandi</a:t>
            </a:r>
            <a:endParaRPr lang="it-IT" dirty="0"/>
          </a:p>
        </p:txBody>
      </p:sp>
      <p:sp>
        <p:nvSpPr>
          <p:cNvPr id="3" name="Segnaposto contenuto 2"/>
          <p:cNvSpPr>
            <a:spLocks noGrp="1"/>
          </p:cNvSpPr>
          <p:nvPr>
            <p:ph idx="1"/>
          </p:nvPr>
        </p:nvSpPr>
        <p:spPr>
          <a:xfrm>
            <a:off x="457200" y="1600201"/>
            <a:ext cx="8229600" cy="3268960"/>
          </a:xfrm>
        </p:spPr>
        <p:txBody>
          <a:bodyPr>
            <a:normAutofit/>
          </a:bodyPr>
          <a:lstStyle/>
          <a:p>
            <a:r>
              <a:rPr lang="it-IT" sz="2400" dirty="0" smtClean="0"/>
              <a:t>-  x 3 anni saranno disponibili 2 </a:t>
            </a:r>
            <a:r>
              <a:rPr lang="it-IT" sz="2400" dirty="0" err="1" smtClean="0"/>
              <a:t>stages</a:t>
            </a:r>
            <a:r>
              <a:rPr lang="it-IT" sz="2400" dirty="0" smtClean="0"/>
              <a:t>/anno della durata di 6 mesi circa, con tutte le spese pagate (viaggio, trasporti, soggiorno assicurazione ecc)</a:t>
            </a:r>
          </a:p>
          <a:p>
            <a:r>
              <a:rPr lang="it-IT" sz="2400" dirty="0" smtClean="0"/>
              <a:t>- esperienza diretta nella pratica clinica pediatrica (dal Neonato al Linfoma)</a:t>
            </a:r>
          </a:p>
          <a:p>
            <a:r>
              <a:rPr lang="it-IT" sz="2400" dirty="0" smtClean="0"/>
              <a:t>Acquisizione di </a:t>
            </a:r>
            <a:r>
              <a:rPr lang="it-IT" sz="2400" dirty="0" err="1" smtClean="0"/>
              <a:t>Skills</a:t>
            </a:r>
            <a:r>
              <a:rPr lang="it-IT" sz="2400" dirty="0" smtClean="0"/>
              <a:t> procedurali</a:t>
            </a:r>
          </a:p>
          <a:p>
            <a:r>
              <a:rPr lang="it-IT" sz="2400" dirty="0" smtClean="0"/>
              <a:t>Sviluppo di un progetto di ricerca su ‘</a:t>
            </a:r>
            <a:r>
              <a:rPr lang="it-IT" sz="2400" dirty="0" err="1" smtClean="0"/>
              <a:t>Health</a:t>
            </a:r>
            <a:r>
              <a:rPr lang="it-IT" sz="2400" dirty="0" smtClean="0"/>
              <a:t> </a:t>
            </a:r>
            <a:r>
              <a:rPr lang="it-IT" sz="2400" dirty="0" err="1" smtClean="0"/>
              <a:t>Services</a:t>
            </a:r>
            <a:r>
              <a:rPr lang="it-IT" sz="2400" dirty="0" smtClean="0"/>
              <a:t> </a:t>
            </a:r>
            <a:r>
              <a:rPr lang="it-IT" sz="2400" dirty="0" err="1" smtClean="0"/>
              <a:t>Evaulation</a:t>
            </a:r>
            <a:r>
              <a:rPr lang="it-IT" sz="2400" dirty="0" smtClean="0"/>
              <a:t> </a:t>
            </a:r>
            <a:r>
              <a:rPr lang="it-IT" sz="2400" dirty="0" err="1" smtClean="0"/>
              <a:t>Research</a:t>
            </a:r>
            <a:r>
              <a:rPr lang="it-IT" sz="2400" dirty="0" smtClean="0"/>
              <a:t>’ </a:t>
            </a:r>
            <a:endParaRPr lang="it-IT" sz="2400" dirty="0"/>
          </a:p>
        </p:txBody>
      </p:sp>
      <p:sp>
        <p:nvSpPr>
          <p:cNvPr id="4" name="CasellaDiTesto 3"/>
          <p:cNvSpPr txBox="1"/>
          <p:nvPr/>
        </p:nvSpPr>
        <p:spPr>
          <a:xfrm>
            <a:off x="755576" y="5013176"/>
            <a:ext cx="7848872" cy="1077218"/>
          </a:xfrm>
          <a:prstGeom prst="rect">
            <a:avLst/>
          </a:prstGeom>
          <a:solidFill>
            <a:srgbClr val="92D050"/>
          </a:solidFill>
        </p:spPr>
        <p:txBody>
          <a:bodyPr wrap="square" rtlCol="0">
            <a:spAutoFit/>
          </a:bodyPr>
          <a:lstStyle/>
          <a:p>
            <a:r>
              <a:rPr lang="it-IT" sz="3200" dirty="0" smtClean="0"/>
              <a:t>Visitate : </a:t>
            </a:r>
            <a:r>
              <a:rPr lang="it-IT" sz="3200" dirty="0" smtClean="0">
                <a:hlinkClick r:id="rId2"/>
              </a:rPr>
              <a:t>www.GULUNAP.UNINA.IT</a:t>
            </a:r>
            <a:endParaRPr lang="it-IT" sz="3200" dirty="0" smtClean="0"/>
          </a:p>
          <a:p>
            <a:r>
              <a:rPr lang="it-IT" sz="3200" dirty="0" smtClean="0"/>
              <a:t>SCRIVETE A LUIGI GRECO  ydongre@unina.it</a:t>
            </a:r>
            <a:endParaRPr lang="it-IT"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2450703"/>
          </a:xfrm>
          <a:solidFill>
            <a:srgbClr val="92D050"/>
          </a:solidFill>
        </p:spPr>
        <p:txBody>
          <a:bodyPr>
            <a:normAutofit/>
          </a:bodyPr>
          <a:lstStyle/>
          <a:p>
            <a:r>
              <a:rPr lang="it-IT" dirty="0" smtClean="0"/>
              <a:t>SPECIALIZZANDI ITALIANI</a:t>
            </a:r>
            <a:br>
              <a:rPr lang="it-IT" dirty="0" smtClean="0"/>
            </a:br>
            <a:r>
              <a:rPr lang="it-IT" dirty="0" smtClean="0"/>
              <a:t>che sono già stati </a:t>
            </a:r>
            <a:br>
              <a:rPr lang="it-IT" dirty="0" smtClean="0"/>
            </a:br>
            <a:r>
              <a:rPr lang="it-IT" dirty="0" smtClean="0"/>
              <a:t>In UGANDA</a:t>
            </a:r>
            <a:endParaRPr lang="it-IT" dirty="0"/>
          </a:p>
        </p:txBody>
      </p:sp>
    </p:spTree>
    <p:extLst>
      <p:ext uri="{BB962C8B-B14F-4D97-AF65-F5344CB8AC3E}">
        <p14:creationId xmlns:p14="http://schemas.microsoft.com/office/powerpoint/2010/main" val="1624420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marrazzo.jpg"/>
          <p:cNvPicPr>
            <a:picLocks noGrp="1" noChangeAspect="1"/>
          </p:cNvPicPr>
          <p:nvPr isPhoto="1"/>
        </p:nvPicPr>
        <p:blipFill>
          <a:blip r:embed="rId2" cstate="print">
            <a:lum/>
          </a:blip>
          <a:stretch>
            <a:fillRect/>
          </a:stretch>
        </p:blipFill>
        <p:spPr>
          <a:xfrm>
            <a:off x="2000250" y="0"/>
            <a:ext cx="5143500" cy="6858000"/>
          </a:xfrm>
          <a:prstGeom prst="rect">
            <a:avLst/>
          </a:prstGeom>
          <a:noFill/>
          <a:ln>
            <a:noFill/>
          </a:ln>
        </p:spPr>
      </p:pic>
    </p:spTree>
    <p:extLst>
      <p:ext uri="{BB962C8B-B14F-4D97-AF65-F5344CB8AC3E}">
        <p14:creationId xmlns:p14="http://schemas.microsoft.com/office/powerpoint/2010/main" val="430334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Tucci.jpg"/>
          <p:cNvPicPr>
            <a:picLocks noGrp="1" noChangeAspect="1"/>
          </p:cNvPicPr>
          <p:nvPr isPhoto="1"/>
        </p:nvPicPr>
        <p:blipFill>
          <a:blip r:embed="rId2">
            <a:lum/>
          </a:blip>
          <a:stretch>
            <a:fillRect/>
          </a:stretch>
        </p:blipFill>
        <p:spPr>
          <a:xfrm>
            <a:off x="0" y="381000"/>
            <a:ext cx="9144000" cy="6096000"/>
          </a:xfrm>
          <a:prstGeom prst="rect">
            <a:avLst/>
          </a:prstGeom>
          <a:noFill/>
          <a:ln>
            <a:noFill/>
          </a:ln>
        </p:spPr>
      </p:pic>
    </p:spTree>
    <p:extLst>
      <p:ext uri="{BB962C8B-B14F-4D97-AF65-F5344CB8AC3E}">
        <p14:creationId xmlns:p14="http://schemas.microsoft.com/office/powerpoint/2010/main" val="1235125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tente\Desktop\UGANDA GULU LACOR 2018\PP KALONGO LACOR marzo 2018\SPecializzandi Napoletani a Gulu\Russo Spena (4).jpg"/>
          <p:cNvPicPr>
            <a:picLocks noChangeAspect="1" noChangeArrowheads="1"/>
          </p:cNvPicPr>
          <p:nvPr/>
        </p:nvPicPr>
        <p:blipFill>
          <a:blip r:embed="rId2"/>
          <a:srcRect/>
          <a:stretch>
            <a:fillRect/>
          </a:stretch>
        </p:blipFill>
        <p:spPr bwMode="auto">
          <a:xfrm>
            <a:off x="1714499" y="0"/>
            <a:ext cx="5089940" cy="6858024"/>
          </a:xfrm>
          <a:prstGeom prst="rect">
            <a:avLst/>
          </a:prstGeom>
          <a:noFill/>
        </p:spPr>
      </p:pic>
    </p:spTree>
    <p:extLst>
      <p:ext uri="{BB962C8B-B14F-4D97-AF65-F5344CB8AC3E}">
        <p14:creationId xmlns:p14="http://schemas.microsoft.com/office/powerpoint/2010/main" val="3149502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596" y="285728"/>
            <a:ext cx="8358246" cy="6357982"/>
          </a:xfrm>
        </p:spPr>
        <p:txBody>
          <a:bodyPr>
            <a:normAutofit fontScale="90000"/>
          </a:bodyPr>
          <a:lstStyle/>
          <a:p>
            <a:pPr>
              <a:lnSpc>
                <a:spcPct val="115000"/>
              </a:lnSpc>
              <a:spcAft>
                <a:spcPts val="600"/>
              </a:spcAft>
            </a:pPr>
            <a:r>
              <a:rPr lang="it-IT" sz="3600" dirty="0" smtClean="0">
                <a:latin typeface="Garamond"/>
                <a:ea typeface="Times New Roman"/>
                <a:cs typeface="Arial"/>
              </a:rPr>
              <a:t/>
            </a:r>
            <a:br>
              <a:rPr lang="it-IT" sz="3600" dirty="0" smtClean="0">
                <a:latin typeface="Garamond"/>
                <a:ea typeface="Times New Roman"/>
                <a:cs typeface="Arial"/>
              </a:rPr>
            </a:br>
            <a:r>
              <a:rPr lang="it-IT" sz="3600" dirty="0" smtClean="0">
                <a:latin typeface="Garamond"/>
                <a:ea typeface="Times New Roman"/>
                <a:cs typeface="Arial"/>
              </a:rPr>
              <a:t/>
            </a:r>
            <a:br>
              <a:rPr lang="it-IT" sz="3600" dirty="0" smtClean="0">
                <a:latin typeface="Garamond"/>
                <a:ea typeface="Times New Roman"/>
                <a:cs typeface="Arial"/>
              </a:rPr>
            </a:br>
            <a:r>
              <a:rPr lang="it-IT" sz="3600" dirty="0" smtClean="0">
                <a:latin typeface="Garamond"/>
                <a:ea typeface="Times New Roman"/>
                <a:cs typeface="Arial"/>
              </a:rPr>
              <a:t>“</a:t>
            </a:r>
            <a:r>
              <a:rPr lang="it-IT" sz="3600" i="1" dirty="0" err="1" smtClean="0">
                <a:latin typeface="Garamond"/>
                <a:ea typeface="Times New Roman"/>
                <a:cs typeface="Arial"/>
              </a:rPr>
              <a:t>Result</a:t>
            </a:r>
            <a:r>
              <a:rPr lang="it-IT" sz="3600" i="1" dirty="0" smtClean="0">
                <a:latin typeface="Garamond"/>
                <a:ea typeface="Times New Roman"/>
                <a:cs typeface="Arial"/>
              </a:rPr>
              <a:t> </a:t>
            </a:r>
            <a:r>
              <a:rPr lang="it-IT" sz="3600" i="1" dirty="0" err="1" smtClean="0">
                <a:latin typeface="Garamond"/>
                <a:ea typeface="Times New Roman"/>
                <a:cs typeface="Arial"/>
              </a:rPr>
              <a:t>Based</a:t>
            </a:r>
            <a:r>
              <a:rPr lang="it-IT" sz="3600" i="1" dirty="0" smtClean="0">
                <a:latin typeface="Garamond"/>
                <a:ea typeface="Times New Roman"/>
                <a:cs typeface="Arial"/>
              </a:rPr>
              <a:t> </a:t>
            </a:r>
            <a:r>
              <a:rPr lang="it-IT" sz="3600" i="1" dirty="0" err="1" smtClean="0">
                <a:latin typeface="Garamond"/>
                <a:ea typeface="Times New Roman"/>
                <a:cs typeface="Arial"/>
              </a:rPr>
              <a:t>Financing</a:t>
            </a:r>
            <a:r>
              <a:rPr lang="it-IT" sz="3600" i="1" dirty="0" smtClean="0">
                <a:latin typeface="Garamond"/>
                <a:ea typeface="Times New Roman"/>
                <a:cs typeface="Arial"/>
              </a:rPr>
              <a:t>”</a:t>
            </a:r>
            <a:br>
              <a:rPr lang="it-IT" sz="3600" i="1" dirty="0" smtClean="0">
                <a:latin typeface="Garamond"/>
                <a:ea typeface="Times New Roman"/>
                <a:cs typeface="Arial"/>
              </a:rPr>
            </a:br>
            <a:r>
              <a:rPr lang="it-IT" sz="3600" i="1" dirty="0" smtClean="0">
                <a:latin typeface="Garamond"/>
                <a:ea typeface="Times New Roman"/>
                <a:cs typeface="Arial"/>
              </a:rPr>
              <a:t> un motore di cambiamento per i servizi pediatrici</a:t>
            </a:r>
            <a:r>
              <a:rPr lang="it-IT" sz="3600" dirty="0" smtClean="0">
                <a:latin typeface="Garamond"/>
                <a:ea typeface="Times New Roman"/>
                <a:cs typeface="Arial"/>
              </a:rPr>
              <a:t> Intervento di rafforzamento delle qualità delle cure e dell’</a:t>
            </a:r>
            <a:r>
              <a:rPr lang="it-IT" sz="3600" dirty="0" err="1" smtClean="0">
                <a:latin typeface="Garamond"/>
                <a:ea typeface="Times New Roman"/>
                <a:cs typeface="Arial"/>
              </a:rPr>
              <a:t>empowerment</a:t>
            </a:r>
            <a:r>
              <a:rPr lang="it-IT" sz="3600" dirty="0" smtClean="0">
                <a:latin typeface="Garamond"/>
                <a:ea typeface="Times New Roman"/>
                <a:cs typeface="Arial"/>
              </a:rPr>
              <a:t> del personale sanitario </a:t>
            </a:r>
            <a:r>
              <a:rPr lang="it-IT" sz="3600" dirty="0" smtClean="0">
                <a:latin typeface="Garamond"/>
                <a:ea typeface="Times New Roman"/>
              </a:rPr>
              <a:t>da realizzare nella </a:t>
            </a:r>
            <a:r>
              <a:rPr lang="it-IT" sz="3600" dirty="0" smtClean="0">
                <a:latin typeface="Garamond"/>
                <a:ea typeface="Times New Roman"/>
                <a:cs typeface="Arial"/>
              </a:rPr>
              <a:t>Regione </a:t>
            </a:r>
            <a:r>
              <a:rPr lang="it-IT" sz="3600" dirty="0" err="1" smtClean="0">
                <a:latin typeface="Garamond"/>
                <a:ea typeface="Times New Roman"/>
                <a:cs typeface="Arial"/>
              </a:rPr>
              <a:t>Acholi</a:t>
            </a:r>
            <a:r>
              <a:rPr lang="it-IT" sz="3600" dirty="0" smtClean="0">
                <a:latin typeface="Garamond"/>
                <a:ea typeface="Times New Roman"/>
                <a:cs typeface="Arial"/>
              </a:rPr>
              <a:t> Nord Uganda</a:t>
            </a:r>
            <a:br>
              <a:rPr lang="it-IT" sz="3600" dirty="0" smtClean="0">
                <a:latin typeface="Garamond"/>
                <a:ea typeface="Times New Roman"/>
                <a:cs typeface="Arial"/>
              </a:rPr>
            </a:br>
            <a:r>
              <a:rPr lang="it-IT" sz="3600" dirty="0" smtClean="0">
                <a:latin typeface="Times New Roman"/>
                <a:ea typeface="Times New Roman"/>
              </a:rPr>
              <a:t/>
            </a:r>
            <a:br>
              <a:rPr lang="it-IT" sz="3600" dirty="0" smtClean="0">
                <a:latin typeface="Times New Roman"/>
                <a:ea typeface="Times New Roman"/>
              </a:rPr>
            </a:br>
            <a:r>
              <a:rPr lang="it-IT" sz="3600" dirty="0" smtClean="0">
                <a:latin typeface="Garamond"/>
                <a:ea typeface="Times New Roman"/>
                <a:cs typeface="Arial"/>
              </a:rPr>
              <a:t>Distretti di </a:t>
            </a:r>
            <a:r>
              <a:rPr lang="it-IT" sz="3600" dirty="0" err="1" smtClean="0">
                <a:latin typeface="Garamond"/>
                <a:ea typeface="Times New Roman"/>
                <a:cs typeface="Arial"/>
              </a:rPr>
              <a:t>Gulu</a:t>
            </a:r>
            <a:r>
              <a:rPr lang="it-IT" sz="3600" dirty="0" smtClean="0">
                <a:latin typeface="Garamond"/>
                <a:ea typeface="Times New Roman"/>
                <a:cs typeface="Arial"/>
              </a:rPr>
              <a:t>, </a:t>
            </a:r>
            <a:r>
              <a:rPr lang="it-IT" sz="3600" dirty="0" err="1" smtClean="0">
                <a:latin typeface="Garamond"/>
                <a:ea typeface="Times New Roman"/>
                <a:cs typeface="Arial"/>
              </a:rPr>
              <a:t>Amuru</a:t>
            </a:r>
            <a:r>
              <a:rPr lang="it-IT" sz="3600" dirty="0" smtClean="0">
                <a:latin typeface="Garamond"/>
                <a:ea typeface="Times New Roman"/>
                <a:cs typeface="Arial"/>
              </a:rPr>
              <a:t> e </a:t>
            </a:r>
            <a:r>
              <a:rPr lang="it-IT" sz="3600" dirty="0" err="1" smtClean="0">
                <a:latin typeface="Garamond"/>
                <a:ea typeface="Times New Roman"/>
                <a:cs typeface="Arial"/>
              </a:rPr>
              <a:t>Agago</a:t>
            </a:r>
            <a:r>
              <a:rPr lang="it-IT" sz="3600" dirty="0" smtClean="0">
                <a:latin typeface="Garamond"/>
                <a:ea typeface="Times New Roman"/>
                <a:cs typeface="Arial"/>
              </a:rPr>
              <a:t/>
            </a:r>
            <a:br>
              <a:rPr lang="it-IT" sz="3600" dirty="0" smtClean="0">
                <a:latin typeface="Garamond"/>
                <a:ea typeface="Times New Roman"/>
                <a:cs typeface="Arial"/>
              </a:rPr>
            </a:br>
            <a:r>
              <a:rPr lang="it-IT" sz="3600" b="1" dirty="0" smtClean="0">
                <a:latin typeface="Garamond"/>
                <a:ea typeface="Times New Roman"/>
              </a:rPr>
              <a:t>nella località di</a:t>
            </a:r>
            <a:r>
              <a:rPr lang="it-IT" sz="3600" dirty="0" smtClean="0">
                <a:latin typeface="Garamond"/>
                <a:ea typeface="Times New Roman"/>
              </a:rPr>
              <a:t> </a:t>
            </a:r>
            <a:r>
              <a:rPr lang="it-IT" sz="3600" i="1" u="sng" dirty="0" err="1" smtClean="0">
                <a:latin typeface="Garamond"/>
                <a:ea typeface="Times New Roman"/>
                <a:cs typeface="Arial"/>
              </a:rPr>
              <a:t>Gulu</a:t>
            </a:r>
            <a:r>
              <a:rPr lang="it-IT" sz="3600" dirty="0" smtClean="0">
                <a:latin typeface="Garamond"/>
                <a:ea typeface="Times New Roman"/>
                <a:cs typeface="Arial"/>
              </a:rPr>
              <a:t> (località </a:t>
            </a:r>
            <a:r>
              <a:rPr lang="it-IT" sz="3600" dirty="0" err="1" smtClean="0">
                <a:latin typeface="Garamond"/>
                <a:ea typeface="Times New Roman"/>
                <a:cs typeface="Arial"/>
              </a:rPr>
              <a:t>Lacor</a:t>
            </a:r>
            <a:r>
              <a:rPr lang="it-IT" sz="3600" dirty="0" smtClean="0">
                <a:latin typeface="Garamond"/>
                <a:ea typeface="Times New Roman"/>
                <a:cs typeface="Arial"/>
              </a:rPr>
              <a:t>) e </a:t>
            </a:r>
            <a:r>
              <a:rPr lang="it-IT" sz="3600" i="1" u="sng" dirty="0" err="1" smtClean="0">
                <a:latin typeface="Garamond"/>
                <a:ea typeface="Times New Roman"/>
                <a:cs typeface="Arial"/>
              </a:rPr>
              <a:t>Kalongo</a:t>
            </a:r>
            <a:r>
              <a:rPr lang="it-IT" sz="3600" dirty="0" smtClean="0">
                <a:latin typeface="Garamond"/>
                <a:ea typeface="Times New Roman"/>
                <a:cs typeface="Arial"/>
              </a:rPr>
              <a:t/>
            </a:r>
            <a:br>
              <a:rPr lang="it-IT" sz="3600" dirty="0" smtClean="0">
                <a:latin typeface="Garamond"/>
                <a:ea typeface="Times New Roman"/>
                <a:cs typeface="Arial"/>
              </a:rPr>
            </a:br>
            <a:endParaRPr lang="it-IT" dirty="0"/>
          </a:p>
        </p:txBody>
      </p:sp>
      <p:pic>
        <p:nvPicPr>
          <p:cNvPr id="4" name="Picture 2"/>
          <p:cNvPicPr>
            <a:picLocks noChangeAspect="1" noChangeArrowheads="1"/>
          </p:cNvPicPr>
          <p:nvPr/>
        </p:nvPicPr>
        <p:blipFill>
          <a:blip r:embed="rId2"/>
          <a:srcRect/>
          <a:stretch>
            <a:fillRect/>
          </a:stretch>
        </p:blipFill>
        <p:spPr bwMode="auto">
          <a:xfrm>
            <a:off x="6357950" y="357166"/>
            <a:ext cx="2571768" cy="701391"/>
          </a:xfrm>
          <a:prstGeom prst="rect">
            <a:avLst/>
          </a:prstGeom>
          <a:noFill/>
          <a:ln w="9525">
            <a:noFill/>
            <a:miter lim="800000"/>
            <a:headEnd/>
            <a:tailEnd/>
          </a:ln>
          <a:effectLst/>
        </p:spPr>
      </p:pic>
    </p:spTree>
    <p:extLst>
      <p:ext uri="{BB962C8B-B14F-4D97-AF65-F5344CB8AC3E}">
        <p14:creationId xmlns:p14="http://schemas.microsoft.com/office/powerpoint/2010/main" val="447799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G-20180329-WA0008.jpg"/>
          <p:cNvPicPr>
            <a:picLocks noGrp="1" noChangeAspect="1"/>
          </p:cNvPicPr>
          <p:nvPr isPhoto="1"/>
        </p:nvPicPr>
        <p:blipFill>
          <a:blip r:embed="rId2">
            <a:lum/>
          </a:blip>
          <a:stretch>
            <a:fillRect/>
          </a:stretch>
        </p:blipFill>
        <p:spPr>
          <a:xfrm>
            <a:off x="0" y="720725"/>
            <a:ext cx="9144000" cy="5416550"/>
          </a:xfrm>
          <a:prstGeom prst="rect">
            <a:avLst/>
          </a:prstGeom>
          <a:noFill/>
          <a:ln>
            <a:noFill/>
          </a:ln>
        </p:spPr>
      </p:pic>
    </p:spTree>
    <p:extLst>
      <p:ext uri="{BB962C8B-B14F-4D97-AF65-F5344CB8AC3E}">
        <p14:creationId xmlns:p14="http://schemas.microsoft.com/office/powerpoint/2010/main" val="3368226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esktop\UGANDA GULU LACOR 2018\PP KALONGO LACOR marzo 2018\SPecializzandi Napoletani a Gulu\Russo Spena (3).jpg"/>
          <p:cNvPicPr>
            <a:picLocks noChangeAspect="1" noChangeArrowheads="1"/>
          </p:cNvPicPr>
          <p:nvPr/>
        </p:nvPicPr>
        <p:blipFill>
          <a:blip r:embed="rId2"/>
          <a:srcRect/>
          <a:stretch>
            <a:fillRect/>
          </a:stretch>
        </p:blipFill>
        <p:spPr bwMode="auto">
          <a:xfrm>
            <a:off x="1714500" y="214290"/>
            <a:ext cx="4643450" cy="6572272"/>
          </a:xfrm>
          <a:prstGeom prst="rect">
            <a:avLst/>
          </a:prstGeom>
          <a:noFill/>
        </p:spPr>
      </p:pic>
    </p:spTree>
    <p:extLst>
      <p:ext uri="{BB962C8B-B14F-4D97-AF65-F5344CB8AC3E}">
        <p14:creationId xmlns:p14="http://schemas.microsoft.com/office/powerpoint/2010/main" val="1994556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ente\Desktop\UGANDA GULU LACOR 2018\PP KALONGO LACOR marzo 2018\SPecializzandi Napoletani a Gulu\Fabiola.jpg"/>
          <p:cNvPicPr>
            <a:picLocks noChangeAspect="1" noChangeArrowheads="1"/>
          </p:cNvPicPr>
          <p:nvPr/>
        </p:nvPicPr>
        <p:blipFill>
          <a:blip r:embed="rId2"/>
          <a:srcRect/>
          <a:stretch>
            <a:fillRect/>
          </a:stretch>
        </p:blipFill>
        <p:spPr bwMode="auto">
          <a:xfrm>
            <a:off x="482214" y="-24"/>
            <a:ext cx="5089940" cy="6786586"/>
          </a:xfrm>
          <a:prstGeom prst="rect">
            <a:avLst/>
          </a:prstGeom>
          <a:noFill/>
        </p:spPr>
      </p:pic>
      <p:sp>
        <p:nvSpPr>
          <p:cNvPr id="3" name="CasellaDiTesto 2"/>
          <p:cNvSpPr txBox="1"/>
          <p:nvPr/>
        </p:nvSpPr>
        <p:spPr>
          <a:xfrm>
            <a:off x="6929454" y="2786058"/>
            <a:ext cx="1603965" cy="369332"/>
          </a:xfrm>
          <a:prstGeom prst="rect">
            <a:avLst/>
          </a:prstGeom>
          <a:noFill/>
        </p:spPr>
        <p:txBody>
          <a:bodyPr wrap="none" rtlCol="0">
            <a:spAutoFit/>
          </a:bodyPr>
          <a:lstStyle/>
          <a:p>
            <a:r>
              <a:rPr lang="it-IT" dirty="0" smtClean="0"/>
              <a:t>Fabiola Di Dato</a:t>
            </a:r>
            <a:endParaRPr lang="it-IT" dirty="0"/>
          </a:p>
        </p:txBody>
      </p:sp>
    </p:spTree>
    <p:extLst>
      <p:ext uri="{BB962C8B-B14F-4D97-AF65-F5344CB8AC3E}">
        <p14:creationId xmlns:p14="http://schemas.microsoft.com/office/powerpoint/2010/main" val="1611790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esktop\UGANDA GULU LACOR 2018\PP KALONGO LACOR marzo 2018\SPecializzandi Napoletani a Gulu\FRancesca Basile.jpg"/>
          <p:cNvPicPr>
            <a:picLocks noChangeAspect="1" noChangeArrowheads="1"/>
          </p:cNvPicPr>
          <p:nvPr/>
        </p:nvPicPr>
        <p:blipFill>
          <a:blip r:embed="rId2"/>
          <a:srcRect/>
          <a:stretch>
            <a:fillRect/>
          </a:stretch>
        </p:blipFill>
        <p:spPr bwMode="auto">
          <a:xfrm>
            <a:off x="762000" y="1290638"/>
            <a:ext cx="7620000" cy="4276725"/>
          </a:xfrm>
          <a:prstGeom prst="rect">
            <a:avLst/>
          </a:prstGeom>
          <a:noFill/>
        </p:spPr>
      </p:pic>
      <p:sp>
        <p:nvSpPr>
          <p:cNvPr id="5" name="CasellaDiTesto 4"/>
          <p:cNvSpPr txBox="1"/>
          <p:nvPr/>
        </p:nvSpPr>
        <p:spPr>
          <a:xfrm>
            <a:off x="3571868" y="285728"/>
            <a:ext cx="3730765" cy="1200329"/>
          </a:xfrm>
          <a:prstGeom prst="rect">
            <a:avLst/>
          </a:prstGeom>
          <a:noFill/>
        </p:spPr>
        <p:txBody>
          <a:bodyPr wrap="none" rtlCol="0">
            <a:spAutoFit/>
          </a:bodyPr>
          <a:lstStyle/>
          <a:p>
            <a:r>
              <a:rPr lang="it-IT" dirty="0" smtClean="0"/>
              <a:t>Dott.ssa Francesca Basile</a:t>
            </a:r>
          </a:p>
          <a:p>
            <a:r>
              <a:rPr lang="it-IT" dirty="0" smtClean="0"/>
              <a:t>Specializzanda in Pediatria </a:t>
            </a:r>
            <a:r>
              <a:rPr lang="it-IT" dirty="0" err="1" smtClean="0"/>
              <a:t>Federciana</a:t>
            </a:r>
            <a:endParaRPr lang="it-IT" dirty="0" smtClean="0"/>
          </a:p>
          <a:p>
            <a:r>
              <a:rPr lang="it-IT" dirty="0" smtClean="0"/>
              <a:t>5° ann0</a:t>
            </a:r>
          </a:p>
          <a:p>
            <a:endParaRPr lang="it-IT" dirty="0"/>
          </a:p>
        </p:txBody>
      </p:sp>
    </p:spTree>
    <p:extLst>
      <p:ext uri="{BB962C8B-B14F-4D97-AF65-F5344CB8AC3E}">
        <p14:creationId xmlns:p14="http://schemas.microsoft.com/office/powerpoint/2010/main" val="3047020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G-20180328-WA0025.jpg"/>
          <p:cNvPicPr>
            <a:picLocks noGrp="1" noChangeAspect="1"/>
          </p:cNvPicPr>
          <p:nvPr isPhoto="1"/>
        </p:nvPicPr>
        <p:blipFill>
          <a:blip r:embed="rId2">
            <a:lum/>
          </a:blip>
          <a:stretch>
            <a:fillRect/>
          </a:stretch>
        </p:blipFill>
        <p:spPr>
          <a:xfrm>
            <a:off x="2000250" y="0"/>
            <a:ext cx="5141913" cy="6858000"/>
          </a:xfrm>
          <a:prstGeom prst="rect">
            <a:avLst/>
          </a:prstGeom>
          <a:noFill/>
          <a:ln>
            <a:noFill/>
          </a:ln>
        </p:spPr>
      </p:pic>
      <p:sp>
        <p:nvSpPr>
          <p:cNvPr id="3" name="CasellaDiTesto 2"/>
          <p:cNvSpPr txBox="1"/>
          <p:nvPr/>
        </p:nvSpPr>
        <p:spPr>
          <a:xfrm>
            <a:off x="6143636" y="1357298"/>
            <a:ext cx="3000364" cy="1200329"/>
          </a:xfrm>
          <a:prstGeom prst="rect">
            <a:avLst/>
          </a:prstGeom>
          <a:noFill/>
        </p:spPr>
        <p:txBody>
          <a:bodyPr wrap="square" rtlCol="0">
            <a:spAutoFit/>
          </a:bodyPr>
          <a:lstStyle/>
          <a:p>
            <a:r>
              <a:rPr lang="it-IT" dirty="0" smtClean="0"/>
              <a:t>Dott.ssa Martina </a:t>
            </a:r>
            <a:r>
              <a:rPr lang="it-IT" dirty="0" err="1" smtClean="0"/>
              <a:t>Mandolesi</a:t>
            </a:r>
            <a:endParaRPr lang="it-IT" dirty="0" smtClean="0"/>
          </a:p>
          <a:p>
            <a:r>
              <a:rPr lang="it-IT" dirty="0" smtClean="0"/>
              <a:t>Specializzanda 4° anno Ospedale Regina Margherita  Torino</a:t>
            </a:r>
            <a:endParaRPr lang="it-IT" dirty="0"/>
          </a:p>
        </p:txBody>
      </p:sp>
    </p:spTree>
    <p:extLst>
      <p:ext uri="{BB962C8B-B14F-4D97-AF65-F5344CB8AC3E}">
        <p14:creationId xmlns:p14="http://schemas.microsoft.com/office/powerpoint/2010/main" val="3220441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tente\Desktop\UGANDA GULU LACOR 2018\PP KALONGO LACOR marzo 2018\KALONGO\FOTO FEDERICA KALONGO\IMG-20180328-WA0021.jpg"/>
          <p:cNvPicPr>
            <a:picLocks noChangeAspect="1" noChangeArrowheads="1"/>
          </p:cNvPicPr>
          <p:nvPr/>
        </p:nvPicPr>
        <p:blipFill>
          <a:blip r:embed="rId2"/>
          <a:srcRect/>
          <a:stretch>
            <a:fillRect/>
          </a:stretch>
        </p:blipFill>
        <p:spPr bwMode="auto">
          <a:xfrm>
            <a:off x="533400" y="1"/>
            <a:ext cx="5142002" cy="6858024"/>
          </a:xfrm>
          <a:prstGeom prst="rect">
            <a:avLst/>
          </a:prstGeom>
          <a:noFill/>
        </p:spPr>
      </p:pic>
    </p:spTree>
    <p:extLst>
      <p:ext uri="{BB962C8B-B14F-4D97-AF65-F5344CB8AC3E}">
        <p14:creationId xmlns:p14="http://schemas.microsoft.com/office/powerpoint/2010/main" val="2756482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immagine puÃ² contenere: 2 persone, spazio al chiuso"/>
          <p:cNvPicPr>
            <a:picLocks noChangeAspect="1" noChangeArrowheads="1"/>
          </p:cNvPicPr>
          <p:nvPr/>
        </p:nvPicPr>
        <p:blipFill>
          <a:blip r:embed="rId2"/>
          <a:srcRect/>
          <a:stretch>
            <a:fillRect/>
          </a:stretch>
        </p:blipFill>
        <p:spPr bwMode="auto">
          <a:xfrm>
            <a:off x="39470" y="285728"/>
            <a:ext cx="8175868" cy="5429288"/>
          </a:xfrm>
          <a:prstGeom prst="rect">
            <a:avLst/>
          </a:prstGeom>
          <a:noFill/>
        </p:spPr>
      </p:pic>
    </p:spTree>
    <p:extLst>
      <p:ext uri="{BB962C8B-B14F-4D97-AF65-F5344CB8AC3E}">
        <p14:creationId xmlns:p14="http://schemas.microsoft.com/office/powerpoint/2010/main" val="2433043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L'immagine puÃ² contenere: 1 persona, spazio all'aperto"/>
          <p:cNvPicPr>
            <a:picLocks noChangeAspect="1" noChangeArrowheads="1"/>
          </p:cNvPicPr>
          <p:nvPr/>
        </p:nvPicPr>
        <p:blipFill>
          <a:blip r:embed="rId2"/>
          <a:srcRect/>
          <a:stretch>
            <a:fillRect/>
          </a:stretch>
        </p:blipFill>
        <p:spPr bwMode="auto">
          <a:xfrm>
            <a:off x="0" y="883168"/>
            <a:ext cx="6953463" cy="4617534"/>
          </a:xfrm>
          <a:prstGeom prst="rect">
            <a:avLst/>
          </a:prstGeom>
          <a:noFill/>
        </p:spPr>
      </p:pic>
    </p:spTree>
    <p:extLst>
      <p:ext uri="{BB962C8B-B14F-4D97-AF65-F5344CB8AC3E}">
        <p14:creationId xmlns:p14="http://schemas.microsoft.com/office/powerpoint/2010/main" val="1228248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100_314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79388" y="3352800"/>
            <a:ext cx="4621212" cy="3316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7" name="Picture 3" descr="100_3141"/>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179388" y="76200"/>
            <a:ext cx="4621212" cy="3132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descr="IMGP0697"/>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5048250" y="1479550"/>
            <a:ext cx="4060825" cy="3533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9" name="Rectangle 5"/>
          <p:cNvSpPr>
            <a:spLocks noChangeArrowheads="1"/>
          </p:cNvSpPr>
          <p:nvPr/>
        </p:nvSpPr>
        <p:spPr bwMode="auto">
          <a:xfrm>
            <a:off x="5522913" y="5229225"/>
            <a:ext cx="3225800" cy="1412875"/>
          </a:xfrm>
          <a:prstGeom prst="rect">
            <a:avLst/>
          </a:prstGeom>
          <a:solidFill>
            <a:schemeClr val="accent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it-IT" altLang="it-IT" sz="2800">
                <a:solidFill>
                  <a:srgbClr val="ECFD4D"/>
                </a:solidFill>
                <a:latin typeface="Comic Sans MS" panose="030F0702030302020204" pitchFamily="66" charset="0"/>
              </a:rPr>
              <a:t>Alla </a:t>
            </a:r>
            <a:r>
              <a:rPr lang="it-IT" altLang="it-IT" sz="3200" b="1">
                <a:solidFill>
                  <a:srgbClr val="ECFD4D"/>
                </a:solidFill>
                <a:latin typeface="Comic Sans MS" panose="030F0702030302020204" pitchFamily="66" charset="0"/>
              </a:rPr>
              <a:t>Guest House</a:t>
            </a:r>
            <a:r>
              <a:rPr lang="it-IT" altLang="it-IT" sz="2800" b="1">
                <a:solidFill>
                  <a:srgbClr val="ECFD4D"/>
                </a:solidFill>
                <a:latin typeface="Comic Sans MS" panose="030F0702030302020204" pitchFamily="66" charset="0"/>
              </a:rPr>
              <a:t> </a:t>
            </a:r>
            <a:r>
              <a:rPr lang="it-IT" altLang="it-IT" sz="2800">
                <a:solidFill>
                  <a:srgbClr val="ECFD4D"/>
                </a:solidFill>
                <a:latin typeface="Comic Sans MS" panose="030F0702030302020204" pitchFamily="66" charset="0"/>
              </a:rPr>
              <a:t>del Lacor Hospital..</a:t>
            </a:r>
            <a:endParaRPr lang="it-IT" altLang="it-IT" sz="1600">
              <a:solidFill>
                <a:srgbClr val="ECFD4D"/>
              </a:solidFill>
              <a:latin typeface="Comic Sans MS" panose="030F0702030302020204" pitchFamily="66" charset="0"/>
            </a:endParaRPr>
          </a:p>
        </p:txBody>
      </p:sp>
      <p:sp>
        <p:nvSpPr>
          <p:cNvPr id="41990" name="Rectangle 6"/>
          <p:cNvSpPr>
            <a:spLocks noChangeArrowheads="1"/>
          </p:cNvSpPr>
          <p:nvPr/>
        </p:nvSpPr>
        <p:spPr bwMode="auto">
          <a:xfrm>
            <a:off x="5486400" y="115888"/>
            <a:ext cx="3200400" cy="1152525"/>
          </a:xfrm>
          <a:prstGeom prst="rect">
            <a:avLst/>
          </a:prstGeom>
          <a:solidFill>
            <a:schemeClr val="accent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it-IT" altLang="it-IT" sz="2800">
                <a:solidFill>
                  <a:srgbClr val="ECFD4D"/>
                </a:solidFill>
                <a:latin typeface="Comic Sans MS" panose="030F0702030302020204" pitchFamily="66" charset="0"/>
              </a:rPr>
              <a:t/>
            </a:r>
            <a:br>
              <a:rPr lang="it-IT" altLang="it-IT" sz="2800">
                <a:solidFill>
                  <a:srgbClr val="ECFD4D"/>
                </a:solidFill>
                <a:latin typeface="Comic Sans MS" panose="030F0702030302020204" pitchFamily="66" charset="0"/>
              </a:rPr>
            </a:br>
            <a:r>
              <a:rPr lang="it-IT" altLang="it-IT" sz="2800">
                <a:solidFill>
                  <a:srgbClr val="ECFD4D"/>
                </a:solidFill>
                <a:latin typeface="Comic Sans MS" panose="030F0702030302020204" pitchFamily="66" charset="0"/>
              </a:rPr>
              <a:t>LA VITA FUORI DALL’OSPEDALE…</a:t>
            </a:r>
            <a:endParaRPr lang="it-IT" altLang="it-IT" sz="1600">
              <a:solidFill>
                <a:srgbClr val="ECFD4D"/>
              </a:solidFill>
              <a:latin typeface="Comic Sans MS" panose="030F0702030302020204" pitchFamily="66" charset="0"/>
            </a:endParaRPr>
          </a:p>
        </p:txBody>
      </p:sp>
      <p:sp>
        <p:nvSpPr>
          <p:cNvPr id="41991" name="Text Box 7"/>
          <p:cNvSpPr txBox="1">
            <a:spLocks noChangeArrowheads="1"/>
          </p:cNvSpPr>
          <p:nvPr/>
        </p:nvSpPr>
        <p:spPr bwMode="auto">
          <a:xfrm>
            <a:off x="323850" y="260350"/>
            <a:ext cx="1295400" cy="336550"/>
          </a:xfrm>
          <a:prstGeom prst="rect">
            <a:avLst/>
          </a:prstGeom>
          <a:solidFill>
            <a:schemeClr val="accent2"/>
          </a:solidFill>
          <a:ln>
            <a:noFill/>
          </a:ln>
          <a:effectLst/>
          <a:extLst>
            <a:ext uri="{91240B29-F687-4F45-9708-019B960494DF}">
              <a14:hiddenLine xmlns:a14="http://schemas.microsoft.com/office/drawing/2010/main" w="254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600" b="1">
                <a:solidFill>
                  <a:srgbClr val="FFFF00"/>
                </a:solidFill>
                <a:latin typeface="Comic Sans MS" panose="030F0702030302020204" pitchFamily="66" charset="0"/>
                <a:cs typeface="Arial" panose="020B0604020202020204" pitchFamily="34" charset="0"/>
              </a:rPr>
              <a:t>..le cene..</a:t>
            </a:r>
          </a:p>
        </p:txBody>
      </p:sp>
      <p:sp>
        <p:nvSpPr>
          <p:cNvPr id="41992" name="Text Box 8"/>
          <p:cNvSpPr txBox="1">
            <a:spLocks noChangeArrowheads="1"/>
          </p:cNvSpPr>
          <p:nvPr/>
        </p:nvSpPr>
        <p:spPr bwMode="auto">
          <a:xfrm>
            <a:off x="3348038" y="3429000"/>
            <a:ext cx="1295400" cy="336550"/>
          </a:xfrm>
          <a:prstGeom prst="rect">
            <a:avLst/>
          </a:prstGeom>
          <a:solidFill>
            <a:schemeClr val="accent2"/>
          </a:solidFill>
          <a:ln>
            <a:noFill/>
          </a:ln>
          <a:effectLst/>
          <a:extLst>
            <a:ext uri="{91240B29-F687-4F45-9708-019B960494DF}">
              <a14:hiddenLine xmlns:a14="http://schemas.microsoft.com/office/drawing/2010/main" w="254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600" b="1">
                <a:solidFill>
                  <a:srgbClr val="FFFF00"/>
                </a:solidFill>
                <a:latin typeface="Comic Sans MS" panose="030F0702030302020204" pitchFamily="66" charset="0"/>
                <a:cs typeface="Arial" panose="020B0604020202020204" pitchFamily="34" charset="0"/>
              </a:rPr>
              <a:t>..il relax..</a:t>
            </a:r>
          </a:p>
        </p:txBody>
      </p:sp>
      <p:sp>
        <p:nvSpPr>
          <p:cNvPr id="41993" name="Text Box 9"/>
          <p:cNvSpPr txBox="1">
            <a:spLocks noChangeArrowheads="1"/>
          </p:cNvSpPr>
          <p:nvPr/>
        </p:nvSpPr>
        <p:spPr bwMode="auto">
          <a:xfrm>
            <a:off x="5076825" y="1622425"/>
            <a:ext cx="1295400" cy="304800"/>
          </a:xfrm>
          <a:prstGeom prst="rect">
            <a:avLst/>
          </a:prstGeom>
          <a:solidFill>
            <a:schemeClr val="accent2"/>
          </a:solidFill>
          <a:ln>
            <a:noFill/>
          </a:ln>
          <a:effectLst/>
          <a:extLst>
            <a:ext uri="{91240B29-F687-4F45-9708-019B960494DF}">
              <a14:hiddenLine xmlns:a14="http://schemas.microsoft.com/office/drawing/2010/main" w="254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400" b="1">
                <a:solidFill>
                  <a:srgbClr val="FFFF00"/>
                </a:solidFill>
                <a:latin typeface="Comic Sans MS" panose="030F0702030302020204" pitchFamily="66" charset="0"/>
                <a:cs typeface="Arial" panose="020B0604020202020204" pitchFamily="34" charset="0"/>
              </a:rPr>
              <a:t>..le feste..</a:t>
            </a:r>
          </a:p>
        </p:txBody>
      </p:sp>
    </p:spTree>
    <p:extLst>
      <p:ext uri="{BB962C8B-B14F-4D97-AF65-F5344CB8AC3E}">
        <p14:creationId xmlns:p14="http://schemas.microsoft.com/office/powerpoint/2010/main" val="265058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STJUDE06 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5329238" cy="6477000"/>
          </a:xfrm>
          <a:prstGeom prst="rect">
            <a:avLst/>
          </a:prstGeom>
          <a:noFill/>
          <a:extLst>
            <a:ext uri="{909E8E84-426E-40DD-AFC4-6F175D3DCCD1}">
              <a14:hiddenFill xmlns:a14="http://schemas.microsoft.com/office/drawing/2010/main">
                <a:solidFill>
                  <a:srgbClr val="FFFFFF"/>
                </a:solidFill>
              </a14:hiddenFill>
            </a:ext>
          </a:extLst>
        </p:spPr>
      </p:pic>
      <p:pic>
        <p:nvPicPr>
          <p:cNvPr id="43011" name="Picture 3" descr="100_295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625" y="1628775"/>
            <a:ext cx="3492500" cy="3459163"/>
          </a:xfrm>
          <a:prstGeom prst="rect">
            <a:avLst/>
          </a:prstGeom>
          <a:noFill/>
          <a:extLst>
            <a:ext uri="{909E8E84-426E-40DD-AFC4-6F175D3DCCD1}">
              <a14:hiddenFill xmlns:a14="http://schemas.microsoft.com/office/drawing/2010/main">
                <a:solidFill>
                  <a:srgbClr val="FFFFFF"/>
                </a:solidFill>
              </a14:hiddenFill>
            </a:ext>
          </a:extLst>
        </p:spPr>
      </p:pic>
      <p:sp>
        <p:nvSpPr>
          <p:cNvPr id="43012" name="Rectangle 4"/>
          <p:cNvSpPr>
            <a:spLocks noChangeArrowheads="1"/>
          </p:cNvSpPr>
          <p:nvPr/>
        </p:nvSpPr>
        <p:spPr bwMode="auto">
          <a:xfrm>
            <a:off x="5688013" y="5457825"/>
            <a:ext cx="3132137" cy="1066800"/>
          </a:xfrm>
          <a:prstGeom prst="rect">
            <a:avLst/>
          </a:prstGeom>
          <a:solidFill>
            <a:schemeClr val="accent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it-IT" altLang="it-IT" sz="2800">
                <a:solidFill>
                  <a:srgbClr val="ECFD4D"/>
                </a:solidFill>
                <a:latin typeface="Comic Sans MS" panose="030F0702030302020204" pitchFamily="66" charset="0"/>
              </a:rPr>
              <a:t>Al S.Jude Children’s Home..</a:t>
            </a:r>
            <a:endParaRPr lang="it-IT" altLang="it-IT" sz="1600">
              <a:solidFill>
                <a:srgbClr val="ECFD4D"/>
              </a:solidFill>
              <a:latin typeface="Comic Sans MS" panose="030F0702030302020204" pitchFamily="66" charset="0"/>
            </a:endParaRPr>
          </a:p>
        </p:txBody>
      </p:sp>
      <p:sp>
        <p:nvSpPr>
          <p:cNvPr id="43013" name="Rectangle 5"/>
          <p:cNvSpPr>
            <a:spLocks noChangeArrowheads="1"/>
          </p:cNvSpPr>
          <p:nvPr/>
        </p:nvSpPr>
        <p:spPr bwMode="auto">
          <a:xfrm>
            <a:off x="5651500" y="188913"/>
            <a:ext cx="3200400" cy="1152525"/>
          </a:xfrm>
          <a:prstGeom prst="rect">
            <a:avLst/>
          </a:prstGeom>
          <a:solidFill>
            <a:schemeClr val="accent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it-IT" altLang="it-IT" sz="2800">
                <a:solidFill>
                  <a:srgbClr val="ECFD4D"/>
                </a:solidFill>
                <a:latin typeface="Comic Sans MS" panose="030F0702030302020204" pitchFamily="66" charset="0"/>
              </a:rPr>
              <a:t/>
            </a:r>
            <a:br>
              <a:rPr lang="it-IT" altLang="it-IT" sz="2800">
                <a:solidFill>
                  <a:srgbClr val="ECFD4D"/>
                </a:solidFill>
                <a:latin typeface="Comic Sans MS" panose="030F0702030302020204" pitchFamily="66" charset="0"/>
              </a:rPr>
            </a:br>
            <a:r>
              <a:rPr lang="it-IT" altLang="it-IT" sz="2800">
                <a:solidFill>
                  <a:srgbClr val="ECFD4D"/>
                </a:solidFill>
                <a:latin typeface="Comic Sans MS" panose="030F0702030302020204" pitchFamily="66" charset="0"/>
              </a:rPr>
              <a:t>LA VITA FUORI DALL’OSPEDALE…</a:t>
            </a:r>
            <a:endParaRPr lang="it-IT" altLang="it-IT" sz="1600">
              <a:solidFill>
                <a:srgbClr val="ECFD4D"/>
              </a:solidFill>
              <a:latin typeface="Comic Sans MS" panose="030F0702030302020204" pitchFamily="66" charset="0"/>
            </a:endParaRPr>
          </a:p>
        </p:txBody>
      </p:sp>
    </p:spTree>
    <p:extLst>
      <p:ext uri="{BB962C8B-B14F-4D97-AF65-F5344CB8AC3E}">
        <p14:creationId xmlns:p14="http://schemas.microsoft.com/office/powerpoint/2010/main" val="3328328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
            <a:ext cx="9072594" cy="7017306"/>
          </a:xfrm>
          <a:prstGeom prst="rect">
            <a:avLst/>
          </a:prstGeom>
        </p:spPr>
        <p:txBody>
          <a:bodyPr wrap="square">
            <a:spAutoFit/>
          </a:bodyPr>
          <a:lstStyle/>
          <a:p>
            <a:r>
              <a:rPr lang="it-IT" sz="3200" b="1" dirty="0" smtClean="0"/>
              <a:t>               </a:t>
            </a:r>
          </a:p>
          <a:p>
            <a:r>
              <a:rPr lang="it-IT" sz="3200" b="1" dirty="0"/>
              <a:t> </a:t>
            </a:r>
            <a:r>
              <a:rPr lang="it-IT" sz="3200" b="1" dirty="0" smtClean="0"/>
              <a:t>              PROPONENTE</a:t>
            </a:r>
          </a:p>
          <a:p>
            <a:pPr algn="just"/>
            <a:endParaRPr lang="en-US" sz="3200" b="1" dirty="0" smtClean="0"/>
          </a:p>
          <a:p>
            <a:pPr algn="just"/>
            <a:r>
              <a:rPr lang="en-US" sz="3200" b="1" dirty="0" err="1" smtClean="0"/>
              <a:t>Partecipanti</a:t>
            </a:r>
            <a:r>
              <a:rPr lang="en-US" sz="3200" b="1" dirty="0" smtClean="0"/>
              <a:t>: </a:t>
            </a:r>
          </a:p>
          <a:p>
            <a:pPr algn="just"/>
            <a:endParaRPr lang="it-IT" sz="3200" b="1" u="sng" dirty="0" smtClean="0"/>
          </a:p>
          <a:p>
            <a:pPr algn="just"/>
            <a:r>
              <a:rPr lang="en-US" sz="3200" dirty="0" smtClean="0"/>
              <a:t>St</a:t>
            </a:r>
            <a:r>
              <a:rPr lang="en-US" sz="3200" dirty="0"/>
              <a:t>. Mary’s Hospital </a:t>
            </a:r>
            <a:r>
              <a:rPr lang="en-US" sz="3200" dirty="0" err="1"/>
              <a:t>Lacor</a:t>
            </a:r>
            <a:r>
              <a:rPr lang="en-US" sz="3200" dirty="0"/>
              <a:t> – </a:t>
            </a:r>
            <a:r>
              <a:rPr lang="en-US" sz="3200" dirty="0" err="1"/>
              <a:t>Lacor</a:t>
            </a:r>
            <a:r>
              <a:rPr lang="en-US" sz="3200" dirty="0"/>
              <a:t> </a:t>
            </a:r>
            <a:r>
              <a:rPr lang="en-US" sz="3200" dirty="0" smtClean="0"/>
              <a:t>Hospital</a:t>
            </a:r>
          </a:p>
          <a:p>
            <a:pPr algn="just"/>
            <a:endParaRPr lang="en-US" sz="3200" dirty="0" smtClean="0"/>
          </a:p>
          <a:p>
            <a:pPr algn="just"/>
            <a:r>
              <a:rPr lang="it-IT" sz="2900" dirty="0" err="1" smtClean="0"/>
              <a:t>Dr.Ambrosoli</a:t>
            </a:r>
            <a:r>
              <a:rPr lang="it-IT" sz="2900" dirty="0" smtClean="0"/>
              <a:t> </a:t>
            </a:r>
            <a:r>
              <a:rPr lang="it-IT" sz="2900" dirty="0" err="1"/>
              <a:t>Memorial</a:t>
            </a:r>
            <a:r>
              <a:rPr lang="it-IT" sz="2900" dirty="0"/>
              <a:t> Hospital </a:t>
            </a:r>
            <a:r>
              <a:rPr lang="it-IT" sz="2900" dirty="0" smtClean="0"/>
              <a:t>– </a:t>
            </a:r>
            <a:r>
              <a:rPr lang="it-IT" sz="2900" dirty="0" err="1" smtClean="0"/>
              <a:t>Kalongo</a:t>
            </a:r>
            <a:r>
              <a:rPr lang="it-IT" sz="2900" dirty="0" smtClean="0"/>
              <a:t> Hospital</a:t>
            </a:r>
          </a:p>
          <a:p>
            <a:pPr algn="just"/>
            <a:r>
              <a:rPr lang="it-IT" sz="2900" dirty="0"/>
              <a:t> </a:t>
            </a:r>
            <a:r>
              <a:rPr lang="it-IT" sz="2900" dirty="0" smtClean="0"/>
              <a:t>                     </a:t>
            </a:r>
          </a:p>
          <a:p>
            <a:pPr algn="just"/>
            <a:r>
              <a:rPr lang="it-IT" sz="3200" dirty="0" err="1" smtClean="0"/>
              <a:t>University</a:t>
            </a:r>
            <a:r>
              <a:rPr lang="it-IT" sz="3200" dirty="0" smtClean="0"/>
              <a:t> </a:t>
            </a:r>
            <a:r>
              <a:rPr lang="it-IT" sz="3200" dirty="0"/>
              <a:t>of Gulu, </a:t>
            </a:r>
            <a:r>
              <a:rPr lang="it-IT" sz="3200" dirty="0" err="1"/>
              <a:t>Faculty</a:t>
            </a:r>
            <a:r>
              <a:rPr lang="it-IT" sz="3200" dirty="0"/>
              <a:t> of </a:t>
            </a:r>
            <a:r>
              <a:rPr lang="it-IT" sz="3200" dirty="0" smtClean="0"/>
              <a:t>Medicine</a:t>
            </a:r>
          </a:p>
          <a:p>
            <a:pPr algn="just"/>
            <a:endParaRPr lang="it-IT" sz="3200" dirty="0"/>
          </a:p>
          <a:p>
            <a:pPr algn="just"/>
            <a:r>
              <a:rPr lang="it-IT" sz="3200" dirty="0" smtClean="0"/>
              <a:t>Università di </a:t>
            </a:r>
            <a:r>
              <a:rPr lang="it-IT" sz="3200" dirty="0"/>
              <a:t>N</a:t>
            </a:r>
            <a:r>
              <a:rPr lang="it-IT" sz="3200" dirty="0" smtClean="0"/>
              <a:t>apoli </a:t>
            </a:r>
            <a:r>
              <a:rPr lang="it-IT" sz="3200" dirty="0"/>
              <a:t>F</a:t>
            </a:r>
            <a:r>
              <a:rPr lang="it-IT" sz="3200" dirty="0" smtClean="0"/>
              <a:t>ederico II </a:t>
            </a:r>
            <a:endParaRPr lang="it-IT" sz="3200" b="1" u="sng" dirty="0" smtClean="0"/>
          </a:p>
          <a:p>
            <a:endParaRPr lang="it-IT" b="1" u="sng" dirty="0" smtClean="0"/>
          </a:p>
          <a:p>
            <a:endParaRPr lang="it-IT" b="1" u="sng" dirty="0"/>
          </a:p>
          <a:p>
            <a:endParaRPr lang="it-IT" b="1" u="sng" dirty="0"/>
          </a:p>
          <a:p>
            <a:endParaRPr lang="it-IT" dirty="0"/>
          </a:p>
        </p:txBody>
      </p:sp>
      <p:pic>
        <p:nvPicPr>
          <p:cNvPr id="21506" name="Picture 2"/>
          <p:cNvPicPr>
            <a:picLocks noChangeAspect="1" noChangeArrowheads="1"/>
          </p:cNvPicPr>
          <p:nvPr/>
        </p:nvPicPr>
        <p:blipFill>
          <a:blip r:embed="rId2" cstate="print"/>
          <a:srcRect/>
          <a:stretch>
            <a:fillRect/>
          </a:stretch>
        </p:blipFill>
        <p:spPr bwMode="auto">
          <a:xfrm>
            <a:off x="7947576" y="3292891"/>
            <a:ext cx="785818" cy="783370"/>
          </a:xfrm>
          <a:prstGeom prst="rect">
            <a:avLst/>
          </a:prstGeom>
          <a:noFill/>
          <a:ln w="9525">
            <a:noFill/>
            <a:miter lim="800000"/>
            <a:headEnd/>
            <a:tailEnd/>
          </a:ln>
          <a:effectLst/>
        </p:spPr>
      </p:pic>
      <p:pic>
        <p:nvPicPr>
          <p:cNvPr id="21507" name="Picture 3" descr="logo gulunap"/>
          <p:cNvPicPr>
            <a:picLocks noChangeAspect="1" noChangeArrowheads="1"/>
          </p:cNvPicPr>
          <p:nvPr/>
        </p:nvPicPr>
        <p:blipFill>
          <a:blip r:embed="rId3"/>
          <a:srcRect/>
          <a:stretch>
            <a:fillRect/>
          </a:stretch>
        </p:blipFill>
        <p:spPr bwMode="auto">
          <a:xfrm>
            <a:off x="7492943" y="5323354"/>
            <a:ext cx="871534" cy="562866"/>
          </a:xfrm>
          <a:prstGeom prst="rect">
            <a:avLst/>
          </a:prstGeom>
          <a:noFill/>
          <a:ln w="9525">
            <a:noFill/>
            <a:miter lim="800000"/>
            <a:headEnd/>
            <a:tailEnd/>
          </a:ln>
        </p:spPr>
      </p:pic>
      <p:grpSp>
        <p:nvGrpSpPr>
          <p:cNvPr id="11" name="Gruppo 10"/>
          <p:cNvGrpSpPr/>
          <p:nvPr/>
        </p:nvGrpSpPr>
        <p:grpSpPr>
          <a:xfrm>
            <a:off x="6929454" y="2391432"/>
            <a:ext cx="2214578" cy="608940"/>
            <a:chOff x="6858016" y="1985958"/>
            <a:chExt cx="2214578" cy="608940"/>
          </a:xfrm>
        </p:grpSpPr>
        <p:sp>
          <p:nvSpPr>
            <p:cNvPr id="5" name="Rectangle 2"/>
            <p:cNvSpPr>
              <a:spLocks noChangeArrowheads="1"/>
            </p:cNvSpPr>
            <p:nvPr/>
          </p:nvSpPr>
          <p:spPr bwMode="auto">
            <a:xfrm>
              <a:off x="6858016" y="1985958"/>
              <a:ext cx="642942" cy="585786"/>
            </a:xfrm>
            <a:prstGeom prst="rect">
              <a:avLst/>
            </a:prstGeom>
            <a:solidFill>
              <a:srgbClr val="FFFFFF"/>
            </a:solidFill>
            <a:ln w="41275" cmpd="thickThin">
              <a:solidFill>
                <a:srgbClr val="FF0000"/>
              </a:solidFill>
              <a:miter lim="800000"/>
              <a:headEnd/>
              <a:tailEnd/>
            </a:ln>
          </p:spPr>
          <p:txBody>
            <a:bodyPr vert="horz" wrap="square" lIns="91440" tIns="45720" rIns="91440" bIns="45720" numCol="1" anchor="t" anchorCtr="0" compatLnSpc="1">
              <a:prstTxWarp prst="textNoShape">
                <a:avLst/>
              </a:prstTxWarp>
            </a:bodyPr>
            <a:lstStyle/>
            <a:p>
              <a:r>
                <a:rPr lang="it-IT" dirty="0" smtClean="0"/>
                <a:t> </a:t>
              </a:r>
              <a:endParaRPr lang="it-IT" dirty="0"/>
            </a:p>
          </p:txBody>
        </p:sp>
        <p:sp>
          <p:nvSpPr>
            <p:cNvPr id="6" name="AutoShape 3"/>
            <p:cNvSpPr>
              <a:spLocks noChangeArrowheads="1"/>
            </p:cNvSpPr>
            <p:nvPr/>
          </p:nvSpPr>
          <p:spPr bwMode="auto">
            <a:xfrm>
              <a:off x="6970276" y="2071678"/>
              <a:ext cx="459244" cy="418419"/>
            </a:xfrm>
            <a:prstGeom prst="plus">
              <a:avLst>
                <a:gd name="adj" fmla="val 32556"/>
              </a:avLst>
            </a:prstGeom>
            <a:solidFill>
              <a:srgbClr val="0000FF"/>
            </a:solidFill>
            <a:ln w="9525">
              <a:solidFill>
                <a:srgbClr val="0000FF"/>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 name="Rectangle 21"/>
            <p:cNvSpPr>
              <a:spLocks noChangeArrowheads="1"/>
            </p:cNvSpPr>
            <p:nvPr/>
          </p:nvSpPr>
          <p:spPr bwMode="auto">
            <a:xfrm>
              <a:off x="7000892" y="2071678"/>
              <a:ext cx="207170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fontAlgn="base">
                <a:spcBef>
                  <a:spcPct val="0"/>
                </a:spcBef>
                <a:spcAft>
                  <a:spcPct val="0"/>
                </a:spcAft>
              </a:pPr>
              <a:r>
                <a:rPr lang="en-GB" sz="800" dirty="0" smtClean="0">
                  <a:solidFill>
                    <a:srgbClr val="0000FF"/>
                  </a:solidFill>
                  <a:effectLst>
                    <a:outerShdw blurRad="50800" dist="38100" algn="tr" rotWithShape="0">
                      <a:prstClr val="black">
                        <a:alpha val="40000"/>
                      </a:prstClr>
                    </a:outerShdw>
                  </a:effectLst>
                  <a:latin typeface="Times New Roman"/>
                  <a:ea typeface="Times New Roman"/>
                </a:rPr>
                <a:t>ST. MARY'S HOSPITAL LACOR</a:t>
              </a:r>
            </a:p>
            <a:p>
              <a:pPr lvl="0" indent="449263" fontAlgn="base">
                <a:spcBef>
                  <a:spcPct val="0"/>
                </a:spcBef>
                <a:spcAft>
                  <a:spcPct val="0"/>
                </a:spcAft>
              </a:pPr>
              <a:r>
                <a:rPr kumimoji="0" lang="en-GB" sz="6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P.O. Box 180 - GULU - UGANDA</a:t>
              </a: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lvl="0" indent="449263" eaLnBrk="0" fontAlgn="base" hangingPunct="0">
                <a:spcBef>
                  <a:spcPct val="0"/>
                </a:spcBef>
                <a:spcAft>
                  <a:spcPct val="0"/>
                </a:spcAft>
              </a:pPr>
              <a:r>
                <a:rPr kumimoji="0" lang="en-GB" sz="6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Tel. +256-471-32310</a:t>
              </a: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indent="449263" fontAlgn="base">
                <a:spcBef>
                  <a:spcPct val="0"/>
                </a:spcBef>
                <a:spcAft>
                  <a:spcPct val="0"/>
                </a:spcAft>
              </a:pPr>
              <a:endParaRPr kumimoji="0" lang="it-IT"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Line 24"/>
            <p:cNvSpPr>
              <a:spLocks noChangeShapeType="1"/>
            </p:cNvSpPr>
            <p:nvPr/>
          </p:nvSpPr>
          <p:spPr bwMode="auto">
            <a:xfrm>
              <a:off x="7607330" y="2571744"/>
              <a:ext cx="1322388" cy="0"/>
            </a:xfrm>
            <a:prstGeom prst="line">
              <a:avLst/>
            </a:prstGeom>
            <a:noFill/>
            <a:ln w="41275" cmpd="thickThin">
              <a:solidFill>
                <a:srgbClr val="FF0000"/>
              </a:solidFill>
              <a:round/>
              <a:headEnd/>
              <a:tailEnd/>
            </a:ln>
          </p:spPr>
          <p:txBody>
            <a:bodyPr vert="horz" wrap="square" lIns="91440" tIns="45720" rIns="91440" bIns="45720" numCol="1" anchor="t" anchorCtr="0" compatLnSpc="1">
              <a:prstTxWarp prst="textNoShape">
                <a:avLst/>
              </a:prstTxWarp>
            </a:bodyPr>
            <a:lstStyle/>
            <a:p>
              <a:endParaRPr lang="it-IT"/>
            </a:p>
          </p:txBody>
        </p:sp>
      </p:grpSp>
      <p:pic>
        <p:nvPicPr>
          <p:cNvPr id="21508" name="Picture 4"/>
          <p:cNvPicPr>
            <a:picLocks noChangeAspect="1" noChangeArrowheads="1"/>
          </p:cNvPicPr>
          <p:nvPr/>
        </p:nvPicPr>
        <p:blipFill>
          <a:blip r:embed="rId4"/>
          <a:srcRect/>
          <a:stretch>
            <a:fillRect/>
          </a:stretch>
        </p:blipFill>
        <p:spPr bwMode="auto">
          <a:xfrm>
            <a:off x="7271336" y="4256342"/>
            <a:ext cx="1604059" cy="647696"/>
          </a:xfrm>
          <a:prstGeom prst="rect">
            <a:avLst/>
          </a:prstGeom>
          <a:noFill/>
          <a:ln w="9525">
            <a:noFill/>
            <a:miter lim="800000"/>
            <a:headEnd/>
            <a:tailEnd/>
          </a:ln>
          <a:effectLst/>
        </p:spPr>
      </p:pic>
      <p:pic>
        <p:nvPicPr>
          <p:cNvPr id="21509" name="Picture 5"/>
          <p:cNvPicPr>
            <a:picLocks noChangeAspect="1" noChangeArrowheads="1"/>
          </p:cNvPicPr>
          <p:nvPr/>
        </p:nvPicPr>
        <p:blipFill>
          <a:blip r:embed="rId5"/>
          <a:srcRect/>
          <a:stretch>
            <a:fillRect/>
          </a:stretch>
        </p:blipFill>
        <p:spPr bwMode="auto">
          <a:xfrm>
            <a:off x="3752861" y="142852"/>
            <a:ext cx="3176593" cy="1121918"/>
          </a:xfrm>
          <a:prstGeom prst="rect">
            <a:avLst/>
          </a:prstGeom>
          <a:noFill/>
          <a:ln w="9525">
            <a:noFill/>
            <a:miter lim="800000"/>
            <a:headEnd/>
            <a:tailEnd/>
          </a:ln>
          <a:effectLst/>
        </p:spPr>
      </p:pic>
    </p:spTree>
    <p:extLst>
      <p:ext uri="{BB962C8B-B14F-4D97-AF65-F5344CB8AC3E}">
        <p14:creationId xmlns:p14="http://schemas.microsoft.com/office/powerpoint/2010/main" val="1408617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sz="quarter"/>
          </p:nvPr>
        </p:nvSpPr>
        <p:spPr>
          <a:xfrm>
            <a:off x="900113" y="115888"/>
            <a:ext cx="7272337" cy="720725"/>
          </a:xfrm>
          <a:solidFill>
            <a:schemeClr val="accent2"/>
          </a:solidFill>
          <a:ln w="28575">
            <a:solidFill>
              <a:schemeClr val="tx1"/>
            </a:solidFill>
            <a:miter lim="800000"/>
            <a:headEnd/>
            <a:tailEnd/>
          </a:ln>
        </p:spPr>
        <p:txBody>
          <a:bodyPr/>
          <a:lstStyle/>
          <a:p>
            <a:r>
              <a:rPr lang="it-IT" altLang="it-IT" sz="3600" b="1">
                <a:solidFill>
                  <a:srgbClr val="ECFD4D"/>
                </a:solidFill>
                <a:latin typeface="Comic Sans MS" panose="030F0702030302020204" pitchFamily="66" charset="0"/>
              </a:rPr>
              <a:t>La nostra esperienza pratica</a:t>
            </a:r>
          </a:p>
        </p:txBody>
      </p:sp>
      <p:pic>
        <p:nvPicPr>
          <p:cNvPr id="47107" name="Picture 3" descr="PICT384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39750" y="981075"/>
            <a:ext cx="7920038" cy="5281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8" name="Picture 4" descr="4803356_8958179"/>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39750" y="981075"/>
            <a:ext cx="7920038" cy="5472113"/>
          </a:xfrm>
          <a:solidFill>
            <a:schemeClr val="bg1">
              <a:alpha val="0"/>
            </a:schemeClr>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9" name="Picture 5" descr="PICT3722"/>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0" y="908050"/>
            <a:ext cx="5184775" cy="5545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10" name="Picture 6" descr="PICT3861"/>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4787900" y="908050"/>
            <a:ext cx="4356100" cy="5545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11" name="Text Box 7"/>
          <p:cNvSpPr txBox="1">
            <a:spLocks noChangeArrowheads="1"/>
          </p:cNvSpPr>
          <p:nvPr/>
        </p:nvSpPr>
        <p:spPr bwMode="auto">
          <a:xfrm>
            <a:off x="6659563" y="6308725"/>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ltLang="it-IT">
              <a:cs typeface="Arial" panose="020B0604020202020204" pitchFamily="34" charset="0"/>
            </a:endParaRPr>
          </a:p>
        </p:txBody>
      </p:sp>
      <p:sp>
        <p:nvSpPr>
          <p:cNvPr id="47112" name="Text Box 8"/>
          <p:cNvSpPr txBox="1">
            <a:spLocks noChangeArrowheads="1"/>
          </p:cNvSpPr>
          <p:nvPr/>
        </p:nvSpPr>
        <p:spPr bwMode="auto">
          <a:xfrm>
            <a:off x="6804025" y="6308725"/>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ltLang="it-IT">
              <a:cs typeface="Arial" panose="020B0604020202020204" pitchFamily="34" charset="0"/>
            </a:endParaRPr>
          </a:p>
        </p:txBody>
      </p:sp>
      <p:pic>
        <p:nvPicPr>
          <p:cNvPr id="47113" name="Picture 9" descr="PICT33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08050"/>
            <a:ext cx="9144000" cy="561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485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p:cTn id="7" dur="500" fill="hold"/>
                                        <p:tgtEl>
                                          <p:spTgt spid="47108"/>
                                        </p:tgtEl>
                                        <p:attrNameLst>
                                          <p:attrName>ppt_w</p:attrName>
                                        </p:attrNameLst>
                                      </p:cBhvr>
                                      <p:tavLst>
                                        <p:tav tm="0">
                                          <p:val>
                                            <p:fltVal val="0"/>
                                          </p:val>
                                        </p:tav>
                                        <p:tav tm="100000">
                                          <p:val>
                                            <p:strVal val="#ppt_w"/>
                                          </p:val>
                                        </p:tav>
                                      </p:tavLst>
                                    </p:anim>
                                    <p:anim calcmode="lin" valueType="num">
                                      <p:cBhvr>
                                        <p:cTn id="8" dur="500" fill="hold"/>
                                        <p:tgtEl>
                                          <p:spTgt spid="4710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nodeType="clickEffect">
                                  <p:stCondLst>
                                    <p:cond delay="0"/>
                                  </p:stCondLst>
                                  <p:childTnLst>
                                    <p:set>
                                      <p:cBhvr>
                                        <p:cTn id="12" dur="1" fill="hold">
                                          <p:stCondLst>
                                            <p:cond delay="0"/>
                                          </p:stCondLst>
                                        </p:cTn>
                                        <p:tgtEl>
                                          <p:spTgt spid="47109"/>
                                        </p:tgtEl>
                                        <p:attrNameLst>
                                          <p:attrName>style.visibility</p:attrName>
                                        </p:attrNameLst>
                                      </p:cBhvr>
                                      <p:to>
                                        <p:strVal val="visible"/>
                                      </p:to>
                                    </p:set>
                                    <p:animEffect transition="in" filter="strips(downLeft)">
                                      <p:cBhvr>
                                        <p:cTn id="13" dur="500"/>
                                        <p:tgtEl>
                                          <p:spTgt spid="47109"/>
                                        </p:tgtEl>
                                      </p:cBhvr>
                                    </p:animEffect>
                                  </p:childTnLst>
                                </p:cTn>
                              </p:par>
                              <p:par>
                                <p:cTn id="14" presetID="18" presetClass="entr" presetSubtype="12" fill="hold" nodeType="withEffect">
                                  <p:stCondLst>
                                    <p:cond delay="0"/>
                                  </p:stCondLst>
                                  <p:childTnLst>
                                    <p:set>
                                      <p:cBhvr>
                                        <p:cTn id="15" dur="1" fill="hold">
                                          <p:stCondLst>
                                            <p:cond delay="0"/>
                                          </p:stCondLst>
                                        </p:cTn>
                                        <p:tgtEl>
                                          <p:spTgt spid="47110"/>
                                        </p:tgtEl>
                                        <p:attrNameLst>
                                          <p:attrName>style.visibility</p:attrName>
                                        </p:attrNameLst>
                                      </p:cBhvr>
                                      <p:to>
                                        <p:strVal val="visible"/>
                                      </p:to>
                                    </p:set>
                                    <p:animEffect transition="in" filter="strips(downLeft)">
                                      <p:cBhvr>
                                        <p:cTn id="16" dur="500"/>
                                        <p:tgtEl>
                                          <p:spTgt spid="471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47113"/>
                                        </p:tgtEl>
                                        <p:attrNameLst>
                                          <p:attrName>style.visibility</p:attrName>
                                        </p:attrNameLst>
                                      </p:cBhvr>
                                      <p:to>
                                        <p:strVal val="visible"/>
                                      </p:to>
                                    </p:set>
                                    <p:anim calcmode="lin" valueType="num">
                                      <p:cBhvr>
                                        <p:cTn id="21" dur="500" fill="hold"/>
                                        <p:tgtEl>
                                          <p:spTgt spid="47113"/>
                                        </p:tgtEl>
                                        <p:attrNameLst>
                                          <p:attrName>ppt_w</p:attrName>
                                        </p:attrNameLst>
                                      </p:cBhvr>
                                      <p:tavLst>
                                        <p:tav tm="0">
                                          <p:val>
                                            <p:fltVal val="0"/>
                                          </p:val>
                                        </p:tav>
                                        <p:tav tm="100000">
                                          <p:val>
                                            <p:strVal val="#ppt_w"/>
                                          </p:val>
                                        </p:tav>
                                      </p:tavLst>
                                    </p:anim>
                                    <p:anim calcmode="lin" valueType="num">
                                      <p:cBhvr>
                                        <p:cTn id="22" dur="500" fill="hold"/>
                                        <p:tgtEl>
                                          <p:spTgt spid="471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it-IT" altLang="it-IT" sz="5400"/>
              <a:t>Ho imparato:</a:t>
            </a:r>
          </a:p>
        </p:txBody>
      </p:sp>
      <p:sp>
        <p:nvSpPr>
          <p:cNvPr id="40963" name="Rectangle 3"/>
          <p:cNvSpPr>
            <a:spLocks noGrp="1" noChangeArrowheads="1"/>
          </p:cNvSpPr>
          <p:nvPr>
            <p:ph type="body" idx="1"/>
          </p:nvPr>
        </p:nvSpPr>
        <p:spPr>
          <a:xfrm>
            <a:off x="457200" y="1219200"/>
            <a:ext cx="4800600" cy="5410200"/>
          </a:xfrm>
        </p:spPr>
        <p:txBody>
          <a:bodyPr/>
          <a:lstStyle/>
          <a:p>
            <a:pPr>
              <a:lnSpc>
                <a:spcPct val="90000"/>
              </a:lnSpc>
            </a:pPr>
            <a:endParaRPr lang="it-IT" altLang="it-IT" sz="4000" b="1"/>
          </a:p>
          <a:p>
            <a:pPr>
              <a:lnSpc>
                <a:spcPct val="90000"/>
              </a:lnSpc>
            </a:pPr>
            <a:r>
              <a:rPr lang="it-IT" altLang="it-IT" sz="4000" b="1"/>
              <a:t>Procedure !!!!</a:t>
            </a:r>
          </a:p>
          <a:p>
            <a:pPr>
              <a:lnSpc>
                <a:spcPct val="90000"/>
              </a:lnSpc>
              <a:buFontTx/>
              <a:buNone/>
            </a:pPr>
            <a:endParaRPr lang="it-IT" altLang="it-IT" sz="4000" b="1"/>
          </a:p>
          <a:p>
            <a:pPr>
              <a:lnSpc>
                <a:spcPct val="90000"/>
              </a:lnSpc>
              <a:buFontTx/>
              <a:buNone/>
            </a:pPr>
            <a:r>
              <a:rPr lang="it-IT" altLang="it-IT"/>
              <a:t> </a:t>
            </a:r>
            <a:r>
              <a:rPr lang="it-IT" altLang="it-IT" sz="2400"/>
              <a:t>punture lombari</a:t>
            </a:r>
          </a:p>
          <a:p>
            <a:pPr>
              <a:lnSpc>
                <a:spcPct val="90000"/>
              </a:lnSpc>
              <a:buFontTx/>
              <a:buNone/>
            </a:pPr>
            <a:r>
              <a:rPr lang="it-IT" altLang="it-IT" sz="2400"/>
              <a:t> somministrazioni intratecale di farmaci</a:t>
            </a:r>
          </a:p>
          <a:p>
            <a:pPr>
              <a:lnSpc>
                <a:spcPct val="90000"/>
              </a:lnSpc>
              <a:buFontTx/>
              <a:buNone/>
            </a:pPr>
            <a:r>
              <a:rPr lang="it-IT" altLang="it-IT" sz="2400"/>
              <a:t> prelievo venoso dalla femorale</a:t>
            </a:r>
          </a:p>
          <a:p>
            <a:pPr>
              <a:lnSpc>
                <a:spcPct val="90000"/>
              </a:lnSpc>
              <a:buFontTx/>
              <a:buNone/>
            </a:pPr>
            <a:r>
              <a:rPr lang="it-IT" altLang="it-IT" sz="2400"/>
              <a:t> incannulamento vene periferiche</a:t>
            </a:r>
          </a:p>
          <a:p>
            <a:pPr>
              <a:lnSpc>
                <a:spcPct val="90000"/>
              </a:lnSpc>
              <a:buFontTx/>
              <a:buNone/>
            </a:pPr>
            <a:r>
              <a:rPr lang="it-IT" altLang="it-IT" sz="2400"/>
              <a:t> drenaggio ascessi</a:t>
            </a:r>
          </a:p>
          <a:p>
            <a:pPr>
              <a:lnSpc>
                <a:spcPct val="90000"/>
              </a:lnSpc>
              <a:buFontTx/>
              <a:buNone/>
            </a:pPr>
            <a:r>
              <a:rPr lang="it-IT" altLang="it-IT" sz="2400"/>
              <a:t> “managment” di ferite infette e/o necrotiche</a:t>
            </a:r>
          </a:p>
        </p:txBody>
      </p:sp>
      <p:pic>
        <p:nvPicPr>
          <p:cNvPr id="40965" name="Picture 5" descr="Foto_Vale_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8888" y="1282700"/>
            <a:ext cx="4075112" cy="466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242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343734" y="44624"/>
            <a:ext cx="430643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dirty="0" err="1" smtClean="0">
                <a:ln w="11430"/>
                <a:solidFill>
                  <a:srgbClr val="C00000"/>
                </a:solidFill>
                <a:effectLst>
                  <a:outerShdw blurRad="50800" dist="39000" dir="5460000" algn="tl">
                    <a:srgbClr val="000000">
                      <a:alpha val="38000"/>
                    </a:srgbClr>
                  </a:outerShdw>
                </a:effectLst>
              </a:rPr>
              <a:t>Children</a:t>
            </a:r>
            <a:r>
              <a:rPr lang="it-IT" sz="5400" b="1" dirty="0" smtClean="0">
                <a:ln w="11430"/>
                <a:solidFill>
                  <a:srgbClr val="C00000"/>
                </a:solidFill>
                <a:effectLst>
                  <a:outerShdw blurRad="50800" dist="39000" dir="5460000" algn="tl">
                    <a:srgbClr val="000000">
                      <a:alpha val="38000"/>
                    </a:srgbClr>
                  </a:outerShdw>
                </a:effectLst>
              </a:rPr>
              <a:t> </a:t>
            </a:r>
            <a:r>
              <a:rPr lang="it-IT" sz="5400" b="1" dirty="0" err="1" smtClean="0">
                <a:ln w="11430"/>
                <a:solidFill>
                  <a:srgbClr val="C00000"/>
                </a:solidFill>
                <a:effectLst>
                  <a:outerShdw blurRad="50800" dist="39000" dir="5460000" algn="tl">
                    <a:srgbClr val="000000">
                      <a:alpha val="38000"/>
                    </a:srgbClr>
                  </a:outerShdw>
                </a:effectLst>
              </a:rPr>
              <a:t>Ward</a:t>
            </a:r>
            <a:endParaRPr lang="it-IT" sz="5400" b="1" cap="none" spc="0" dirty="0">
              <a:ln w="11430"/>
              <a:solidFill>
                <a:srgbClr val="C00000"/>
              </a:solidFill>
              <a:effectLst>
                <a:outerShdw blurRad="50800" dist="39000" dir="5460000" algn="tl">
                  <a:srgbClr val="000000">
                    <a:alpha val="38000"/>
                  </a:srgbClr>
                </a:outerShdw>
              </a:effectLst>
            </a:endParaRPr>
          </a:p>
        </p:txBody>
      </p:sp>
      <p:pic>
        <p:nvPicPr>
          <p:cNvPr id="7" name="Picture 3" descr="C:\Users\Viviana\Pictures\Pictures\Foto\Uganda\IMG_0861.JPG"/>
          <p:cNvPicPr>
            <a:picLocks noChangeAspect="1" noChangeArrowheads="1"/>
          </p:cNvPicPr>
          <p:nvPr/>
        </p:nvPicPr>
        <p:blipFill>
          <a:blip r:embed="rId2" cstate="print"/>
          <a:srcRect/>
          <a:stretch>
            <a:fillRect/>
          </a:stretch>
        </p:blipFill>
        <p:spPr bwMode="auto">
          <a:xfrm>
            <a:off x="179511" y="1174550"/>
            <a:ext cx="4834163" cy="3766618"/>
          </a:xfrm>
          <a:prstGeom prst="rect">
            <a:avLst/>
          </a:prstGeom>
          <a:noFill/>
        </p:spPr>
      </p:pic>
      <p:sp>
        <p:nvSpPr>
          <p:cNvPr id="5" name="CasellaDiTesto 4"/>
          <p:cNvSpPr txBox="1"/>
          <p:nvPr/>
        </p:nvSpPr>
        <p:spPr>
          <a:xfrm>
            <a:off x="6012160" y="692696"/>
            <a:ext cx="2664296" cy="1200329"/>
          </a:xfrm>
          <a:prstGeom prst="rect">
            <a:avLst/>
          </a:prstGeom>
          <a:noFill/>
        </p:spPr>
        <p:txBody>
          <a:bodyPr wrap="square" rtlCol="0">
            <a:spAutoFit/>
          </a:bodyPr>
          <a:lstStyle/>
          <a:p>
            <a:r>
              <a:rPr lang="it-IT" sz="3600" dirty="0" smtClean="0">
                <a:solidFill>
                  <a:srgbClr val="002060"/>
                </a:solidFill>
                <a:latin typeface="Comic Sans MS" pitchFamily="66" charset="0"/>
              </a:rPr>
              <a:t>150 letti  </a:t>
            </a:r>
          </a:p>
          <a:p>
            <a:r>
              <a:rPr lang="it-IT" sz="3600" dirty="0" smtClean="0">
                <a:solidFill>
                  <a:srgbClr val="002060"/>
                </a:solidFill>
                <a:latin typeface="Comic Sans MS" pitchFamily="66" charset="0"/>
              </a:rPr>
              <a:t>10 stanze</a:t>
            </a:r>
            <a:endParaRPr lang="it-IT" sz="3600" dirty="0">
              <a:solidFill>
                <a:srgbClr val="002060"/>
              </a:solidFill>
              <a:latin typeface="Comic Sans MS" pitchFamily="66" charset="0"/>
            </a:endParaRPr>
          </a:p>
        </p:txBody>
      </p:sp>
      <p:cxnSp>
        <p:nvCxnSpPr>
          <p:cNvPr id="8" name="Connettore 2 7"/>
          <p:cNvCxnSpPr/>
          <p:nvPr/>
        </p:nvCxnSpPr>
        <p:spPr>
          <a:xfrm>
            <a:off x="6732240" y="1628800"/>
            <a:ext cx="0" cy="43204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5292080" y="2073037"/>
            <a:ext cx="3851920" cy="3970318"/>
          </a:xfrm>
          <a:prstGeom prst="rect">
            <a:avLst/>
          </a:prstGeom>
          <a:noFill/>
        </p:spPr>
        <p:txBody>
          <a:bodyPr wrap="square" rtlCol="0">
            <a:spAutoFit/>
          </a:bodyPr>
          <a:lstStyle/>
          <a:p>
            <a:pPr>
              <a:buFont typeface="Calibri" pitchFamily="34" charset="0"/>
              <a:buChar char="»"/>
            </a:pPr>
            <a:r>
              <a:rPr lang="it-IT" sz="2800" dirty="0" err="1" smtClean="0">
                <a:solidFill>
                  <a:srgbClr val="002060"/>
                </a:solidFill>
                <a:latin typeface="Comic Sans MS" pitchFamily="66" charset="0"/>
              </a:rPr>
              <a:t>Oxygen</a:t>
            </a:r>
            <a:r>
              <a:rPr lang="it-IT" sz="2800" dirty="0" smtClean="0">
                <a:solidFill>
                  <a:srgbClr val="002060"/>
                </a:solidFill>
                <a:latin typeface="Comic Sans MS" pitchFamily="66" charset="0"/>
              </a:rPr>
              <a:t> </a:t>
            </a:r>
            <a:r>
              <a:rPr lang="it-IT" sz="2800" dirty="0" err="1" smtClean="0">
                <a:solidFill>
                  <a:srgbClr val="002060"/>
                </a:solidFill>
                <a:latin typeface="Comic Sans MS" pitchFamily="66" charset="0"/>
              </a:rPr>
              <a:t>room</a:t>
            </a:r>
            <a:endParaRPr lang="it-IT" sz="2800" dirty="0" smtClean="0">
              <a:solidFill>
                <a:srgbClr val="002060"/>
              </a:solidFill>
              <a:latin typeface="Comic Sans MS" pitchFamily="66" charset="0"/>
            </a:endParaRPr>
          </a:p>
          <a:p>
            <a:pPr>
              <a:buFont typeface="Calibri" pitchFamily="34" charset="0"/>
              <a:buChar char="»"/>
            </a:pPr>
            <a:r>
              <a:rPr lang="it-IT" sz="2800" dirty="0" smtClean="0">
                <a:solidFill>
                  <a:srgbClr val="002060"/>
                </a:solidFill>
                <a:latin typeface="Comic Sans MS" pitchFamily="66" charset="0"/>
              </a:rPr>
              <a:t>Acute </a:t>
            </a:r>
            <a:r>
              <a:rPr lang="it-IT" sz="2800" dirty="0" err="1" smtClean="0">
                <a:solidFill>
                  <a:srgbClr val="002060"/>
                </a:solidFill>
                <a:latin typeface="Comic Sans MS" pitchFamily="66" charset="0"/>
              </a:rPr>
              <a:t>room</a:t>
            </a:r>
            <a:endParaRPr lang="it-IT" sz="2800" dirty="0" smtClean="0">
              <a:solidFill>
                <a:srgbClr val="002060"/>
              </a:solidFill>
              <a:latin typeface="Comic Sans MS" pitchFamily="66" charset="0"/>
            </a:endParaRPr>
          </a:p>
          <a:p>
            <a:pPr>
              <a:buFont typeface="Calibri" pitchFamily="34" charset="0"/>
              <a:buChar char="»"/>
            </a:pPr>
            <a:r>
              <a:rPr lang="it-IT" sz="2800" dirty="0" err="1" smtClean="0">
                <a:solidFill>
                  <a:srgbClr val="002060"/>
                </a:solidFill>
                <a:latin typeface="Comic Sans MS" pitchFamily="66" charset="0"/>
              </a:rPr>
              <a:t>Burkitt</a:t>
            </a:r>
            <a:r>
              <a:rPr lang="it-IT" sz="2800" dirty="0" smtClean="0">
                <a:solidFill>
                  <a:srgbClr val="002060"/>
                </a:solidFill>
                <a:latin typeface="Comic Sans MS" pitchFamily="66" charset="0"/>
              </a:rPr>
              <a:t> </a:t>
            </a:r>
            <a:r>
              <a:rPr lang="it-IT" sz="2800" dirty="0" err="1" smtClean="0">
                <a:solidFill>
                  <a:srgbClr val="002060"/>
                </a:solidFill>
                <a:latin typeface="Comic Sans MS" pitchFamily="66" charset="0"/>
              </a:rPr>
              <a:t>room</a:t>
            </a:r>
            <a:endParaRPr lang="it-IT" sz="2800" dirty="0" smtClean="0">
              <a:solidFill>
                <a:srgbClr val="002060"/>
              </a:solidFill>
              <a:latin typeface="Comic Sans MS" pitchFamily="66" charset="0"/>
            </a:endParaRPr>
          </a:p>
          <a:p>
            <a:pPr>
              <a:buFont typeface="Calibri" pitchFamily="34" charset="0"/>
              <a:buChar char="»"/>
            </a:pPr>
            <a:r>
              <a:rPr lang="it-IT" sz="2800" dirty="0" err="1" smtClean="0">
                <a:solidFill>
                  <a:srgbClr val="002060"/>
                </a:solidFill>
                <a:latin typeface="Comic Sans MS" pitchFamily="66" charset="0"/>
              </a:rPr>
              <a:t>Neonates</a:t>
            </a:r>
            <a:endParaRPr lang="it-IT" sz="2800" dirty="0" smtClean="0">
              <a:solidFill>
                <a:srgbClr val="002060"/>
              </a:solidFill>
              <a:latin typeface="Comic Sans MS" pitchFamily="66" charset="0"/>
            </a:endParaRPr>
          </a:p>
          <a:p>
            <a:pPr>
              <a:buFont typeface="Calibri" pitchFamily="34" charset="0"/>
              <a:buChar char="»"/>
            </a:pPr>
            <a:r>
              <a:rPr lang="it-IT" sz="2800" dirty="0" smtClean="0">
                <a:solidFill>
                  <a:srgbClr val="002060"/>
                </a:solidFill>
                <a:latin typeface="Comic Sans MS" pitchFamily="66" charset="0"/>
              </a:rPr>
              <a:t>2 Anemia/Malaria</a:t>
            </a:r>
          </a:p>
          <a:p>
            <a:pPr>
              <a:buFont typeface="Calibri" pitchFamily="34" charset="0"/>
              <a:buChar char="»"/>
            </a:pPr>
            <a:r>
              <a:rPr lang="it-IT" sz="2800" dirty="0" smtClean="0">
                <a:solidFill>
                  <a:srgbClr val="002060"/>
                </a:solidFill>
                <a:latin typeface="Comic Sans MS" pitchFamily="66" charset="0"/>
              </a:rPr>
              <a:t>2 Pneumonia</a:t>
            </a:r>
          </a:p>
          <a:p>
            <a:pPr>
              <a:buFont typeface="Calibri" pitchFamily="34" charset="0"/>
              <a:buChar char="»"/>
            </a:pPr>
            <a:r>
              <a:rPr lang="it-IT" sz="2800" dirty="0" err="1" smtClean="0">
                <a:solidFill>
                  <a:srgbClr val="002060"/>
                </a:solidFill>
                <a:latin typeface="Comic Sans MS" pitchFamily="66" charset="0"/>
              </a:rPr>
              <a:t>Diarrhea</a:t>
            </a:r>
            <a:endParaRPr lang="it-IT" sz="2800" dirty="0" smtClean="0">
              <a:solidFill>
                <a:srgbClr val="002060"/>
              </a:solidFill>
              <a:latin typeface="Comic Sans MS" pitchFamily="66" charset="0"/>
            </a:endParaRPr>
          </a:p>
          <a:p>
            <a:pPr>
              <a:buFont typeface="Calibri" pitchFamily="34" charset="0"/>
              <a:buChar char="»"/>
            </a:pPr>
            <a:r>
              <a:rPr lang="it-IT" sz="2800" dirty="0" err="1" smtClean="0">
                <a:solidFill>
                  <a:srgbClr val="002060"/>
                </a:solidFill>
                <a:latin typeface="Comic Sans MS" pitchFamily="66" charset="0"/>
              </a:rPr>
              <a:t>Chronic</a:t>
            </a:r>
            <a:r>
              <a:rPr lang="it-IT" sz="2800" dirty="0" smtClean="0">
                <a:solidFill>
                  <a:srgbClr val="002060"/>
                </a:solidFill>
                <a:latin typeface="Comic Sans MS" pitchFamily="66" charset="0"/>
              </a:rPr>
              <a:t> </a:t>
            </a:r>
            <a:r>
              <a:rPr lang="it-IT" sz="2800" dirty="0" err="1" smtClean="0">
                <a:solidFill>
                  <a:srgbClr val="002060"/>
                </a:solidFill>
                <a:latin typeface="Comic Sans MS" pitchFamily="66" charset="0"/>
              </a:rPr>
              <a:t>diseases</a:t>
            </a:r>
            <a:endParaRPr lang="it-IT" sz="2800" dirty="0" smtClean="0">
              <a:solidFill>
                <a:srgbClr val="002060"/>
              </a:solidFill>
              <a:latin typeface="Comic Sans MS" pitchFamily="66" charset="0"/>
            </a:endParaRPr>
          </a:p>
          <a:p>
            <a:endParaRPr lang="it-IT" sz="2800" dirty="0" smtClean="0">
              <a:solidFill>
                <a:srgbClr val="002060"/>
              </a:solidFill>
              <a:latin typeface="Comic Sans MS" pitchFamily="66" charset="0"/>
            </a:endParaRPr>
          </a:p>
        </p:txBody>
      </p:sp>
      <p:sp>
        <p:nvSpPr>
          <p:cNvPr id="10" name="CasellaDiTesto 9"/>
          <p:cNvSpPr txBox="1"/>
          <p:nvPr/>
        </p:nvSpPr>
        <p:spPr>
          <a:xfrm>
            <a:off x="5364088" y="6228601"/>
            <a:ext cx="4752528" cy="523220"/>
          </a:xfrm>
          <a:prstGeom prst="rect">
            <a:avLst/>
          </a:prstGeom>
          <a:noFill/>
        </p:spPr>
        <p:txBody>
          <a:bodyPr wrap="square" rtlCol="0">
            <a:spAutoFit/>
          </a:bodyPr>
          <a:lstStyle/>
          <a:p>
            <a:r>
              <a:rPr lang="it-IT" sz="2800" dirty="0" err="1" smtClean="0">
                <a:solidFill>
                  <a:srgbClr val="002060"/>
                </a:solidFill>
                <a:latin typeface="Comic Sans MS" pitchFamily="66" charset="0"/>
              </a:rPr>
              <a:t>Procedures</a:t>
            </a:r>
            <a:r>
              <a:rPr lang="it-IT" sz="2800" dirty="0" smtClean="0">
                <a:solidFill>
                  <a:srgbClr val="002060"/>
                </a:solidFill>
                <a:latin typeface="Comic Sans MS" pitchFamily="66" charset="0"/>
              </a:rPr>
              <a:t> </a:t>
            </a:r>
            <a:r>
              <a:rPr lang="it-IT" sz="2800" dirty="0" err="1" smtClean="0">
                <a:solidFill>
                  <a:srgbClr val="002060"/>
                </a:solidFill>
                <a:latin typeface="Comic Sans MS" pitchFamily="66" charset="0"/>
              </a:rPr>
              <a:t>room</a:t>
            </a:r>
            <a:endParaRPr lang="it-IT" sz="2800" dirty="0">
              <a:solidFill>
                <a:srgbClr val="002060"/>
              </a:solidFill>
              <a:latin typeface="Comic Sans MS" pitchFamily="66" charset="0"/>
            </a:endParaRPr>
          </a:p>
        </p:txBody>
      </p:sp>
      <p:sp>
        <p:nvSpPr>
          <p:cNvPr id="12" name="CasellaDiTesto 11"/>
          <p:cNvSpPr txBox="1"/>
          <p:nvPr/>
        </p:nvSpPr>
        <p:spPr>
          <a:xfrm>
            <a:off x="395536" y="5601434"/>
            <a:ext cx="4320480" cy="523220"/>
          </a:xfrm>
          <a:prstGeom prst="rect">
            <a:avLst/>
          </a:prstGeom>
          <a:noFill/>
        </p:spPr>
        <p:txBody>
          <a:bodyPr wrap="square" rtlCol="0">
            <a:spAutoFit/>
          </a:bodyPr>
          <a:lstStyle/>
          <a:p>
            <a:r>
              <a:rPr lang="it-IT" sz="2800" dirty="0" smtClean="0">
                <a:solidFill>
                  <a:srgbClr val="002060"/>
                </a:solidFill>
                <a:latin typeface="Comic Sans MS" pitchFamily="66" charset="0"/>
              </a:rPr>
              <a:t>Bambini degenti: ~ 200 </a:t>
            </a:r>
            <a:endParaRPr lang="it-IT" sz="2800" dirty="0">
              <a:solidFill>
                <a:srgbClr val="002060"/>
              </a:solidFill>
              <a:latin typeface="Comic Sans MS" pitchFamily="66" charset="0"/>
            </a:endParaRPr>
          </a:p>
        </p:txBody>
      </p:sp>
      <p:sp>
        <p:nvSpPr>
          <p:cNvPr id="13" name="Ovale 12"/>
          <p:cNvSpPr/>
          <p:nvPr/>
        </p:nvSpPr>
        <p:spPr>
          <a:xfrm>
            <a:off x="72008" y="5445224"/>
            <a:ext cx="4860032"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lstStyle/>
          <a:p>
            <a:r>
              <a:rPr lang="it-IT" dirty="0" smtClean="0"/>
              <a:t>Cosa si riesce a fare</a:t>
            </a:r>
            <a:endParaRPr lang="it-IT" dirty="0"/>
          </a:p>
        </p:txBody>
      </p:sp>
      <p:sp>
        <p:nvSpPr>
          <p:cNvPr id="3" name="Segnaposto contenuto 2"/>
          <p:cNvSpPr>
            <a:spLocks noGrp="1"/>
          </p:cNvSpPr>
          <p:nvPr>
            <p:ph idx="1"/>
          </p:nvPr>
        </p:nvSpPr>
        <p:spPr/>
        <p:txBody>
          <a:bodyPr>
            <a:normAutofit fontScale="77500" lnSpcReduction="20000"/>
          </a:bodyPr>
          <a:lstStyle/>
          <a:p>
            <a:r>
              <a:rPr lang="it-IT" i="1" dirty="0" smtClean="0"/>
              <a:t>Beneficiari </a:t>
            </a:r>
            <a:r>
              <a:rPr lang="it-IT" i="1" dirty="0"/>
              <a:t>diretti</a:t>
            </a:r>
            <a:endParaRPr lang="it-IT" dirty="0"/>
          </a:p>
          <a:p>
            <a:r>
              <a:rPr lang="it-IT" dirty="0" smtClean="0"/>
              <a:t>13.000 bambini minori di 6 anni ogni anno che necessitano di cure mediche in regime di ricovero, per un totale di 36.000 bambini alla conclusione del progetto. Di </a:t>
            </a:r>
            <a:r>
              <a:rPr lang="it-IT" dirty="0"/>
              <a:t>loro:</a:t>
            </a:r>
          </a:p>
          <a:p>
            <a:r>
              <a:rPr lang="it-IT" dirty="0"/>
              <a:t>10.000 </a:t>
            </a:r>
            <a:r>
              <a:rPr lang="it-IT" dirty="0" smtClean="0"/>
              <a:t>bambini/anno (</a:t>
            </a:r>
            <a:r>
              <a:rPr lang="it-IT" dirty="0"/>
              <a:t>30.000 alla conclusione del progetto) presso il Lacor Hospital</a:t>
            </a:r>
          </a:p>
          <a:p>
            <a:r>
              <a:rPr lang="it-IT" dirty="0"/>
              <a:t>3.000 </a:t>
            </a:r>
            <a:r>
              <a:rPr lang="it-IT" dirty="0" smtClean="0"/>
              <a:t>bambini/ anno </a:t>
            </a:r>
            <a:r>
              <a:rPr lang="it-IT" dirty="0"/>
              <a:t>(9.000 alla conclusione del progetto) presso il </a:t>
            </a:r>
            <a:r>
              <a:rPr lang="it-IT" dirty="0" err="1"/>
              <a:t>Kalongo</a:t>
            </a:r>
            <a:r>
              <a:rPr lang="it-IT" dirty="0"/>
              <a:t> Hospital</a:t>
            </a:r>
          </a:p>
          <a:p>
            <a:r>
              <a:rPr lang="it-IT" i="1" dirty="0"/>
              <a:t>Beneficiari indiretti</a:t>
            </a:r>
            <a:endParaRPr lang="it-IT" dirty="0"/>
          </a:p>
          <a:p>
            <a:r>
              <a:rPr lang="it-IT" dirty="0"/>
              <a:t>Famiglie dei bambini ricoverati presso gli ospedali – si tratta generalmente di famiglie in condizioni di povertà</a:t>
            </a:r>
          </a:p>
          <a:p>
            <a:r>
              <a:rPr lang="it-IT" dirty="0"/>
              <a:t>Oltre 500.000 persone che fanno affidamento sui due ospedali nella regione</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212157" y="188640"/>
            <a:ext cx="45695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dirty="0" smtClean="0">
                <a:ln w="11430"/>
                <a:solidFill>
                  <a:srgbClr val="C00000"/>
                </a:solidFill>
                <a:effectLst>
                  <a:outerShdw blurRad="50800" dist="39000" dir="5460000" algn="tl">
                    <a:srgbClr val="000000">
                      <a:alpha val="38000"/>
                    </a:srgbClr>
                  </a:outerShdw>
                </a:effectLst>
              </a:rPr>
              <a:t>L’attività clinica</a:t>
            </a:r>
            <a:endParaRPr lang="it-IT" sz="5400" b="1" cap="none" spc="0" dirty="0">
              <a:ln w="11430"/>
              <a:solidFill>
                <a:srgbClr val="C00000"/>
              </a:solidFill>
              <a:effectLst>
                <a:outerShdw blurRad="50800" dist="39000" dir="5460000" algn="tl">
                  <a:srgbClr val="000000">
                    <a:alpha val="38000"/>
                  </a:srgbClr>
                </a:outerShdw>
              </a:effectLst>
            </a:endParaRPr>
          </a:p>
        </p:txBody>
      </p:sp>
      <p:pic>
        <p:nvPicPr>
          <p:cNvPr id="5122" name="Picture 2" descr="C:\Users\Viviana\Pictures\Pictures\Foto\Uganda\13102011071.jpg"/>
          <p:cNvPicPr>
            <a:picLocks noChangeAspect="1" noChangeArrowheads="1"/>
          </p:cNvPicPr>
          <p:nvPr/>
        </p:nvPicPr>
        <p:blipFill>
          <a:blip r:embed="rId2" cstate="print"/>
          <a:srcRect/>
          <a:stretch>
            <a:fillRect/>
          </a:stretch>
        </p:blipFill>
        <p:spPr bwMode="auto">
          <a:xfrm>
            <a:off x="35496" y="1052736"/>
            <a:ext cx="3310578" cy="5688632"/>
          </a:xfrm>
          <a:prstGeom prst="rect">
            <a:avLst/>
          </a:prstGeom>
          <a:noFill/>
        </p:spPr>
      </p:pic>
      <p:sp>
        <p:nvSpPr>
          <p:cNvPr id="6" name="CasellaDiTesto 5"/>
          <p:cNvSpPr txBox="1"/>
          <p:nvPr/>
        </p:nvSpPr>
        <p:spPr>
          <a:xfrm>
            <a:off x="5724128" y="3554920"/>
            <a:ext cx="3312368" cy="646331"/>
          </a:xfrm>
          <a:prstGeom prst="rect">
            <a:avLst/>
          </a:prstGeom>
          <a:noFill/>
        </p:spPr>
        <p:txBody>
          <a:bodyPr wrap="square" rtlCol="0">
            <a:spAutoFit/>
          </a:bodyPr>
          <a:lstStyle/>
          <a:p>
            <a:r>
              <a:rPr lang="it-IT" sz="3600" dirty="0" smtClean="0">
                <a:solidFill>
                  <a:srgbClr val="002060"/>
                </a:solidFill>
                <a:latin typeface="Comic Sans MS" pitchFamily="66" charset="0"/>
              </a:rPr>
              <a:t>Il pomeriggio</a:t>
            </a:r>
            <a:endParaRPr lang="it-IT" sz="3600" dirty="0">
              <a:solidFill>
                <a:srgbClr val="002060"/>
              </a:solidFill>
              <a:latin typeface="Comic Sans MS" pitchFamily="66" charset="0"/>
            </a:endParaRPr>
          </a:p>
        </p:txBody>
      </p:sp>
      <p:sp>
        <p:nvSpPr>
          <p:cNvPr id="7" name="CasellaDiTesto 6"/>
          <p:cNvSpPr txBox="1"/>
          <p:nvPr/>
        </p:nvSpPr>
        <p:spPr>
          <a:xfrm>
            <a:off x="3563888" y="1887215"/>
            <a:ext cx="2160240" cy="461665"/>
          </a:xfrm>
          <a:prstGeom prst="rect">
            <a:avLst/>
          </a:prstGeom>
          <a:noFill/>
        </p:spPr>
        <p:txBody>
          <a:bodyPr wrap="square" rtlCol="0">
            <a:spAutoFit/>
          </a:bodyPr>
          <a:lstStyle/>
          <a:p>
            <a:r>
              <a:rPr lang="it-IT" sz="2400" b="1" i="1" dirty="0" smtClean="0"/>
              <a:t>OUTPATIENTS</a:t>
            </a:r>
            <a:endParaRPr lang="it-IT" sz="2400" b="1" i="1" dirty="0"/>
          </a:p>
        </p:txBody>
      </p:sp>
      <p:sp>
        <p:nvSpPr>
          <p:cNvPr id="8" name="CasellaDiTesto 7"/>
          <p:cNvSpPr txBox="1"/>
          <p:nvPr/>
        </p:nvSpPr>
        <p:spPr>
          <a:xfrm>
            <a:off x="3563888" y="3759423"/>
            <a:ext cx="2160240" cy="461665"/>
          </a:xfrm>
          <a:prstGeom prst="rect">
            <a:avLst/>
          </a:prstGeom>
          <a:noFill/>
        </p:spPr>
        <p:txBody>
          <a:bodyPr wrap="square" rtlCol="0">
            <a:spAutoFit/>
          </a:bodyPr>
          <a:lstStyle/>
          <a:p>
            <a:r>
              <a:rPr lang="it-IT" sz="2400" b="1" i="1" dirty="0" smtClean="0"/>
              <a:t>PROCEDURES</a:t>
            </a:r>
            <a:endParaRPr lang="it-IT" sz="2400" b="1" i="1" dirty="0"/>
          </a:p>
        </p:txBody>
      </p:sp>
      <p:sp>
        <p:nvSpPr>
          <p:cNvPr id="9" name="CasellaDiTesto 8"/>
          <p:cNvSpPr txBox="1"/>
          <p:nvPr/>
        </p:nvSpPr>
        <p:spPr>
          <a:xfrm>
            <a:off x="3635896" y="2420888"/>
            <a:ext cx="5256584" cy="1200329"/>
          </a:xfrm>
          <a:prstGeom prst="rect">
            <a:avLst/>
          </a:prstGeom>
          <a:noFill/>
        </p:spPr>
        <p:txBody>
          <a:bodyPr wrap="square" rtlCol="0">
            <a:spAutoFit/>
          </a:bodyPr>
          <a:lstStyle/>
          <a:p>
            <a:r>
              <a:rPr lang="it-IT" sz="2400" dirty="0" smtClean="0"/>
              <a:t>Circa 300 accessi/</a:t>
            </a:r>
            <a:r>
              <a:rPr lang="it-IT" sz="2400" dirty="0" err="1" smtClean="0"/>
              <a:t>die</a:t>
            </a:r>
            <a:endParaRPr lang="it-IT" sz="2400" dirty="0" smtClean="0"/>
          </a:p>
          <a:p>
            <a:r>
              <a:rPr lang="it-IT" sz="2400" dirty="0" smtClean="0"/>
              <a:t>Febbre, tosse, diarrea, vomito, infezioni cutanee, dolore da </a:t>
            </a:r>
            <a:r>
              <a:rPr lang="it-IT" sz="2400" dirty="0" err="1" smtClean="0"/>
              <a:t>falcizzazione…</a:t>
            </a:r>
            <a:endParaRPr lang="it-IT" sz="2400" dirty="0"/>
          </a:p>
        </p:txBody>
      </p:sp>
      <p:sp>
        <p:nvSpPr>
          <p:cNvPr id="10" name="CasellaDiTesto 9"/>
          <p:cNvSpPr txBox="1"/>
          <p:nvPr/>
        </p:nvSpPr>
        <p:spPr>
          <a:xfrm>
            <a:off x="3635896" y="4365104"/>
            <a:ext cx="5040560" cy="1938992"/>
          </a:xfrm>
          <a:prstGeom prst="rect">
            <a:avLst/>
          </a:prstGeom>
          <a:noFill/>
        </p:spPr>
        <p:txBody>
          <a:bodyPr wrap="square" rtlCol="0">
            <a:spAutoFit/>
          </a:bodyPr>
          <a:lstStyle/>
          <a:p>
            <a:r>
              <a:rPr lang="it-IT" sz="2400" dirty="0" smtClean="0"/>
              <a:t>Circa 3-4 punture lombari/</a:t>
            </a:r>
            <a:r>
              <a:rPr lang="it-IT" sz="2400" dirty="0" err="1" smtClean="0"/>
              <a:t>die</a:t>
            </a:r>
            <a:endParaRPr lang="it-IT" sz="2400" dirty="0" smtClean="0"/>
          </a:p>
          <a:p>
            <a:r>
              <a:rPr lang="it-IT" sz="2400" dirty="0" smtClean="0"/>
              <a:t>3-4 emocolture</a:t>
            </a:r>
          </a:p>
          <a:p>
            <a:r>
              <a:rPr lang="it-IT" sz="2400" dirty="0" smtClean="0"/>
              <a:t>7-10 infusioni </a:t>
            </a:r>
            <a:r>
              <a:rPr lang="it-IT" sz="2400" dirty="0" err="1" smtClean="0"/>
              <a:t>intratecali</a:t>
            </a:r>
            <a:r>
              <a:rPr lang="it-IT" sz="2400" dirty="0" smtClean="0"/>
              <a:t> di chemioterapici</a:t>
            </a:r>
          </a:p>
          <a:p>
            <a:endParaRPr lang="it-IT"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91264" cy="1143000"/>
          </a:xfrm>
          <a:solidFill>
            <a:srgbClr val="FFFF00"/>
          </a:solidFill>
        </p:spPr>
        <p:txBody>
          <a:bodyPr>
            <a:noAutofit/>
          </a:bodyPr>
          <a:lstStyle/>
          <a:p>
            <a:r>
              <a:rPr lang="it-IT" sz="3200" dirty="0" smtClean="0"/>
              <a:t>Individuazione </a:t>
            </a:r>
            <a:r>
              <a:rPr lang="it-IT" sz="3200" dirty="0"/>
              <a:t>di output e standard specifici per i servizi erogati dai reparti di </a:t>
            </a:r>
            <a:r>
              <a:rPr lang="it-IT" sz="3200" dirty="0" smtClean="0"/>
              <a:t>pediatria</a:t>
            </a:r>
            <a:endParaRPr lang="it-IT" sz="3200" dirty="0"/>
          </a:p>
        </p:txBody>
      </p:sp>
      <p:sp>
        <p:nvSpPr>
          <p:cNvPr id="3" name="Segnaposto contenuto 2"/>
          <p:cNvSpPr>
            <a:spLocks noGrp="1"/>
          </p:cNvSpPr>
          <p:nvPr>
            <p:ph idx="1"/>
          </p:nvPr>
        </p:nvSpPr>
        <p:spPr/>
        <p:txBody>
          <a:bodyPr>
            <a:normAutofit fontScale="70000" lnSpcReduction="20000"/>
          </a:bodyPr>
          <a:lstStyle/>
          <a:p>
            <a:pPr lvl="0"/>
            <a:r>
              <a:rPr lang="it-IT" b="1" dirty="0"/>
              <a:t>Indicatori di qualità relativi a servizi specifici – servizi di salute materna e infantile</a:t>
            </a:r>
            <a:r>
              <a:rPr lang="it-IT" b="1" dirty="0" smtClean="0"/>
              <a:t>.</a:t>
            </a:r>
            <a:r>
              <a:rPr lang="it-IT" dirty="0" smtClean="0"/>
              <a:t> </a:t>
            </a:r>
          </a:p>
          <a:p>
            <a:pPr lvl="0"/>
            <a:r>
              <a:rPr lang="it-IT" dirty="0" smtClean="0"/>
              <a:t>inizio </a:t>
            </a:r>
            <a:r>
              <a:rPr lang="it-IT" dirty="0"/>
              <a:t>tempestivo dell’allattamento; </a:t>
            </a:r>
            <a:endParaRPr lang="it-IT" dirty="0" smtClean="0"/>
          </a:p>
          <a:p>
            <a:pPr lvl="0"/>
            <a:r>
              <a:rPr lang="it-IT" dirty="0" smtClean="0"/>
              <a:t>Corretta realizzazione </a:t>
            </a:r>
            <a:r>
              <a:rPr lang="it-IT" dirty="0"/>
              <a:t>di </a:t>
            </a:r>
            <a:r>
              <a:rPr lang="it-IT" dirty="0" err="1"/>
              <a:t>check</a:t>
            </a:r>
            <a:r>
              <a:rPr lang="it-IT" dirty="0"/>
              <a:t> post-natali; </a:t>
            </a:r>
            <a:endParaRPr lang="it-IT" dirty="0" smtClean="0"/>
          </a:p>
          <a:p>
            <a:pPr lvl="0"/>
            <a:r>
              <a:rPr lang="it-IT" dirty="0" smtClean="0"/>
              <a:t>controllo </a:t>
            </a:r>
            <a:r>
              <a:rPr lang="it-IT" dirty="0"/>
              <a:t>periodico del peso e della crescita; </a:t>
            </a:r>
            <a:endParaRPr lang="it-IT" dirty="0" smtClean="0"/>
          </a:p>
          <a:p>
            <a:pPr lvl="0"/>
            <a:r>
              <a:rPr lang="it-IT" dirty="0" smtClean="0"/>
              <a:t>diagnosi </a:t>
            </a:r>
            <a:r>
              <a:rPr lang="it-IT" dirty="0"/>
              <a:t>di malaria e polmonite </a:t>
            </a:r>
            <a:r>
              <a:rPr lang="it-IT" dirty="0" smtClean="0"/>
              <a:t>secondo </a:t>
            </a:r>
            <a:r>
              <a:rPr lang="it-IT" dirty="0"/>
              <a:t>protocollo; </a:t>
            </a:r>
            <a:endParaRPr lang="it-IT" dirty="0" smtClean="0"/>
          </a:p>
          <a:p>
            <a:pPr lvl="0"/>
            <a:r>
              <a:rPr lang="it-IT" dirty="0" smtClean="0"/>
              <a:t>applicazione </a:t>
            </a:r>
            <a:r>
              <a:rPr lang="it-IT" dirty="0"/>
              <a:t>adeguata dello schema di </a:t>
            </a:r>
            <a:r>
              <a:rPr lang="it-IT" dirty="0" smtClean="0"/>
              <a:t>vaccinazioni,</a:t>
            </a:r>
          </a:p>
          <a:p>
            <a:pPr lvl="0"/>
            <a:r>
              <a:rPr lang="it-IT" dirty="0" smtClean="0"/>
              <a:t>cura di malattie croniche.</a:t>
            </a:r>
          </a:p>
          <a:p>
            <a:pPr lvl="0"/>
            <a:endParaRPr lang="it-IT" dirty="0"/>
          </a:p>
          <a:p>
            <a:pPr lvl="0"/>
            <a:r>
              <a:rPr lang="it-IT" b="1" dirty="0"/>
              <a:t>Indicatori di qualità trasversali – servizi sanitari dei due ospedali</a:t>
            </a:r>
            <a:r>
              <a:rPr lang="it-IT" b="1" dirty="0" smtClean="0"/>
              <a:t>.</a:t>
            </a:r>
            <a:r>
              <a:rPr lang="it-IT" dirty="0" smtClean="0"/>
              <a:t>, </a:t>
            </a:r>
            <a:r>
              <a:rPr lang="it-IT" dirty="0"/>
              <a:t>sistema di priorità delle cure erogate, igiene e prevenzione di infezioni, gestione dei rifiuti, gestione di laboratori e farmacia, sistema di gestione delle informazioni mediche, attitudine dello staff e soddisfazione del paziente.</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74042"/>
          </a:xfrm>
          <a:solidFill>
            <a:srgbClr val="FFFF00"/>
          </a:solidFill>
        </p:spPr>
        <p:txBody>
          <a:bodyPr>
            <a:normAutofit fontScale="90000"/>
          </a:bodyPr>
          <a:lstStyle/>
          <a:p>
            <a:r>
              <a:rPr lang="it-IT" sz="2400" dirty="0" smtClean="0"/>
              <a:t>Indicatori di Processo – Protocolli Pediatrici</a:t>
            </a:r>
            <a:endParaRPr lang="it-IT" sz="2400" dirty="0"/>
          </a:p>
        </p:txBody>
      </p:sp>
      <p:graphicFrame>
        <p:nvGraphicFramePr>
          <p:cNvPr id="8" name="Segnaposto contenuto 7"/>
          <p:cNvGraphicFramePr>
            <a:graphicFrameLocks noGrp="1"/>
          </p:cNvGraphicFramePr>
          <p:nvPr>
            <p:ph idx="1"/>
            <p:extLst>
              <p:ext uri="{D42A27DB-BD31-4B8C-83A1-F6EECF244321}">
                <p14:modId xmlns:p14="http://schemas.microsoft.com/office/powerpoint/2010/main" val="3187375259"/>
              </p:ext>
            </p:extLst>
          </p:nvPr>
        </p:nvGraphicFramePr>
        <p:xfrm>
          <a:off x="323528" y="843534"/>
          <a:ext cx="8229600" cy="3729165"/>
        </p:xfrm>
        <a:graphic>
          <a:graphicData uri="http://schemas.openxmlformats.org/drawingml/2006/table">
            <a:tbl>
              <a:tblPr firstRow="1" firstCol="1" bandRow="1">
                <a:tableStyleId>{5C22544A-7EE6-4342-B048-85BDC9FD1C3A}</a:tableStyleId>
              </a:tblPr>
              <a:tblGrid>
                <a:gridCol w="3536261">
                  <a:extLst>
                    <a:ext uri="{9D8B030D-6E8A-4147-A177-3AD203B41FA5}">
                      <a16:colId xmlns:a16="http://schemas.microsoft.com/office/drawing/2014/main" val="2281645459"/>
                    </a:ext>
                  </a:extLst>
                </a:gridCol>
                <a:gridCol w="1480457">
                  <a:extLst>
                    <a:ext uri="{9D8B030D-6E8A-4147-A177-3AD203B41FA5}">
                      <a16:colId xmlns:a16="http://schemas.microsoft.com/office/drawing/2014/main" val="2873923651"/>
                    </a:ext>
                  </a:extLst>
                </a:gridCol>
                <a:gridCol w="823831">
                  <a:extLst>
                    <a:ext uri="{9D8B030D-6E8A-4147-A177-3AD203B41FA5}">
                      <a16:colId xmlns:a16="http://schemas.microsoft.com/office/drawing/2014/main" val="2591973190"/>
                    </a:ext>
                  </a:extLst>
                </a:gridCol>
                <a:gridCol w="740228">
                  <a:extLst>
                    <a:ext uri="{9D8B030D-6E8A-4147-A177-3AD203B41FA5}">
                      <a16:colId xmlns:a16="http://schemas.microsoft.com/office/drawing/2014/main" val="382226498"/>
                    </a:ext>
                  </a:extLst>
                </a:gridCol>
                <a:gridCol w="1648823">
                  <a:extLst>
                    <a:ext uri="{9D8B030D-6E8A-4147-A177-3AD203B41FA5}">
                      <a16:colId xmlns:a16="http://schemas.microsoft.com/office/drawing/2014/main" val="1831012635"/>
                    </a:ext>
                  </a:extLst>
                </a:gridCol>
              </a:tblGrid>
              <a:tr h="0">
                <a:tc>
                  <a:txBody>
                    <a:bodyPr/>
                    <a:lstStyle/>
                    <a:p>
                      <a:pPr algn="ctr">
                        <a:lnSpc>
                          <a:spcPct val="107000"/>
                        </a:lnSpc>
                        <a:spcAft>
                          <a:spcPts val="0"/>
                        </a:spcAft>
                        <a:tabLst>
                          <a:tab pos="2546350" algn="l"/>
                        </a:tabLst>
                      </a:pPr>
                      <a:r>
                        <a:rPr lang="en-GB" sz="900">
                          <a:effectLst/>
                        </a:rPr>
                        <a:t>CHECKLIST ITEMS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nchor="ctr"/>
                </a:tc>
                <a:tc>
                  <a:txBody>
                    <a:bodyPr/>
                    <a:lstStyle/>
                    <a:p>
                      <a:pPr algn="ctr">
                        <a:lnSpc>
                          <a:spcPct val="107000"/>
                        </a:lnSpc>
                        <a:spcAft>
                          <a:spcPts val="0"/>
                        </a:spcAft>
                        <a:tabLst>
                          <a:tab pos="2546350" algn="l"/>
                        </a:tabLst>
                      </a:pPr>
                      <a:r>
                        <a:rPr lang="en-GB" sz="900">
                          <a:effectLst/>
                        </a:rPr>
                        <a:t>PROTOCOLS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nchor="ctr"/>
                </a:tc>
                <a:tc>
                  <a:txBody>
                    <a:bodyPr/>
                    <a:lstStyle/>
                    <a:p>
                      <a:pPr algn="ctr">
                        <a:lnSpc>
                          <a:spcPct val="107000"/>
                        </a:lnSpc>
                        <a:spcAft>
                          <a:spcPts val="0"/>
                        </a:spcAft>
                        <a:tabLst>
                          <a:tab pos="2546350" algn="l"/>
                        </a:tabLst>
                      </a:pPr>
                      <a:r>
                        <a:rPr lang="en-GB" sz="900" dirty="0">
                          <a:effectLst/>
                        </a:rPr>
                        <a:t>YOUR SUGGESTIONS</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nchor="ctr"/>
                </a:tc>
                <a:tc>
                  <a:txBody>
                    <a:bodyPr/>
                    <a:lstStyle/>
                    <a:p>
                      <a:pPr algn="ctr">
                        <a:lnSpc>
                          <a:spcPct val="107000"/>
                        </a:lnSpc>
                        <a:spcAft>
                          <a:spcPts val="0"/>
                        </a:spcAft>
                        <a:tabLst>
                          <a:tab pos="2546350" algn="l"/>
                        </a:tabLst>
                      </a:pPr>
                      <a:r>
                        <a:rPr lang="en-GB" sz="900">
                          <a:effectLst/>
                        </a:rPr>
                        <a:t>Your  priority 1 to 5</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nchor="ctr"/>
                </a:tc>
                <a:tc>
                  <a:txBody>
                    <a:bodyPr/>
                    <a:lstStyle/>
                    <a:p>
                      <a:pPr algn="ctr">
                        <a:lnSpc>
                          <a:spcPct val="107000"/>
                        </a:lnSpc>
                        <a:spcAft>
                          <a:spcPts val="0"/>
                        </a:spcAft>
                        <a:tabLst>
                          <a:tab pos="2546350" algn="l"/>
                        </a:tabLst>
                      </a:pPr>
                      <a:r>
                        <a:rPr lang="en-GB" sz="900">
                          <a:effectLst/>
                        </a:rPr>
                        <a:t>CRITIC</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nchor="ctr"/>
                </a:tc>
                <a:extLst>
                  <a:ext uri="{0D108BD9-81ED-4DB2-BD59-A6C34878D82A}">
                    <a16:rowId xmlns:a16="http://schemas.microsoft.com/office/drawing/2014/main" val="1406307225"/>
                  </a:ext>
                </a:extLst>
              </a:tr>
              <a:tr h="0">
                <a:tc>
                  <a:txBody>
                    <a:bodyPr/>
                    <a:lstStyle/>
                    <a:p>
                      <a:pPr>
                        <a:spcAft>
                          <a:spcPts val="0"/>
                        </a:spcAft>
                      </a:pPr>
                      <a:r>
                        <a:rPr lang="en-US" sz="900">
                          <a:effectLst/>
                        </a:rPr>
                        <a:t>Proper diagnosis of 10  admitted cases (analysis of randomly selected hospitalization records): 1) identification of patient 2) complaints or symptoms on admission reported 3) clinical examinations guided by anamnesis 4) no unnecessary diagnostic tests prescribed, 5) Malaria is excluded or treated in patients with fever 6) Malnutrition diagnosis according to WHO - Check sub-liminal malnutrition, 7) Percentile charts available and in appropriate use 8) Anemia diagnosed according to guidelines, 9) Sepsis: Increasing the percentage of specific diagnosis (origin)</a:t>
                      </a:r>
                      <a:endParaRPr lang="it-IT" sz="1100">
                        <a:effectLst/>
                      </a:endParaRPr>
                    </a:p>
                    <a:p>
                      <a:pPr>
                        <a:lnSpc>
                          <a:spcPct val="107000"/>
                        </a:lnSpc>
                        <a:spcAft>
                          <a:spcPts val="0"/>
                        </a:spcAft>
                        <a:tabLst>
                          <a:tab pos="2546350" algn="l"/>
                        </a:tabLst>
                      </a:pPr>
                      <a:r>
                        <a:rPr lang="en-US" sz="9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nchor="ctr"/>
                </a:tc>
                <a:tc>
                  <a:txBody>
                    <a:bodyPr/>
                    <a:lstStyle/>
                    <a:p>
                      <a:pPr>
                        <a:lnSpc>
                          <a:spcPct val="107000"/>
                        </a:lnSpc>
                        <a:spcAft>
                          <a:spcPts val="0"/>
                        </a:spcAft>
                        <a:tabLst>
                          <a:tab pos="2546350" algn="l"/>
                        </a:tabLst>
                      </a:pPr>
                      <a:r>
                        <a:rPr lang="en-GB" sz="900">
                          <a:effectLst/>
                        </a:rPr>
                        <a:t>1.Triage of sick child</a:t>
                      </a:r>
                      <a:endParaRPr lang="it-IT" sz="1000">
                        <a:effectLst/>
                      </a:endParaRPr>
                    </a:p>
                    <a:p>
                      <a:pPr>
                        <a:lnSpc>
                          <a:spcPct val="107000"/>
                        </a:lnSpc>
                        <a:spcAft>
                          <a:spcPts val="0"/>
                        </a:spcAft>
                        <a:tabLst>
                          <a:tab pos="2546350" algn="l"/>
                        </a:tabLst>
                      </a:pPr>
                      <a:r>
                        <a:rPr lang="en-GB" sz="900">
                          <a:effectLst/>
                        </a:rPr>
                        <a:t>2. Paediatric Life Support</a:t>
                      </a:r>
                      <a:endParaRPr lang="it-IT" sz="1000">
                        <a:effectLst/>
                      </a:endParaRPr>
                    </a:p>
                    <a:p>
                      <a:pPr>
                        <a:lnSpc>
                          <a:spcPct val="107000"/>
                        </a:lnSpc>
                        <a:spcAft>
                          <a:spcPts val="0"/>
                        </a:spcAft>
                        <a:tabLst>
                          <a:tab pos="2546350" algn="l"/>
                        </a:tabLst>
                      </a:pPr>
                      <a:r>
                        <a:rPr lang="it-IT" sz="900">
                          <a:effectLst/>
                        </a:rPr>
                        <a:t>3. Malaria</a:t>
                      </a:r>
                      <a:endParaRPr lang="it-IT" sz="1000">
                        <a:effectLst/>
                      </a:endParaRPr>
                    </a:p>
                    <a:p>
                      <a:pPr>
                        <a:lnSpc>
                          <a:spcPct val="107000"/>
                        </a:lnSpc>
                        <a:spcAft>
                          <a:spcPts val="0"/>
                        </a:spcAft>
                        <a:tabLst>
                          <a:tab pos="2546350" algn="l"/>
                        </a:tabLst>
                      </a:pPr>
                      <a:r>
                        <a:rPr lang="it-IT" sz="900">
                          <a:effectLst/>
                        </a:rPr>
                        <a:t>4. Dehydration</a:t>
                      </a:r>
                      <a:endParaRPr lang="it-IT" sz="1000">
                        <a:effectLst/>
                      </a:endParaRPr>
                    </a:p>
                    <a:p>
                      <a:pPr>
                        <a:lnSpc>
                          <a:spcPct val="107000"/>
                        </a:lnSpc>
                        <a:spcAft>
                          <a:spcPts val="0"/>
                        </a:spcAft>
                        <a:tabLst>
                          <a:tab pos="2546350" algn="l"/>
                        </a:tabLst>
                      </a:pPr>
                      <a:r>
                        <a:rPr lang="it-IT" sz="900">
                          <a:effectLst/>
                        </a:rPr>
                        <a:t>5. Convulsions</a:t>
                      </a:r>
                      <a:endParaRPr lang="it-IT" sz="1000">
                        <a:effectLst/>
                      </a:endParaRPr>
                    </a:p>
                    <a:p>
                      <a:pPr>
                        <a:lnSpc>
                          <a:spcPct val="107000"/>
                        </a:lnSpc>
                        <a:spcAft>
                          <a:spcPts val="0"/>
                        </a:spcAft>
                        <a:tabLst>
                          <a:tab pos="2546350" algn="l"/>
                        </a:tabLst>
                      </a:pPr>
                      <a:r>
                        <a:rPr lang="it-IT" sz="900">
                          <a:effectLst/>
                        </a:rPr>
                        <a:t>6. Anemia</a:t>
                      </a:r>
                      <a:endParaRPr lang="it-IT" sz="1000">
                        <a:effectLst/>
                      </a:endParaRPr>
                    </a:p>
                    <a:p>
                      <a:pPr>
                        <a:lnSpc>
                          <a:spcPct val="107000"/>
                        </a:lnSpc>
                        <a:spcAft>
                          <a:spcPts val="0"/>
                        </a:spcAft>
                        <a:tabLst>
                          <a:tab pos="2546350" algn="l"/>
                        </a:tabLst>
                      </a:pPr>
                      <a:r>
                        <a:rPr lang="it-IT" sz="900">
                          <a:effectLst/>
                        </a:rPr>
                        <a:t>7. LRTI-Pneumonia</a:t>
                      </a:r>
                      <a:endParaRPr lang="it-IT" sz="1000">
                        <a:effectLst/>
                      </a:endParaRPr>
                    </a:p>
                    <a:p>
                      <a:pPr>
                        <a:lnSpc>
                          <a:spcPct val="107000"/>
                        </a:lnSpc>
                        <a:spcAft>
                          <a:spcPts val="0"/>
                        </a:spcAft>
                        <a:tabLst>
                          <a:tab pos="2546350" algn="l"/>
                        </a:tabLst>
                      </a:pPr>
                      <a:r>
                        <a:rPr lang="en-GB" sz="900">
                          <a:effectLst/>
                        </a:rPr>
                        <a:t>8.Urinary Tract Infect</a:t>
                      </a:r>
                      <a:endParaRPr lang="it-IT" sz="1000">
                        <a:effectLst/>
                      </a:endParaRPr>
                    </a:p>
                    <a:p>
                      <a:pPr>
                        <a:lnSpc>
                          <a:spcPct val="107000"/>
                        </a:lnSpc>
                        <a:spcAft>
                          <a:spcPts val="0"/>
                        </a:spcAft>
                        <a:tabLst>
                          <a:tab pos="2546350" algn="l"/>
                        </a:tabLst>
                      </a:pPr>
                      <a:r>
                        <a:rPr lang="en-GB" sz="900">
                          <a:effectLst/>
                        </a:rPr>
                        <a:t>9. Meningitis</a:t>
                      </a:r>
                      <a:endParaRPr lang="it-IT" sz="1000">
                        <a:effectLst/>
                      </a:endParaRPr>
                    </a:p>
                    <a:p>
                      <a:pPr>
                        <a:lnSpc>
                          <a:spcPct val="107000"/>
                        </a:lnSpc>
                        <a:spcAft>
                          <a:spcPts val="0"/>
                        </a:spcAft>
                        <a:tabLst>
                          <a:tab pos="2546350" algn="l"/>
                        </a:tabLst>
                      </a:pPr>
                      <a:r>
                        <a:rPr lang="en-GB" sz="900">
                          <a:effectLst/>
                        </a:rPr>
                        <a:t>10. Sepsis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nchor="ctr"/>
                </a:tc>
                <a:tc>
                  <a:txBody>
                    <a:bodyPr/>
                    <a:lstStyle/>
                    <a:p>
                      <a:pPr algn="ctr">
                        <a:lnSpc>
                          <a:spcPct val="107000"/>
                        </a:lnSpc>
                        <a:spcAft>
                          <a:spcPts val="0"/>
                        </a:spcAft>
                        <a:tabLst>
                          <a:tab pos="2546350" algn="l"/>
                        </a:tabLst>
                      </a:pPr>
                      <a:r>
                        <a:rPr lang="en-GB" sz="900">
                          <a:effectLst/>
                        </a:rPr>
                        <a:t>0-8</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nchor="ctr"/>
                </a:tc>
                <a:tc>
                  <a:txBody>
                    <a:bodyPr/>
                    <a:lstStyle/>
                    <a:p>
                      <a:pPr>
                        <a:lnSpc>
                          <a:spcPct val="107000"/>
                        </a:lnSpc>
                        <a:spcAft>
                          <a:spcPts val="0"/>
                        </a:spcAft>
                        <a:tabLst>
                          <a:tab pos="2546350" algn="l"/>
                        </a:tabLst>
                      </a:pPr>
                      <a:r>
                        <a:rPr lang="en-GB" sz="9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nchor="ctr"/>
                </a:tc>
                <a:tc>
                  <a:txBody>
                    <a:bodyPr/>
                    <a:lstStyle/>
                    <a:p>
                      <a:pPr algn="ctr">
                        <a:spcAft>
                          <a:spcPts val="0"/>
                        </a:spcAft>
                        <a:tabLst>
                          <a:tab pos="2743200" algn="ctr"/>
                          <a:tab pos="5486400" algn="r"/>
                        </a:tabLst>
                      </a:pPr>
                      <a:r>
                        <a:rPr lang="en-US" sz="900">
                          <a:effectLst/>
                        </a:rPr>
                        <a:t>Very hard to specify origin of sepsis : rotation of interns is critical : require a month to be trained and then have to be surveilled</a:t>
                      </a:r>
                      <a:endParaRPr lang="it-IT" sz="1000">
                        <a:effectLst/>
                      </a:endParaRPr>
                    </a:p>
                    <a:p>
                      <a:pPr>
                        <a:lnSpc>
                          <a:spcPct val="107000"/>
                        </a:lnSpc>
                        <a:spcAft>
                          <a:spcPts val="0"/>
                        </a:spcAft>
                        <a:tabLst>
                          <a:tab pos="2546350" algn="l"/>
                        </a:tabLst>
                      </a:pPr>
                      <a:r>
                        <a:rPr lang="en-GB" sz="900">
                          <a:effectLst/>
                        </a:rPr>
                        <a:t>ESR and blood count – scarce microbiology</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nchor="ctr"/>
                </a:tc>
                <a:extLst>
                  <a:ext uri="{0D108BD9-81ED-4DB2-BD59-A6C34878D82A}">
                    <a16:rowId xmlns:a16="http://schemas.microsoft.com/office/drawing/2014/main" val="2519017303"/>
                  </a:ext>
                </a:extLst>
              </a:tr>
              <a:tr h="0">
                <a:tc>
                  <a:txBody>
                    <a:bodyPr/>
                    <a:lstStyle/>
                    <a:p>
                      <a:pPr>
                        <a:spcAft>
                          <a:spcPts val="0"/>
                        </a:spcAft>
                      </a:pPr>
                      <a:r>
                        <a:rPr lang="en-US" sz="900">
                          <a:effectLst/>
                        </a:rPr>
                        <a:t>Proper prescription of therapy of at least 10 admitted cases (analysis of selected hospitalization records): 1) proper treatment according to evidence from anamnesis, and accepted protocols, 2) no unnecessary prescriptions, especially antibiotic, 3) Appropriate prescription of drugs in children with URTI, 4) Appropriate use of Oxygen &amp; Antibiotics for children with LRTI, 5) Appropriate request of blood transfusions. 6) Checking regularly the vaccination record and recommend accordingly</a:t>
                      </a:r>
                      <a:endParaRPr lang="it-IT" sz="1100">
                        <a:solidFill>
                          <a:srgbClr val="000000"/>
                        </a:solidFill>
                        <a:effectLst/>
                        <a:latin typeface="Arial Black" panose="020B0A04020102020204" pitchFamily="34" charset="0"/>
                        <a:ea typeface="SimSun" panose="02010600030101010101" pitchFamily="2" charset="-122"/>
                        <a:cs typeface="Arial Black" panose="020B0A04020102020204" pitchFamily="34" charset="0"/>
                      </a:endParaRPr>
                    </a:p>
                  </a:txBody>
                  <a:tcPr marL="62724" marR="62724" marT="0" marB="0" anchor="ctr"/>
                </a:tc>
                <a:tc>
                  <a:txBody>
                    <a:bodyPr/>
                    <a:lstStyle/>
                    <a:p>
                      <a:pPr>
                        <a:lnSpc>
                          <a:spcPct val="107000"/>
                        </a:lnSpc>
                        <a:spcAft>
                          <a:spcPts val="0"/>
                        </a:spcAft>
                        <a:tabLst>
                          <a:tab pos="2546350" algn="l"/>
                        </a:tabLst>
                      </a:pPr>
                      <a:r>
                        <a:rPr lang="en-GB" sz="900">
                          <a:effectLst/>
                        </a:rPr>
                        <a:t>According to previous protocols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ctr">
                        <a:lnSpc>
                          <a:spcPct val="107000"/>
                        </a:lnSpc>
                        <a:spcAft>
                          <a:spcPts val="0"/>
                        </a:spcAft>
                        <a:tabLst>
                          <a:tab pos="2546350" algn="l"/>
                        </a:tabLst>
                      </a:pPr>
                      <a:r>
                        <a:rPr lang="en-GB" sz="900">
                          <a:effectLst/>
                        </a:rPr>
                        <a:t> </a:t>
                      </a:r>
                      <a:endParaRPr lang="it-IT" sz="1000">
                        <a:effectLst/>
                      </a:endParaRPr>
                    </a:p>
                    <a:p>
                      <a:pPr algn="ctr">
                        <a:lnSpc>
                          <a:spcPct val="107000"/>
                        </a:lnSpc>
                        <a:spcAft>
                          <a:spcPts val="0"/>
                        </a:spcAft>
                        <a:tabLst>
                          <a:tab pos="2546350" algn="l"/>
                        </a:tabLst>
                      </a:pPr>
                      <a:r>
                        <a:rPr lang="en-GB" sz="900">
                          <a:effectLst/>
                        </a:rPr>
                        <a:t> </a:t>
                      </a:r>
                      <a:endParaRPr lang="it-IT" sz="1000">
                        <a:effectLst/>
                      </a:endParaRPr>
                    </a:p>
                    <a:p>
                      <a:pPr algn="ctr">
                        <a:lnSpc>
                          <a:spcPct val="107000"/>
                        </a:lnSpc>
                        <a:spcAft>
                          <a:spcPts val="0"/>
                        </a:spcAft>
                        <a:tabLst>
                          <a:tab pos="2546350" algn="l"/>
                        </a:tabLst>
                      </a:pPr>
                      <a:r>
                        <a:rPr lang="en-GB" sz="900">
                          <a:effectLst/>
                        </a:rPr>
                        <a:t> </a:t>
                      </a:r>
                      <a:endParaRPr lang="it-IT" sz="1000">
                        <a:effectLst/>
                      </a:endParaRPr>
                    </a:p>
                    <a:p>
                      <a:pPr algn="ctr">
                        <a:lnSpc>
                          <a:spcPct val="107000"/>
                        </a:lnSpc>
                        <a:spcAft>
                          <a:spcPts val="0"/>
                        </a:spcAft>
                        <a:tabLst>
                          <a:tab pos="2546350" algn="l"/>
                        </a:tabLst>
                      </a:pPr>
                      <a:r>
                        <a:rPr lang="en-GB" sz="900">
                          <a:effectLst/>
                        </a:rPr>
                        <a:t>0-8</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nSpc>
                          <a:spcPct val="107000"/>
                        </a:lnSpc>
                        <a:spcAft>
                          <a:spcPts val="0"/>
                        </a:spcAft>
                        <a:tabLst>
                          <a:tab pos="2546350" algn="l"/>
                        </a:tabLst>
                      </a:pPr>
                      <a:r>
                        <a:rPr lang="en-GB" sz="9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ctr">
                        <a:spcAft>
                          <a:spcPts val="0"/>
                        </a:spcAft>
                        <a:tabLst>
                          <a:tab pos="2743200" algn="ctr"/>
                          <a:tab pos="5486400" algn="r"/>
                        </a:tabLst>
                      </a:pPr>
                      <a:r>
                        <a:rPr lang="en-US" sz="900">
                          <a:effectLst/>
                        </a:rPr>
                        <a:t>Blood often not available   –in Kalongo they may use their own donors, screened for HIV &amp; Hep B and Syphil</a:t>
                      </a:r>
                      <a:endParaRPr lang="it-IT" sz="1000">
                        <a:effectLst/>
                      </a:endParaRPr>
                    </a:p>
                    <a:p>
                      <a:pPr algn="ctr">
                        <a:spcAft>
                          <a:spcPts val="0"/>
                        </a:spcAft>
                        <a:tabLst>
                          <a:tab pos="2743200" algn="ctr"/>
                          <a:tab pos="5486400" algn="r"/>
                        </a:tabLst>
                      </a:pPr>
                      <a:r>
                        <a:rPr lang="en-US" sz="900">
                          <a:effectLst/>
                        </a:rPr>
                        <a:t>Oximeter required, HoD engaged into this performances (drug use etc) Mother do not bring vaccination record</a:t>
                      </a:r>
                      <a:endParaRPr lang="it-IT" sz="1000">
                        <a:effectLst/>
                        <a:latin typeface="Times New Roman" panose="02020603050405020304" pitchFamily="18" charset="0"/>
                        <a:ea typeface="MS Mincho"/>
                        <a:cs typeface="Times New Roman" panose="02020603050405020304" pitchFamily="18" charset="0"/>
                      </a:endParaRPr>
                    </a:p>
                  </a:txBody>
                  <a:tcPr marL="62724" marR="62724" marT="0" marB="0" anchor="ctr"/>
                </a:tc>
                <a:extLst>
                  <a:ext uri="{0D108BD9-81ED-4DB2-BD59-A6C34878D82A}">
                    <a16:rowId xmlns:a16="http://schemas.microsoft.com/office/drawing/2014/main" val="1699896530"/>
                  </a:ext>
                </a:extLst>
              </a:tr>
              <a:tr h="0">
                <a:tc>
                  <a:txBody>
                    <a:bodyPr/>
                    <a:lstStyle/>
                    <a:p>
                      <a:pPr>
                        <a:spcAft>
                          <a:spcPts val="0"/>
                        </a:spcAft>
                      </a:pPr>
                      <a:r>
                        <a:rPr lang="en-US" sz="900">
                          <a:effectLst/>
                        </a:rPr>
                        <a:t>Proper administration of therapies of 10 admitted cases</a:t>
                      </a:r>
                      <a:r>
                        <a:rPr lang="en-US" sz="700">
                          <a:effectLst/>
                        </a:rPr>
                        <a:t> </a:t>
                      </a:r>
                      <a:endParaRPr lang="it-IT" sz="1100">
                        <a:effectLst/>
                      </a:endParaRPr>
                    </a:p>
                    <a:p>
                      <a:pPr>
                        <a:lnSpc>
                          <a:spcPct val="107000"/>
                        </a:lnSpc>
                        <a:spcAft>
                          <a:spcPts val="0"/>
                        </a:spcAft>
                        <a:tabLst>
                          <a:tab pos="2546350" algn="l"/>
                        </a:tabLst>
                      </a:pPr>
                      <a:r>
                        <a:rPr lang="en-GB" sz="900">
                          <a:effectLst/>
                        </a:rPr>
                        <a:t>1) Therapies have been  given properly (Oral, injection, IV line, fluids) , 2) Charts correspond to the correct patients,  4) Fluids have been changed and are dropping correctly 5) IV lines changed correctly   6) doctor's check and nurse's check x24 hours for Gastroenteritis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nchor="ctr"/>
                </a:tc>
                <a:tc>
                  <a:txBody>
                    <a:bodyPr/>
                    <a:lstStyle/>
                    <a:p>
                      <a:pPr>
                        <a:lnSpc>
                          <a:spcPct val="107000"/>
                        </a:lnSpc>
                        <a:spcAft>
                          <a:spcPts val="0"/>
                        </a:spcAft>
                        <a:tabLst>
                          <a:tab pos="2546350" algn="l"/>
                        </a:tabLst>
                      </a:pPr>
                      <a:r>
                        <a:rPr lang="en-GB" sz="900">
                          <a:effectLst/>
                        </a:rPr>
                        <a:t>OK 1 to 5. N 6 important : give 500ml plastic bottle with rehydration dose for the night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nchor="ctr"/>
                </a:tc>
                <a:tc>
                  <a:txBody>
                    <a:bodyPr/>
                    <a:lstStyle/>
                    <a:p>
                      <a:pPr algn="ctr">
                        <a:lnSpc>
                          <a:spcPct val="107000"/>
                        </a:lnSpc>
                        <a:spcAft>
                          <a:spcPts val="0"/>
                        </a:spcAft>
                        <a:tabLst>
                          <a:tab pos="2546350" algn="l"/>
                        </a:tabLst>
                      </a:pPr>
                      <a:r>
                        <a:rPr lang="en-GB" sz="900">
                          <a:effectLst/>
                        </a:rPr>
                        <a:t> </a:t>
                      </a:r>
                      <a:endParaRPr lang="it-IT" sz="1000">
                        <a:effectLst/>
                      </a:endParaRPr>
                    </a:p>
                    <a:p>
                      <a:pPr algn="ctr">
                        <a:lnSpc>
                          <a:spcPct val="107000"/>
                        </a:lnSpc>
                        <a:spcAft>
                          <a:spcPts val="0"/>
                        </a:spcAft>
                        <a:tabLst>
                          <a:tab pos="2546350" algn="l"/>
                        </a:tabLst>
                      </a:pPr>
                      <a:r>
                        <a:rPr lang="en-GB" sz="900">
                          <a:effectLst/>
                        </a:rPr>
                        <a:t> </a:t>
                      </a:r>
                      <a:endParaRPr lang="it-IT" sz="1000">
                        <a:effectLst/>
                      </a:endParaRPr>
                    </a:p>
                    <a:p>
                      <a:pPr algn="ctr">
                        <a:lnSpc>
                          <a:spcPct val="107000"/>
                        </a:lnSpc>
                        <a:spcAft>
                          <a:spcPts val="0"/>
                        </a:spcAft>
                        <a:tabLst>
                          <a:tab pos="2546350" algn="l"/>
                        </a:tabLst>
                      </a:pPr>
                      <a:r>
                        <a:rPr lang="en-GB" sz="900">
                          <a:effectLst/>
                        </a:rPr>
                        <a:t>0-8</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nSpc>
                          <a:spcPct val="107000"/>
                        </a:lnSpc>
                        <a:spcAft>
                          <a:spcPts val="0"/>
                        </a:spcAft>
                        <a:tabLst>
                          <a:tab pos="2546350" algn="l"/>
                        </a:tabLst>
                      </a:pPr>
                      <a:r>
                        <a:rPr lang="en-GB" sz="9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ctr">
                        <a:spcAft>
                          <a:spcPts val="0"/>
                        </a:spcAft>
                        <a:tabLst>
                          <a:tab pos="2743200" algn="ctr"/>
                          <a:tab pos="5486400" algn="r"/>
                        </a:tabLst>
                      </a:pPr>
                      <a:r>
                        <a:rPr lang="en-US" sz="900" dirty="0">
                          <a:effectLst/>
                        </a:rPr>
                        <a:t>Nurses’ project ongoing</a:t>
                      </a:r>
                      <a:endParaRPr lang="it-IT" sz="1000" dirty="0">
                        <a:effectLst/>
                      </a:endParaRPr>
                    </a:p>
                    <a:p>
                      <a:pPr>
                        <a:lnSpc>
                          <a:spcPct val="107000"/>
                        </a:lnSpc>
                        <a:spcAft>
                          <a:spcPts val="0"/>
                        </a:spcAft>
                        <a:tabLst>
                          <a:tab pos="2546350" algn="l"/>
                        </a:tabLst>
                      </a:pPr>
                      <a:r>
                        <a:rPr lang="en-GB" sz="900" dirty="0">
                          <a:effectLst/>
                        </a:rPr>
                        <a:t>Difficult collaboration by mothers</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nchor="ctr"/>
                </a:tc>
                <a:extLst>
                  <a:ext uri="{0D108BD9-81ED-4DB2-BD59-A6C34878D82A}">
                    <a16:rowId xmlns:a16="http://schemas.microsoft.com/office/drawing/2014/main" val="1058343899"/>
                  </a:ext>
                </a:extLst>
              </a:tr>
            </a:tbl>
          </a:graphicData>
        </a:graphic>
      </p:graphicFrame>
    </p:spTree>
    <p:extLst>
      <p:ext uri="{BB962C8B-B14F-4D97-AF65-F5344CB8AC3E}">
        <p14:creationId xmlns:p14="http://schemas.microsoft.com/office/powerpoint/2010/main" val="311777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843808" y="548680"/>
            <a:ext cx="3744416" cy="5806628"/>
          </a:xfrm>
          <a:prstGeom prst="rect">
            <a:avLst/>
          </a:prstGeom>
        </p:spPr>
      </p:pic>
      <p:sp>
        <p:nvSpPr>
          <p:cNvPr id="5" name="CasellaDiTesto 4"/>
          <p:cNvSpPr txBox="1"/>
          <p:nvPr/>
        </p:nvSpPr>
        <p:spPr>
          <a:xfrm>
            <a:off x="179512" y="1340768"/>
            <a:ext cx="1800200" cy="1477328"/>
          </a:xfrm>
          <a:prstGeom prst="rect">
            <a:avLst/>
          </a:prstGeom>
          <a:solidFill>
            <a:srgbClr val="FFFF00"/>
          </a:solidFill>
        </p:spPr>
        <p:txBody>
          <a:bodyPr wrap="square" rtlCol="0">
            <a:spAutoFit/>
          </a:bodyPr>
          <a:lstStyle/>
          <a:p>
            <a:r>
              <a:rPr lang="it-IT" dirty="0" smtClean="0"/>
              <a:t>Esempio di Protocollo- </a:t>
            </a:r>
          </a:p>
          <a:p>
            <a:r>
              <a:rPr lang="it-IT" dirty="0" smtClean="0"/>
              <a:t>Flow-</a:t>
            </a:r>
            <a:r>
              <a:rPr lang="it-IT" dirty="0" err="1" smtClean="0"/>
              <a:t>Sheet</a:t>
            </a:r>
            <a:endParaRPr lang="it-IT" dirty="0" smtClean="0"/>
          </a:p>
          <a:p>
            <a:r>
              <a:rPr lang="it-IT" dirty="0" smtClean="0"/>
              <a:t>Elaborato dai Pediatri di </a:t>
            </a:r>
            <a:r>
              <a:rPr lang="it-IT" dirty="0" err="1" smtClean="0"/>
              <a:t>Lacor</a:t>
            </a:r>
            <a:endParaRPr lang="it-IT" dirty="0"/>
          </a:p>
        </p:txBody>
      </p:sp>
    </p:spTree>
    <p:extLst>
      <p:ext uri="{BB962C8B-B14F-4D97-AF65-F5344CB8AC3E}">
        <p14:creationId xmlns:p14="http://schemas.microsoft.com/office/powerpoint/2010/main" val="3294915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1435</Words>
  <Application>Microsoft Office PowerPoint</Application>
  <PresentationFormat>Presentazione su schermo (4:3)</PresentationFormat>
  <Paragraphs>172</Paragraphs>
  <Slides>31</Slides>
  <Notes>4</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31</vt:i4>
      </vt:variant>
    </vt:vector>
  </HeadingPairs>
  <TitlesOfParts>
    <vt:vector size="40" baseType="lpstr">
      <vt:lpstr>SimSun</vt:lpstr>
      <vt:lpstr>Arial</vt:lpstr>
      <vt:lpstr>Arial Black</vt:lpstr>
      <vt:lpstr>Calibri</vt:lpstr>
      <vt:lpstr>Comic Sans MS</vt:lpstr>
      <vt:lpstr>Garamond</vt:lpstr>
      <vt:lpstr>MS Mincho</vt:lpstr>
      <vt:lpstr>Times New Roman</vt:lpstr>
      <vt:lpstr>Tema di Office</vt:lpstr>
      <vt:lpstr>Presentazione standard di PowerPoint</vt:lpstr>
      <vt:lpstr>  “Result Based Financing”  un motore di cambiamento per i servizi pediatrici Intervento di rafforzamento delle qualità delle cure e dell’empowerment del personale sanitario da realizzare nella Regione Acholi Nord Uganda  Distretti di Gulu, Amuru e Agago nella località di Gulu (località Lacor) e Kalongo </vt:lpstr>
      <vt:lpstr>Presentazione standard di PowerPoint</vt:lpstr>
      <vt:lpstr>Presentazione standard di PowerPoint</vt:lpstr>
      <vt:lpstr>Cosa si riesce a fare</vt:lpstr>
      <vt:lpstr>Presentazione standard di PowerPoint</vt:lpstr>
      <vt:lpstr>Individuazione di output e standard specifici per i servizi erogati dai reparti di pediatria</vt:lpstr>
      <vt:lpstr>Indicatori di Processo – Protocolli Pediatrici</vt:lpstr>
      <vt:lpstr>Presentazione standard di PowerPoint</vt:lpstr>
      <vt:lpstr> Attività 2.4 – Attivazione di un meccanismo di Result Based Financing </vt:lpstr>
      <vt:lpstr>Cosa può fare PEDIATRIA-UNINA</vt:lpstr>
      <vt:lpstr> Monitoraggio trimestrale degli indicatori quantitativi e qualitativi  </vt:lpstr>
      <vt:lpstr> Attività 2.3 – Coinvolgimento proattivo dello staff sanitario, di specializzandi  e di studenti </vt:lpstr>
      <vt:lpstr> Attività 3.1 – Realizzazione di uno studio per promuovere buone pratiche di gestione della sanità in contesti di sviluppo </vt:lpstr>
      <vt:lpstr>Opportunita’ per specializzandi</vt:lpstr>
      <vt:lpstr>SPECIALIZZANDI ITALIANI che sono già stati  In UGANDA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nostra esperienza pratica</vt:lpstr>
      <vt:lpstr>Ho imparato: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Luigi</dc:creator>
  <cp:lastModifiedBy>Luigi</cp:lastModifiedBy>
  <cp:revision>29</cp:revision>
  <dcterms:created xsi:type="dcterms:W3CDTF">2017-09-17T17:56:13Z</dcterms:created>
  <dcterms:modified xsi:type="dcterms:W3CDTF">2019-10-01T08:12:48Z</dcterms:modified>
</cp:coreProperties>
</file>